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3" r:id="rId1"/>
    <p:sldMasterId id="2147483685" r:id="rId2"/>
  </p:sldMasterIdLst>
  <p:notesMasterIdLst>
    <p:notesMasterId r:id="rId10"/>
  </p:notesMasterIdLst>
  <p:sldIdLst>
    <p:sldId id="415" r:id="rId3"/>
    <p:sldId id="417" r:id="rId4"/>
    <p:sldId id="427" r:id="rId5"/>
    <p:sldId id="419" r:id="rId6"/>
    <p:sldId id="420" r:id="rId7"/>
    <p:sldId id="423" r:id="rId8"/>
    <p:sldId id="421" r:id="rId9"/>
  </p:sldIdLst>
  <p:sldSz cx="12192000" cy="6858000"/>
  <p:notesSz cx="6858000" cy="9144000"/>
  <p:embeddedFontLst>
    <p:embeddedFont>
      <p:font typeface="AR P丸ゴシック体E" panose="020F0900000000000000" pitchFamily="50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  <p:embeddedFont>
      <p:font typeface="AR丸ゴシック体E" panose="020F0909000000000000" pitchFamily="49" charset="-128"/>
      <p:regular r:id="rId17"/>
    </p:embeddedFont>
    <p:embeddedFont>
      <p:font typeface="Calibri Light" panose="020F0302020204030204" pitchFamily="34" charset="0"/>
      <p:regular r:id="rId18"/>
      <p:italic r:id="rId19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53"/>
    <a:srgbClr val="A52A2A"/>
    <a:srgbClr val="FF8300"/>
    <a:srgbClr val="F8F8F8"/>
    <a:srgbClr val="800080"/>
    <a:srgbClr val="FFC0CB"/>
    <a:srgbClr val="000000"/>
    <a:srgbClr val="ADD8E6"/>
    <a:srgbClr val="90E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0725" autoAdjust="0"/>
  </p:normalViewPr>
  <p:slideViewPr>
    <p:cSldViewPr>
      <p:cViewPr varScale="1">
        <p:scale>
          <a:sx n="64" d="100"/>
          <a:sy n="64" d="100"/>
        </p:scale>
        <p:origin x="834" y="48"/>
      </p:cViewPr>
      <p:guideLst>
        <p:guide orient="horz" pos="2160"/>
        <p:guide pos="37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5AA15F-2B45-4683-83E0-4A210104FC94}" type="datetimeFigureOut">
              <a:rPr lang="ja-JP" altLang="en-US"/>
              <a:pPr>
                <a:defRPr/>
              </a:pPr>
              <a:t>2018/9/26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B5D223-4E31-4F5E-B36C-5902D1B0D9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80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70713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C9D2C-C92C-4EC5-8BC5-1374B8E16BCD}" type="slidenum">
              <a:rPr lang="ja-JP" altLang="en-US" smtClean="0"/>
              <a:pPr/>
              <a:t>2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715718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C9D2C-C92C-4EC5-8BC5-1374B8E16BCD}" type="slidenum">
              <a:rPr lang="ja-JP" altLang="en-US" smtClean="0"/>
              <a:pPr/>
              <a:t>3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95884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C9D2C-C92C-4EC5-8BC5-1374B8E16BCD}" type="slidenum">
              <a:rPr lang="ja-JP" altLang="en-US" smtClean="0"/>
              <a:pPr/>
              <a:t>4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84573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C9D2C-C92C-4EC5-8BC5-1374B8E16BCD}" type="slidenum">
              <a:rPr lang="ja-JP" altLang="en-US" smtClean="0"/>
              <a:pPr/>
              <a:t>5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503472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C9D2C-C92C-4EC5-8BC5-1374B8E16BCD}" type="slidenum">
              <a:rPr lang="ja-JP" altLang="en-US" smtClean="0"/>
              <a:pPr/>
              <a:t>6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807684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C9D2C-C92C-4EC5-8BC5-1374B8E16BCD}" type="slidenum">
              <a:rPr lang="ja-JP" altLang="en-US" smtClean="0"/>
              <a:pPr/>
              <a:t>7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427258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6B3F-5849-4C6A-8EEC-DB1A1F6E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73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C5-18B8-4472-8EBF-A28120FB6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70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178B-852F-484E-B628-FB57ECC70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190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E6B3F-5849-4C6A-8EEC-DB1A1F6E277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2409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5A022-E182-48EA-8302-C95501BCCC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595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767F8-7A2C-420D-988D-B65C5795273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949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A8B4D-3C80-46E0-84D1-03C75E64F51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1394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91429-2580-4A66-92CB-40F872D393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7523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45E37-FCAA-407A-864E-6D14C0FA4C7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8201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E564A-366C-40C8-8F34-6EEE446F9FD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149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A9EBD-89E4-4937-9502-A9A66FD045A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9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A022-E182-48EA-8302-C95501BCCC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852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15D3A-28B3-4D40-BB27-1D9F874EE3E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8842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A9EBD-89E4-4937-9502-A9A66FD045A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248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A9EBD-89E4-4937-9502-A9A66FD045A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61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67F8-7A2C-420D-988D-B65C57952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87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8B4D-3C80-46E0-84D1-03C75E64F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40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1429-2580-4A66-92CB-40F872D39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88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45E37-FCAA-407A-864E-6D14C0FA4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375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E564A-366C-40C8-8F34-6EEE446F9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2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F7D40-7E19-42AD-BF49-0917B5B329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63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5D3A-28B3-4D40-BB27-1D9F874EE3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026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CA9EBD-89E4-4937-9502-A9A66FD045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30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CA9EBD-89E4-4937-9502-A9A66FD045A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30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6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動作設定ボタン: ユーザー設定 6">
            <a:hlinkClick r:id="" action="ppaction://hlinkshowjump?jump=endshow" highlightClick="1"/>
          </p:cNvPr>
          <p:cNvSpPr/>
          <p:nvPr/>
        </p:nvSpPr>
        <p:spPr>
          <a:xfrm>
            <a:off x="11064552" y="6212384"/>
            <a:ext cx="864000" cy="360000"/>
          </a:xfrm>
          <a:prstGeom prst="actionButtonBlank">
            <a:avLst/>
          </a:prstGeom>
          <a:solidFill>
            <a:srgbClr val="FFC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</a:rPr>
              <a:t>終了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35360" y="476673"/>
            <a:ext cx="11593192" cy="2592287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54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間違えやすい慣用句の意味・言い方</a:t>
            </a:r>
            <a:endParaRPr lang="en-US" altLang="ja-JP" sz="54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  <a:p>
            <a:pPr algn="ctr" eaLnBrk="1" hangingPunct="1">
              <a:defRPr/>
            </a:pPr>
            <a:r>
              <a:rPr lang="en-US" altLang="ja-JP" sz="54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Part</a:t>
            </a:r>
            <a:r>
              <a:rPr lang="ja-JP" altLang="en-US" sz="5400" kern="0" dirty="0">
                <a:latin typeface="AR P丸ゴシック体E" pitchFamily="50" charset="-128"/>
                <a:ea typeface="AR P丸ゴシック体E" pitchFamily="50" charset="-128"/>
                <a:cs typeface="+mj-cs"/>
              </a:rPr>
              <a:t>４</a:t>
            </a:r>
            <a:endParaRPr lang="en-US" altLang="ja-JP" sz="40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  <a:p>
            <a:pPr algn="ctr" eaLnBrk="1" hangingPunct="1">
              <a:defRPr/>
            </a:pPr>
            <a:r>
              <a:rPr lang="ja-JP" altLang="en-US" sz="40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正しい意味・言い方はどっち？</a:t>
            </a:r>
            <a:endParaRPr lang="ja-JP" altLang="en-US" sz="4000" kern="0" dirty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911424" y="3429000"/>
            <a:ext cx="6187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平成２９年度</a:t>
            </a:r>
            <a:r>
              <a:rPr lang="ja-JP" altLang="en-US" dirty="0"/>
              <a:t>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  <p:sp>
        <p:nvSpPr>
          <p:cNvPr id="4" name="正方形/長方形 3">
            <a:hlinkClick r:id="rId3" action="ppaction://hlinksldjump"/>
          </p:cNvPr>
          <p:cNvSpPr/>
          <p:nvPr/>
        </p:nvSpPr>
        <p:spPr>
          <a:xfrm>
            <a:off x="623392" y="4175224"/>
            <a:ext cx="5011308" cy="92333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5400" kern="0" dirty="0">
                <a:solidFill>
                  <a:prstClr val="black"/>
                </a:solidFill>
                <a:latin typeface="AR P丸ゴシック体E" pitchFamily="50" charset="-128"/>
                <a:ea typeface="AR P丸ゴシック体E" pitchFamily="50" charset="-128"/>
              </a:rPr>
              <a:t>慣用句の</a:t>
            </a:r>
            <a:r>
              <a:rPr lang="ja-JP" altLang="en-US" sz="5400" kern="0" dirty="0" smtClean="0">
                <a:solidFill>
                  <a:prstClr val="black"/>
                </a:solidFill>
                <a:latin typeface="AR P丸ゴシック体E" pitchFamily="50" charset="-128"/>
                <a:ea typeface="AR P丸ゴシック体E" pitchFamily="50" charset="-128"/>
              </a:rPr>
              <a:t>意味編</a:t>
            </a:r>
            <a:endParaRPr lang="ja-JP" altLang="en-US" dirty="0"/>
          </a:p>
        </p:txBody>
      </p:sp>
      <p:sp>
        <p:nvSpPr>
          <p:cNvPr id="6" name="正方形/長方形 5">
            <a:hlinkClick r:id="rId4" action="ppaction://hlinksldjump"/>
          </p:cNvPr>
          <p:cNvSpPr/>
          <p:nvPr/>
        </p:nvSpPr>
        <p:spPr>
          <a:xfrm>
            <a:off x="6023992" y="4175224"/>
            <a:ext cx="5649303" cy="92333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5400" kern="0" dirty="0">
                <a:solidFill>
                  <a:prstClr val="black"/>
                </a:solidFill>
                <a:latin typeface="AR P丸ゴシック体E" pitchFamily="50" charset="-128"/>
                <a:ea typeface="AR P丸ゴシック体E" pitchFamily="50" charset="-128"/>
              </a:rPr>
              <a:t>慣用句</a:t>
            </a:r>
            <a:r>
              <a:rPr lang="ja-JP" altLang="en-US" sz="5400" kern="0" dirty="0" smtClean="0">
                <a:solidFill>
                  <a:prstClr val="black"/>
                </a:solidFill>
                <a:latin typeface="AR P丸ゴシック体E" pitchFamily="50" charset="-128"/>
                <a:ea typeface="AR P丸ゴシック体E" pitchFamily="50" charset="-128"/>
              </a:rPr>
              <a:t>の使い方編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362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Ｑ"/>
          <p:cNvSpPr>
            <a:spLocks noGrp="1" noChangeArrowheads="1"/>
          </p:cNvSpPr>
          <p:nvPr>
            <p:ph type="title"/>
          </p:nvPr>
        </p:nvSpPr>
        <p:spPr>
          <a:xfrm>
            <a:off x="839416" y="419249"/>
            <a:ext cx="10513168" cy="1425575"/>
          </a:xfrm>
          <a:solidFill>
            <a:srgbClr val="CCFFFF"/>
          </a:solidFill>
          <a:ln w="5715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fontAlgn="ctr"/>
            <a:r>
              <a:rPr lang="ja-JP" altLang="en-US" sz="7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Ｑ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「檄（げき）を</a:t>
            </a:r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飛ばす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」の意味は？ </a:t>
            </a:r>
          </a:p>
        </p:txBody>
      </p:sp>
      <p:sp>
        <p:nvSpPr>
          <p:cNvPr id="46084" name="Ａ"/>
          <p:cNvSpPr>
            <a:spLocks noChangeArrowheads="1"/>
          </p:cNvSpPr>
          <p:nvPr/>
        </p:nvSpPr>
        <p:spPr bwMode="auto">
          <a:xfrm>
            <a:off x="839416" y="2420888"/>
            <a:ext cx="8784976" cy="1366837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1325" indent="-441325"/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Ａ</a:t>
            </a:r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自分の主張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や考えを広く人々に知らせて同意を求めること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085" name="Ｂ"/>
          <p:cNvSpPr>
            <a:spLocks noChangeArrowheads="1"/>
          </p:cNvSpPr>
          <p:nvPr/>
        </p:nvSpPr>
        <p:spPr bwMode="auto">
          <a:xfrm>
            <a:off x="839416" y="4278848"/>
            <a:ext cx="8784976" cy="1366838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39738" indent="-439738"/>
            <a:r>
              <a:rPr lang="ja-JP" altLang="en-US" sz="4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Ｂ</a:t>
            </a:r>
            <a:r>
              <a:rPr lang="ja-JP" altLang="en-US" sz="4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4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元気のない者に刺激を与えて活気付けること</a:t>
            </a:r>
            <a:endParaRPr lang="ja-JP" altLang="en-US" sz="4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" name="○"/>
          <p:cNvSpPr txBox="1">
            <a:spLocks noChangeArrowheads="1"/>
          </p:cNvSpPr>
          <p:nvPr/>
        </p:nvSpPr>
        <p:spPr bwMode="auto">
          <a:xfrm>
            <a:off x="8904592" y="1773096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8" name="×"/>
          <p:cNvSpPr txBox="1">
            <a:spLocks noChangeArrowheads="1"/>
          </p:cNvSpPr>
          <p:nvPr/>
        </p:nvSpPr>
        <p:spPr bwMode="auto">
          <a:xfrm>
            <a:off x="8904592" y="3645024"/>
            <a:ext cx="25193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700" dirty="0" smtClean="0">
                <a:solidFill>
                  <a:srgbClr val="FF0000"/>
                </a:solidFill>
              </a:rPr>
              <a:t>×</a:t>
            </a:r>
            <a:endParaRPr lang="en-US" altLang="ja-JP" sz="24700" dirty="0">
              <a:solidFill>
                <a:srgbClr val="FF0000"/>
              </a:solidFill>
            </a:endParaRPr>
          </a:p>
        </p:txBody>
      </p:sp>
      <p:sp>
        <p:nvSpPr>
          <p:cNvPr id="2" name="動作設定ボタン: 進む/次へ 1">
            <a:hlinkClick r:id="" action="ppaction://hlinkshowjump?jump=nextslide" highlightClick="1"/>
          </p:cNvPr>
          <p:cNvSpPr/>
          <p:nvPr/>
        </p:nvSpPr>
        <p:spPr>
          <a:xfrm>
            <a:off x="10776520" y="6165304"/>
            <a:ext cx="1224136" cy="432048"/>
          </a:xfrm>
          <a:prstGeom prst="actionButtonForwardNex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16539" y="6012577"/>
            <a:ext cx="345638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正解率　２２．１％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337591" y="6228020"/>
            <a:ext cx="619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 </a:t>
            </a:r>
            <a:r>
              <a:rPr lang="en-US" altLang="ja-JP" dirty="0" smtClean="0"/>
              <a:t>29 </a:t>
            </a:r>
            <a:r>
              <a:rPr lang="ja-JP" altLang="en-US" dirty="0"/>
              <a:t>年度「国語に関する世論調査」の結果の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6123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4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Ｑ"/>
          <p:cNvSpPr>
            <a:spLocks noGrp="1" noChangeArrowheads="1"/>
          </p:cNvSpPr>
          <p:nvPr>
            <p:ph type="title"/>
          </p:nvPr>
        </p:nvSpPr>
        <p:spPr>
          <a:xfrm>
            <a:off x="839416" y="419249"/>
            <a:ext cx="10513168" cy="1634748"/>
          </a:xfrm>
          <a:solidFill>
            <a:srgbClr val="CCFFFF"/>
          </a:solidFill>
          <a:ln w="57150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marL="895350" indent="-895350" fontAlgn="ctr"/>
            <a:r>
              <a:rPr lang="ja-JP" altLang="en-US" sz="7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Ｑ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「彼は</a:t>
            </a:r>
            <a:r>
              <a:rPr lang="ja-JP" altLang="en-US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やおら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立ち上がった」の意味は？ </a:t>
            </a:r>
          </a:p>
        </p:txBody>
      </p:sp>
      <p:sp>
        <p:nvSpPr>
          <p:cNvPr id="46084" name="Ａ"/>
          <p:cNvSpPr>
            <a:spLocks noChangeArrowheads="1"/>
          </p:cNvSpPr>
          <p:nvPr/>
        </p:nvSpPr>
        <p:spPr bwMode="auto">
          <a:xfrm>
            <a:off x="3215680" y="2420888"/>
            <a:ext cx="4968552" cy="1366837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Ａ</a:t>
            </a:r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急に、いきなり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085" name="Ｂ"/>
          <p:cNvSpPr>
            <a:spLocks noChangeArrowheads="1"/>
          </p:cNvSpPr>
          <p:nvPr/>
        </p:nvSpPr>
        <p:spPr bwMode="auto">
          <a:xfrm>
            <a:off x="3215680" y="4278848"/>
            <a:ext cx="4968552" cy="1366838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Ｂ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ゆっくりと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○"/>
          <p:cNvSpPr txBox="1">
            <a:spLocks noChangeArrowheads="1"/>
          </p:cNvSpPr>
          <p:nvPr/>
        </p:nvSpPr>
        <p:spPr bwMode="auto">
          <a:xfrm>
            <a:off x="7680546" y="359491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8" name="×"/>
          <p:cNvSpPr txBox="1">
            <a:spLocks noChangeArrowheads="1"/>
          </p:cNvSpPr>
          <p:nvPr/>
        </p:nvSpPr>
        <p:spPr bwMode="auto">
          <a:xfrm>
            <a:off x="7681184" y="1761531"/>
            <a:ext cx="25193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700" dirty="0" smtClean="0">
                <a:solidFill>
                  <a:srgbClr val="FF0000"/>
                </a:solidFill>
              </a:rPr>
              <a:t>×</a:t>
            </a:r>
            <a:endParaRPr lang="en-US" altLang="ja-JP" sz="24700" dirty="0">
              <a:solidFill>
                <a:srgbClr val="FF0000"/>
              </a:solidFill>
            </a:endParaRPr>
          </a:p>
        </p:txBody>
      </p:sp>
      <p:sp>
        <p:nvSpPr>
          <p:cNvPr id="2" name="動作設定ボタン: 進む/次へ 1">
            <a:hlinkClick r:id="" action="ppaction://hlinkshowjump?jump=nextslide" highlightClick="1"/>
          </p:cNvPr>
          <p:cNvSpPr/>
          <p:nvPr/>
        </p:nvSpPr>
        <p:spPr>
          <a:xfrm>
            <a:off x="10776520" y="6165304"/>
            <a:ext cx="1224136" cy="432048"/>
          </a:xfrm>
          <a:prstGeom prst="actionButtonForwardNex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6539" y="6012577"/>
            <a:ext cx="345638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正解率　３９．８％</a:t>
            </a:r>
            <a:endParaRPr kumimoji="1"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37591" y="6228020"/>
            <a:ext cx="619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 </a:t>
            </a:r>
            <a:r>
              <a:rPr lang="en-US" altLang="ja-JP" dirty="0" smtClean="0"/>
              <a:t>29 </a:t>
            </a:r>
            <a:r>
              <a:rPr lang="ja-JP" altLang="en-US" dirty="0"/>
              <a:t>年度「国語に関する世論調査」の結果の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4866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6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4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Ｑ"/>
          <p:cNvSpPr>
            <a:spLocks noGrp="1" noChangeArrowheads="1"/>
          </p:cNvSpPr>
          <p:nvPr>
            <p:ph type="title"/>
          </p:nvPr>
        </p:nvSpPr>
        <p:spPr>
          <a:xfrm>
            <a:off x="839416" y="419249"/>
            <a:ext cx="10513168" cy="1425575"/>
          </a:xfrm>
          <a:solidFill>
            <a:srgbClr val="CCFFFF"/>
          </a:solidFill>
          <a:ln w="5715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fontAlgn="ctr"/>
            <a:r>
              <a:rPr lang="ja-JP" altLang="en-US" sz="7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Ｑ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「借金を</a:t>
            </a:r>
            <a:r>
              <a:rPr lang="ja-JP" altLang="en-US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なし崩し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にする」の意味は？ </a:t>
            </a:r>
          </a:p>
        </p:txBody>
      </p:sp>
      <p:sp>
        <p:nvSpPr>
          <p:cNvPr id="46084" name="Ａ"/>
          <p:cNvSpPr>
            <a:spLocks noChangeArrowheads="1"/>
          </p:cNvSpPr>
          <p:nvPr/>
        </p:nvSpPr>
        <p:spPr bwMode="auto">
          <a:xfrm>
            <a:off x="2135560" y="2403207"/>
            <a:ext cx="7920880" cy="1366837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Ａ</a:t>
            </a:r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少しずつ返していくこと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085" name="Ｂ"/>
          <p:cNvSpPr>
            <a:spLocks noChangeArrowheads="1"/>
          </p:cNvSpPr>
          <p:nvPr/>
        </p:nvSpPr>
        <p:spPr bwMode="auto">
          <a:xfrm>
            <a:off x="2141696" y="4311599"/>
            <a:ext cx="7914744" cy="1366838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Ｂ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なかったことにする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○"/>
          <p:cNvSpPr txBox="1">
            <a:spLocks noChangeArrowheads="1"/>
          </p:cNvSpPr>
          <p:nvPr/>
        </p:nvSpPr>
        <p:spPr bwMode="auto">
          <a:xfrm>
            <a:off x="9672000" y="1819112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8" name="×"/>
          <p:cNvSpPr txBox="1">
            <a:spLocks noChangeArrowheads="1"/>
          </p:cNvSpPr>
          <p:nvPr/>
        </p:nvSpPr>
        <p:spPr bwMode="auto">
          <a:xfrm>
            <a:off x="9672638" y="3655176"/>
            <a:ext cx="25193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700" dirty="0" smtClean="0">
                <a:solidFill>
                  <a:srgbClr val="FF0000"/>
                </a:solidFill>
              </a:rPr>
              <a:t>×</a:t>
            </a:r>
            <a:endParaRPr lang="en-US" altLang="ja-JP" sz="24700" dirty="0">
              <a:solidFill>
                <a:srgbClr val="FF0000"/>
              </a:solidFill>
            </a:endParaRPr>
          </a:p>
        </p:txBody>
      </p:sp>
      <p:sp>
        <p:nvSpPr>
          <p:cNvPr id="2" name="動作設定ボタン: 進む/次へ 1">
            <a:hlinkClick r:id="" action="ppaction://hlinkshowjump?jump=firstslide" highlightClick="1"/>
          </p:cNvPr>
          <p:cNvSpPr/>
          <p:nvPr/>
        </p:nvSpPr>
        <p:spPr>
          <a:xfrm>
            <a:off x="10776520" y="6165304"/>
            <a:ext cx="1224136" cy="432048"/>
          </a:xfrm>
          <a:prstGeom prst="actionButtonForwardNex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6539" y="6012577"/>
            <a:ext cx="345638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正解率　１９．５％</a:t>
            </a:r>
            <a:endParaRPr kumimoji="1"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37591" y="6228020"/>
            <a:ext cx="619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 </a:t>
            </a:r>
            <a:r>
              <a:rPr lang="en-US" altLang="ja-JP" dirty="0" smtClean="0"/>
              <a:t>29 </a:t>
            </a:r>
            <a:r>
              <a:rPr lang="ja-JP" altLang="en-US" dirty="0" smtClean="0"/>
              <a:t>年度</a:t>
            </a:r>
            <a:r>
              <a:rPr lang="ja-JP" altLang="en-US" dirty="0"/>
              <a:t>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645361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4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Ｑ"/>
          <p:cNvSpPr>
            <a:spLocks noGrp="1" noChangeArrowheads="1"/>
          </p:cNvSpPr>
          <p:nvPr>
            <p:ph type="title"/>
          </p:nvPr>
        </p:nvSpPr>
        <p:spPr>
          <a:xfrm>
            <a:off x="839416" y="419249"/>
            <a:ext cx="10513168" cy="1510516"/>
          </a:xfrm>
          <a:solidFill>
            <a:srgbClr val="CCFFFF"/>
          </a:solidFill>
          <a:ln w="57150"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814388" indent="-814388" fontAlgn="ctr"/>
            <a:r>
              <a:rPr lang="ja-JP" altLang="en-US" sz="6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Ｑ</a:t>
            </a:r>
            <a:r>
              <a:rPr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「チームや部署に指示を与え，指揮すること」</a:t>
            </a:r>
            <a:r>
              <a:rPr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の正しい言い方は？ </a:t>
            </a:r>
          </a:p>
        </p:txBody>
      </p:sp>
      <p:sp>
        <p:nvSpPr>
          <p:cNvPr id="46084" name="Ａ"/>
          <p:cNvSpPr>
            <a:spLocks noChangeArrowheads="1"/>
          </p:cNvSpPr>
          <p:nvPr/>
        </p:nvSpPr>
        <p:spPr bwMode="auto">
          <a:xfrm>
            <a:off x="3478854" y="2420888"/>
            <a:ext cx="5712851" cy="1366837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Ａ</a:t>
            </a:r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采配を振る </a:t>
            </a:r>
          </a:p>
        </p:txBody>
      </p:sp>
      <p:sp>
        <p:nvSpPr>
          <p:cNvPr id="46085" name="Ｂ"/>
          <p:cNvSpPr>
            <a:spLocks noChangeArrowheads="1"/>
          </p:cNvSpPr>
          <p:nvPr/>
        </p:nvSpPr>
        <p:spPr bwMode="auto">
          <a:xfrm>
            <a:off x="3484990" y="4278848"/>
            <a:ext cx="5706715" cy="1366838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Ｂ　采配を振るう </a:t>
            </a:r>
          </a:p>
        </p:txBody>
      </p:sp>
      <p:sp>
        <p:nvSpPr>
          <p:cNvPr id="6" name="○"/>
          <p:cNvSpPr txBox="1">
            <a:spLocks noChangeArrowheads="1"/>
          </p:cNvSpPr>
          <p:nvPr/>
        </p:nvSpPr>
        <p:spPr bwMode="auto">
          <a:xfrm>
            <a:off x="8112963" y="1809240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8" name="×"/>
          <p:cNvSpPr txBox="1">
            <a:spLocks noChangeArrowheads="1"/>
          </p:cNvSpPr>
          <p:nvPr/>
        </p:nvSpPr>
        <p:spPr bwMode="auto">
          <a:xfrm>
            <a:off x="8184052" y="3545649"/>
            <a:ext cx="25193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700" dirty="0" smtClean="0">
                <a:solidFill>
                  <a:srgbClr val="FF0000"/>
                </a:solidFill>
              </a:rPr>
              <a:t>×</a:t>
            </a:r>
            <a:endParaRPr lang="en-US" altLang="ja-JP" sz="24700" dirty="0">
              <a:solidFill>
                <a:srgbClr val="FF0000"/>
              </a:solidFill>
            </a:endParaRPr>
          </a:p>
        </p:txBody>
      </p:sp>
      <p:sp>
        <p:nvSpPr>
          <p:cNvPr id="2" name="動作設定ボタン: 進む/次へ 1">
            <a:hlinkClick r:id="" action="ppaction://hlinkshowjump?jump=nextslide" highlightClick="1"/>
          </p:cNvPr>
          <p:cNvSpPr/>
          <p:nvPr/>
        </p:nvSpPr>
        <p:spPr>
          <a:xfrm>
            <a:off x="10776520" y="6165304"/>
            <a:ext cx="1224136" cy="432048"/>
          </a:xfrm>
          <a:prstGeom prst="actionButtonForwardNex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6080" y="6012577"/>
            <a:ext cx="345638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正解率　３２．２％</a:t>
            </a:r>
            <a:endParaRPr kumimoji="1"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37591" y="6228020"/>
            <a:ext cx="619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 </a:t>
            </a:r>
            <a:r>
              <a:rPr lang="en-US" altLang="ja-JP" dirty="0" smtClean="0"/>
              <a:t>29 </a:t>
            </a:r>
            <a:r>
              <a:rPr lang="ja-JP" altLang="en-US" dirty="0"/>
              <a:t>年度「国語に関する世論調査」の結果の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134403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6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5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Ｑ"/>
          <p:cNvSpPr>
            <a:spLocks noGrp="1" noChangeArrowheads="1"/>
          </p:cNvSpPr>
          <p:nvPr>
            <p:ph type="title"/>
          </p:nvPr>
        </p:nvSpPr>
        <p:spPr>
          <a:xfrm>
            <a:off x="839416" y="419249"/>
            <a:ext cx="10513168" cy="1578302"/>
          </a:xfrm>
          <a:solidFill>
            <a:srgbClr val="CCFFFF"/>
          </a:solidFill>
          <a:ln w="57150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marL="814388" indent="-814388" fontAlgn="ctr"/>
            <a:r>
              <a:rPr lang="ja-JP" altLang="en-US" sz="7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Ｑ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「胸のつかえがなくなり、気が晴れること」</a:t>
            </a:r>
            <a:r>
              <a:rPr lang="en-US" altLang="ja-JP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の正しい言い方は？ </a:t>
            </a:r>
          </a:p>
        </p:txBody>
      </p:sp>
      <p:sp>
        <p:nvSpPr>
          <p:cNvPr id="46084" name="Ａ"/>
          <p:cNvSpPr>
            <a:spLocks noChangeArrowheads="1"/>
          </p:cNvSpPr>
          <p:nvPr/>
        </p:nvSpPr>
        <p:spPr bwMode="auto">
          <a:xfrm>
            <a:off x="1127448" y="2420888"/>
            <a:ext cx="7632848" cy="1366837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Ａ</a:t>
            </a:r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溜飲（りゅういん）を下げる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085" name="Ｂ"/>
          <p:cNvSpPr>
            <a:spLocks noChangeArrowheads="1"/>
          </p:cNvSpPr>
          <p:nvPr/>
        </p:nvSpPr>
        <p:spPr bwMode="auto">
          <a:xfrm>
            <a:off x="1127448" y="4278848"/>
            <a:ext cx="7632848" cy="1366838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Ｂ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溜飲を晴らす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○"/>
          <p:cNvSpPr txBox="1">
            <a:spLocks noChangeArrowheads="1"/>
          </p:cNvSpPr>
          <p:nvPr/>
        </p:nvSpPr>
        <p:spPr bwMode="auto">
          <a:xfrm>
            <a:off x="8256520" y="184482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8" name="×"/>
          <p:cNvSpPr txBox="1">
            <a:spLocks noChangeArrowheads="1"/>
          </p:cNvSpPr>
          <p:nvPr/>
        </p:nvSpPr>
        <p:spPr bwMode="auto">
          <a:xfrm>
            <a:off x="8257158" y="3645304"/>
            <a:ext cx="25193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700" dirty="0" smtClean="0">
                <a:solidFill>
                  <a:srgbClr val="FF0000"/>
                </a:solidFill>
              </a:rPr>
              <a:t>×</a:t>
            </a:r>
            <a:endParaRPr lang="en-US" altLang="ja-JP" sz="24700" dirty="0">
              <a:solidFill>
                <a:srgbClr val="FF0000"/>
              </a:solidFill>
            </a:endParaRPr>
          </a:p>
        </p:txBody>
      </p:sp>
      <p:sp>
        <p:nvSpPr>
          <p:cNvPr id="2" name="動作設定ボタン: 進む/次へ 1">
            <a:hlinkClick r:id="" action="ppaction://hlinkshowjump?jump=nextslide" highlightClick="1"/>
          </p:cNvPr>
          <p:cNvSpPr/>
          <p:nvPr/>
        </p:nvSpPr>
        <p:spPr>
          <a:xfrm>
            <a:off x="10776520" y="6165304"/>
            <a:ext cx="1224136" cy="432048"/>
          </a:xfrm>
          <a:prstGeom prst="actionButtonForwardNex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6539" y="6012577"/>
            <a:ext cx="345638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正解率　３７．４％</a:t>
            </a:r>
            <a:endParaRPr kumimoji="1"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37591" y="6228020"/>
            <a:ext cx="619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 </a:t>
            </a:r>
            <a:r>
              <a:rPr lang="en-US" altLang="ja-JP" dirty="0" smtClean="0"/>
              <a:t>29 </a:t>
            </a:r>
            <a:r>
              <a:rPr lang="ja-JP" altLang="en-US" dirty="0"/>
              <a:t>年度「国語に関する世論調査」の結果の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73895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6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5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Ｑ"/>
          <p:cNvSpPr>
            <a:spLocks noGrp="1" noChangeArrowheads="1"/>
          </p:cNvSpPr>
          <p:nvPr>
            <p:ph type="title"/>
          </p:nvPr>
        </p:nvSpPr>
        <p:spPr>
          <a:xfrm>
            <a:off x="839416" y="419249"/>
            <a:ext cx="10513168" cy="1634748"/>
          </a:xfrm>
          <a:solidFill>
            <a:srgbClr val="CCFFFF"/>
          </a:solidFill>
          <a:ln w="57150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marL="814388" indent="-814388" fontAlgn="ctr"/>
            <a:r>
              <a:rPr lang="ja-JP" altLang="en-US" sz="7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Ｑ</a:t>
            </a:r>
            <a:r>
              <a:rPr lang="ja-JP" altLang="en-US" sz="4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「多くの中から、選び出されること」の正しい言い方は？ </a:t>
            </a:r>
          </a:p>
        </p:txBody>
      </p:sp>
      <p:sp>
        <p:nvSpPr>
          <p:cNvPr id="46084" name="Ａ"/>
          <p:cNvSpPr>
            <a:spLocks noChangeArrowheads="1"/>
          </p:cNvSpPr>
          <p:nvPr/>
        </p:nvSpPr>
        <p:spPr bwMode="auto">
          <a:xfrm>
            <a:off x="2639616" y="2420888"/>
            <a:ext cx="5976663" cy="1366837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Ａ</a:t>
            </a:r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白羽の矢が当たる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085" name="Ｂ"/>
          <p:cNvSpPr>
            <a:spLocks noChangeArrowheads="1"/>
          </p:cNvSpPr>
          <p:nvPr/>
        </p:nvSpPr>
        <p:spPr bwMode="auto">
          <a:xfrm>
            <a:off x="2639616" y="4278848"/>
            <a:ext cx="5976663" cy="1366838"/>
          </a:xfrm>
          <a:prstGeom prst="roundRect">
            <a:avLst>
              <a:gd name="adj" fmla="val 16667"/>
            </a:avLst>
          </a:prstGeom>
          <a:solidFill>
            <a:srgbClr val="FFD653"/>
          </a:solidFill>
          <a:ln w="38100">
            <a:solidFill>
              <a:srgbClr val="002060"/>
            </a:solidFill>
            <a:round/>
            <a:headEnd/>
            <a:tailEnd/>
          </a:ln>
        </p:spPr>
        <p:txBody>
          <a:bodyPr wrap="square" anchor="ctr"/>
          <a:lstStyle/>
          <a:p>
            <a:pPr marL="444500" indent="-444500"/>
            <a:r>
              <a:rPr lang="ja-JP" altLang="en-US" sz="4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Ｂ　</a:t>
            </a:r>
            <a:r>
              <a:rPr lang="ja-JP" altLang="en-US" sz="4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白羽の矢が立つ</a:t>
            </a:r>
            <a:endParaRPr lang="ja-JP" altLang="en-US" sz="4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○"/>
          <p:cNvSpPr txBox="1">
            <a:spLocks noChangeArrowheads="1"/>
          </p:cNvSpPr>
          <p:nvPr/>
        </p:nvSpPr>
        <p:spPr bwMode="auto">
          <a:xfrm>
            <a:off x="7968806" y="3645304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8" name="×"/>
          <p:cNvSpPr txBox="1">
            <a:spLocks noChangeArrowheads="1"/>
          </p:cNvSpPr>
          <p:nvPr/>
        </p:nvSpPr>
        <p:spPr bwMode="auto">
          <a:xfrm>
            <a:off x="7968806" y="1844824"/>
            <a:ext cx="2519362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4700" dirty="0" smtClean="0">
                <a:solidFill>
                  <a:srgbClr val="FF0000"/>
                </a:solidFill>
              </a:rPr>
              <a:t>×</a:t>
            </a:r>
            <a:endParaRPr lang="en-US" altLang="ja-JP" sz="24700" dirty="0">
              <a:solidFill>
                <a:srgbClr val="FF0000"/>
              </a:solidFill>
            </a:endParaRPr>
          </a:p>
        </p:txBody>
      </p:sp>
      <p:sp>
        <p:nvSpPr>
          <p:cNvPr id="2" name="動作設定ボタン: 進む/次へ 1">
            <a:hlinkClick r:id="" action="ppaction://hlinkshowjump?jump=firstslide" highlightClick="1"/>
          </p:cNvPr>
          <p:cNvSpPr/>
          <p:nvPr/>
        </p:nvSpPr>
        <p:spPr>
          <a:xfrm>
            <a:off x="10776520" y="6165304"/>
            <a:ext cx="1224136" cy="432048"/>
          </a:xfrm>
          <a:prstGeom prst="actionButtonForwardNex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16539" y="6012577"/>
            <a:ext cx="3456384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正解率　７５．５％</a:t>
            </a:r>
            <a:endParaRPr kumimoji="1"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37591" y="6228020"/>
            <a:ext cx="6194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平成 </a:t>
            </a:r>
            <a:r>
              <a:rPr lang="en-US" altLang="ja-JP" dirty="0" smtClean="0"/>
              <a:t>29 </a:t>
            </a:r>
            <a:r>
              <a:rPr lang="ja-JP" altLang="en-US" dirty="0"/>
              <a:t>年度「国語に関する世論調査」の結果の</a:t>
            </a:r>
            <a:r>
              <a:rPr lang="ja-JP" altLang="en-US" dirty="0" smtClean="0"/>
              <a:t>概要より作成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903369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5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1885</TotalTime>
  <Words>179</Words>
  <Application>Microsoft Office PowerPoint</Application>
  <PresentationFormat>ワイド画面</PresentationFormat>
  <Paragraphs>56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AR P丸ゴシック体E</vt:lpstr>
      <vt:lpstr>Calibri</vt:lpstr>
      <vt:lpstr>HG丸ｺﾞｼｯｸM-PRO</vt:lpstr>
      <vt:lpstr>ＭＳ Ｐゴシック</vt:lpstr>
      <vt:lpstr>Arial</vt:lpstr>
      <vt:lpstr>AR丸ゴシック体E</vt:lpstr>
      <vt:lpstr>Calibri Light</vt:lpstr>
      <vt:lpstr>1_フラッシュ１</vt:lpstr>
      <vt:lpstr>Office テーマ</vt:lpstr>
      <vt:lpstr>PowerPoint プレゼンテーション</vt:lpstr>
      <vt:lpstr>Ｑ　「檄（げき）を飛ばす」の意味は？ </vt:lpstr>
      <vt:lpstr>Ｑ　「彼はやおら立ち上がった」の意味は？ </vt:lpstr>
      <vt:lpstr>Ｑ　「借金をなし崩しにする」の意味は？ </vt:lpstr>
      <vt:lpstr>Ｑ　「チームや部署に指示を与え，指揮すること」の正しい言い方は？ </vt:lpstr>
      <vt:lpstr>Ｑ　「胸のつかえがなくなり、気が晴れること」 の正しい言い方は？ </vt:lpstr>
      <vt:lpstr>Ｑ　「多くの中から、選び出されること」の正しい言い方は？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小泉 浩</dc:creator>
  <cp:lastModifiedBy>小泉 浩</cp:lastModifiedBy>
  <cp:revision>135</cp:revision>
  <cp:lastPrinted>2006-12-27T00:38:38Z</cp:lastPrinted>
  <dcterms:created xsi:type="dcterms:W3CDTF">2006-12-27T00:38:38Z</dcterms:created>
  <dcterms:modified xsi:type="dcterms:W3CDTF">2018-09-25T23:35:31Z</dcterms:modified>
</cp:coreProperties>
</file>