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685" r:id="rId2"/>
  </p:sldMasterIdLst>
  <p:notesMasterIdLst>
    <p:notesMasterId r:id="rId25"/>
  </p:notesMasterIdLst>
  <p:sldIdLst>
    <p:sldId id="415" r:id="rId3"/>
    <p:sldId id="417" r:id="rId4"/>
    <p:sldId id="418" r:id="rId5"/>
    <p:sldId id="419" r:id="rId6"/>
    <p:sldId id="424" r:id="rId7"/>
    <p:sldId id="425" r:id="rId8"/>
    <p:sldId id="427" r:id="rId9"/>
    <p:sldId id="428" r:id="rId10"/>
    <p:sldId id="433" r:id="rId11"/>
    <p:sldId id="434" r:id="rId12"/>
    <p:sldId id="435" r:id="rId13"/>
    <p:sldId id="420" r:id="rId14"/>
    <p:sldId id="421" r:id="rId15"/>
    <p:sldId id="422" r:id="rId16"/>
    <p:sldId id="423" r:id="rId17"/>
    <p:sldId id="429" r:id="rId18"/>
    <p:sldId id="430" r:id="rId19"/>
    <p:sldId id="431" r:id="rId20"/>
    <p:sldId id="432" r:id="rId21"/>
    <p:sldId id="436" r:id="rId22"/>
    <p:sldId id="437" r:id="rId23"/>
    <p:sldId id="438" r:id="rId24"/>
  </p:sldIdLst>
  <p:sldSz cx="12192000" cy="6858000"/>
  <p:notesSz cx="6858000" cy="9144000"/>
  <p:embeddedFontLst>
    <p:embeddedFont>
      <p:font typeface="AR P丸ゴシック体E" panose="020F0900000000000000" pitchFamily="50" charset="-128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G丸ｺﾞｼｯｸM-PRO" panose="020F0600000000000000" pitchFamily="50" charset="-128"/>
      <p:regular r:id="rId33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A52A2A"/>
    <a:srgbClr val="FF8300"/>
    <a:srgbClr val="F8F8F8"/>
    <a:srgbClr val="800080"/>
    <a:srgbClr val="FFC0CB"/>
    <a:srgbClr val="000000"/>
    <a:srgbClr val="ADD8E6"/>
    <a:srgbClr val="90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44" autoAdjust="0"/>
    <p:restoredTop sz="90725" autoAdjust="0"/>
  </p:normalViewPr>
  <p:slideViewPr>
    <p:cSldViewPr>
      <p:cViewPr varScale="1">
        <p:scale>
          <a:sx n="64" d="100"/>
          <a:sy n="64" d="100"/>
        </p:scale>
        <p:origin x="192" y="60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5AA15F-2B45-4683-83E0-4A210104FC94}" type="datetimeFigureOut">
              <a:rPr lang="ja-JP" altLang="en-US"/>
              <a:pPr>
                <a:defRPr/>
              </a:pPr>
              <a:t>2017/9/22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B5D223-4E31-4F5E-B36C-5902D1B0D9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8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707136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4248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267039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0347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272583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590954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807684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222572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075675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080216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19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907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15718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20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049947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47457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22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40306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595920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4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8457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4167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6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624583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7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9588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8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42845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727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9D2C-C92C-4EC5-8BC5-1374B8E16BCD}" type="slidenum">
              <a:rPr lang="ja-JP" altLang="en-US" smtClean="0"/>
              <a:pPr/>
              <a:t>9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212841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6B3F-5849-4C6A-8EEC-DB1A1F6E27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073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E2CC5-18B8-4472-8EBF-A28120FB66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37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178B-852F-484E-B628-FB57ECC705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119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E6B3F-5849-4C6A-8EEC-DB1A1F6E277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240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5A022-E182-48EA-8302-C95501BCCC2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95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767F8-7A2C-420D-988D-B65C5795273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2949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A8B4D-3C80-46E0-84D1-03C75E64F51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139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91429-2580-4A66-92CB-40F872D3938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7523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45E37-FCAA-407A-864E-6D14C0FA4C7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820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E564A-366C-40C8-8F34-6EEE446F9F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514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59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A022-E182-48EA-8302-C95501BCCC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085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15D3A-28B3-4D40-BB27-1D9F874EE3E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84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0248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86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67F8-7A2C-420D-988D-B65C57952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18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8B4D-3C80-46E0-84D1-03C75E64F5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54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1429-2580-4A66-92CB-40F872D393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88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5E37-FCAA-407A-864E-6D14C0FA4C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7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564A-366C-40C8-8F34-6EEE446F9F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5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7D40-7E19-42AD-BF49-0917B5B329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463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5D3A-28B3-4D40-BB27-1D9F874EE3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26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CA9EBD-89E4-4937-9502-A9A66FD045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30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CA9EBD-89E4-4937-9502-A9A66FD045A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30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6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動作設定ボタン: ユーザー設定 6">
            <a:hlinkClick r:id="" action="ppaction://hlinkshowjump?jump=endshow" highlightClick="1"/>
          </p:cNvPr>
          <p:cNvSpPr/>
          <p:nvPr/>
        </p:nvSpPr>
        <p:spPr>
          <a:xfrm>
            <a:off x="11064552" y="6212384"/>
            <a:ext cx="864000" cy="360000"/>
          </a:xfrm>
          <a:prstGeom prst="actionButtonBlank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終了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87388" y="476673"/>
            <a:ext cx="11017224" cy="259228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54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間違えやすい慣用句の意味・言い方</a:t>
            </a:r>
            <a:endParaRPr lang="en-US" altLang="ja-JP" sz="54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  <a:p>
            <a:pPr algn="ctr" eaLnBrk="1" hangingPunct="1">
              <a:defRPr/>
            </a:pPr>
            <a:endParaRPr lang="en-US" altLang="ja-JP" sz="40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  <a:p>
            <a:pPr algn="ctr" eaLnBrk="1" hangingPunct="1">
              <a:defRPr/>
            </a:pPr>
            <a:r>
              <a:rPr lang="ja-JP" altLang="en-US" sz="40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正しい意味・言い方はどっち？</a:t>
            </a:r>
            <a:endParaRPr lang="ja-JP" altLang="en-US" sz="4000" kern="0" dirty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11424" y="3429000"/>
            <a:ext cx="6890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26</a:t>
            </a:r>
            <a:r>
              <a:rPr lang="ja-JP" altLang="en-US" dirty="0" smtClean="0"/>
              <a:t>･</a:t>
            </a:r>
            <a:r>
              <a:rPr lang="en-US" altLang="ja-JP" dirty="0" smtClean="0"/>
              <a:t>27</a:t>
            </a:r>
            <a:r>
              <a:rPr lang="ja-JP" altLang="en-US" dirty="0" smtClean="0"/>
              <a:t>・</a:t>
            </a:r>
            <a:r>
              <a:rPr lang="en-US" altLang="ja-JP" dirty="0" smtClean="0"/>
              <a:t>28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4" name="正方形/長方形 3">
            <a:hlinkClick r:id="rId3" action="ppaction://hlinksldjump"/>
          </p:cNvPr>
          <p:cNvSpPr/>
          <p:nvPr/>
        </p:nvSpPr>
        <p:spPr>
          <a:xfrm>
            <a:off x="623392" y="4175224"/>
            <a:ext cx="5011308" cy="92333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5400" kern="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慣用句の</a:t>
            </a:r>
            <a:r>
              <a:rPr lang="ja-JP" altLang="en-US" sz="5400" kern="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意味編</a:t>
            </a:r>
            <a:endParaRPr lang="ja-JP" altLang="en-US" dirty="0"/>
          </a:p>
        </p:txBody>
      </p:sp>
      <p:sp>
        <p:nvSpPr>
          <p:cNvPr id="6" name="正方形/長方形 5">
            <a:hlinkClick r:id="rId4" action="ppaction://hlinksldjump"/>
          </p:cNvPr>
          <p:cNvSpPr/>
          <p:nvPr/>
        </p:nvSpPr>
        <p:spPr>
          <a:xfrm>
            <a:off x="6023992" y="4175224"/>
            <a:ext cx="5649303" cy="92333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5400" kern="0" dirty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慣用句</a:t>
            </a:r>
            <a:r>
              <a:rPr lang="ja-JP" altLang="en-US" sz="5400" kern="0" dirty="0" smtClean="0">
                <a:solidFill>
                  <a:prstClr val="black"/>
                </a:solidFill>
                <a:latin typeface="AR P丸ゴシック体E" pitchFamily="50" charset="-128"/>
                <a:ea typeface="AR P丸ゴシック体E" pitchFamily="50" charset="-128"/>
              </a:rPr>
              <a:t>の使い方編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6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06450" indent="-806450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「今回の映画は，余り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ぞっとしない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ものだった」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863752" y="2420888"/>
            <a:ext cx="489654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面白くない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869888" y="4278848"/>
            <a:ext cx="489040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恐ろしくない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112224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112862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２２．８％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28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28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04329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06450" indent="-806450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lang="ja-JP" altLang="en-US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知恵熱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が出た」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1051316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乳幼児期に突然起こることのある発熱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39416" y="4278848"/>
            <a:ext cx="105131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深く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考えたり頭を使ったりした後の発熱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840696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841334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４５．６％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28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28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3" name="動作設定ボタン: 最初 2">
            <a:hlinkClick r:id="" action="ppaction://hlinkshowjump?jump=firstslide" highlightClick="1"/>
          </p:cNvPr>
          <p:cNvSpPr/>
          <p:nvPr/>
        </p:nvSpPr>
        <p:spPr>
          <a:xfrm>
            <a:off x="10740516" y="6196662"/>
            <a:ext cx="1224136" cy="432048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030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「企業が学生を早い時期に採用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すること」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5" y="2420888"/>
            <a:ext cx="403244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青田買い 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1" y="4278848"/>
            <a:ext cx="402631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青田刈り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6672344" y="184482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6672344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080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４７．４％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/>
              <a:t>26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344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「夢中になって見境がなくなる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こと」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5" y="2420888"/>
            <a:ext cx="513742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熱にうなされる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0" y="4278848"/>
            <a:ext cx="5131289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熱にうかされる 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５７．２％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/>
              <a:t>26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90336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「いよいよ，ますます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5" y="2420888"/>
            <a:ext cx="513742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いやがおうにも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0" y="4278848"/>
            <a:ext cx="5131289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いやがうえにも 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３４．９％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/>
              <a:t>26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4111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「心配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や不安を感じ，表情に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出すこと」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4777385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眉をひそめる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1" y="4278848"/>
            <a:ext cx="477124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眉をしかめる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536440" y="184482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536440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４４．５％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/>
              <a:t>26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73895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「周囲のみんなに，明るくにこやかな態度をとること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07568" y="2420888"/>
            <a:ext cx="6408711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あいそ（う）を振りまく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07568" y="4278848"/>
            <a:ext cx="6408711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あいきょうを振りまく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４９．１％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27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35583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「そんなに思いどおりになるものではないこと」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07568" y="2420888"/>
            <a:ext cx="6840760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そうは問屋が許さない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07568" y="4278848"/>
            <a:ext cx="684076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そうは問屋が卸さない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７０．４％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27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5540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「混乱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したさま」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207568" y="2420888"/>
            <a:ext cx="6840760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上や下への大騒ぎ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207568" y="4278848"/>
            <a:ext cx="684076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上を下への大騒ぎ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２２．５％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27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82800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「眠りから覚めたときの気分が悪いこと」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4777385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寝覚めが悪い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1" y="4278848"/>
            <a:ext cx="477124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目覚めが悪い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536440" y="184482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536440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３７．１％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27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48274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 eaLnBrk="1" fontAlgn="ctr" hangingPunct="1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「枯れ木も山のにぎわい」の意味は？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721080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　つまらないものでも無いよりはまし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714944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人が集まればにぎやかになる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6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93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３７．６％</a:t>
            </a:r>
            <a:endParaRPr kumimoji="1"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/>
              <a:t>26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61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「はっきり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と言わない曖昧な言い方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647450" y="2420888"/>
            <a:ext cx="4896822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口を濁す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647450" y="4278848"/>
            <a:ext cx="489682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言葉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を濁す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７４．３％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28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28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63371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「卑劣なやり方で，失敗させられること」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2999656" y="2420888"/>
            <a:ext cx="5544616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足下をすくわれる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2999656" y="4278848"/>
            <a:ext cx="5544616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足をすくわれる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968806" y="364530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968806" y="184482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２６．３％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28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28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71251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14388" indent="-814388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「存続するか滅亡するかの重大な局面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の正しい言い方は？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3478854" y="2420888"/>
            <a:ext cx="4777385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存亡の機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3484991" y="4278848"/>
            <a:ext cx="477124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存亡の危機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536440" y="1844824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536440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６．６％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28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28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  <p:sp>
        <p:nvSpPr>
          <p:cNvPr id="11" name="動作設定ボタン: 最初 10">
            <a:hlinkClick r:id="" action="ppaction://hlinkshowjump?jump=firstslide" highlightClick="1"/>
          </p:cNvPr>
          <p:cNvSpPr/>
          <p:nvPr/>
        </p:nvSpPr>
        <p:spPr>
          <a:xfrm>
            <a:off x="10740516" y="6196662"/>
            <a:ext cx="1224136" cy="432048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0880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「小春日和」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1051316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初冬の頃の，穏やかで暖かな天気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1050703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春先の頃の，穏やかで暖かな天気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6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93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５１．７％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/>
              <a:t>26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2128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「天に唾（つば）する」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93710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自分より上位に立つような存在を，冒し汚す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よう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な行為をすること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9309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人に害を与えようとして，結局自分に返って</a:t>
            </a:r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くるよう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な行為をすること 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867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8867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６３．５％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/>
              <a:t>26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64536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「彼は奇特な人だ」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8568952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優れて他と違って感心なこと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8562816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奇妙で珍しいこと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6882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6889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４９．９％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27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39933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marL="806450" indent="-806450"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「そんなことをするなんて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確信犯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1051316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538163" indent="-538163"/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政治的・宗教的等の信念に基づいて正しいと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信じて</a:t>
            </a:r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なされる行為・犯罪又はその行為を行う人</a:t>
            </a:r>
            <a:endParaRPr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1050703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57200" indent="-457200"/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悪いことであると分かっていながらなされる行為</a:t>
            </a:r>
            <a:r>
              <a:rPr lang="ja-JP" altLang="en-US" sz="36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・犯罪</a:t>
            </a:r>
            <a:r>
              <a:rPr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又はその行為を行う人</a:t>
            </a:r>
            <a:endParaRPr lang="ja-JP" altLang="en-US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688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9326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１７．０％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27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14588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琴線に触れる 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7272808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怒りを買ってしまうこと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7266672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感動や共鳴を与えること 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7680546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7681184" y="1761531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３８．８％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27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486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「名前負け」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9937104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名前を聞いただけで気後れしてしまうこと 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9930968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anchor="ctr"/>
          <a:lstStyle/>
          <a:p>
            <a:pPr marL="444500" indent="-444500"/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 名前が立派で，中身が追い付かないこと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9768867" y="35949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9768867" y="1758848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８３．４％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194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27 </a:t>
            </a:r>
            <a:r>
              <a:rPr lang="ja-JP" altLang="en-US" dirty="0"/>
              <a:t>年度「国語に関する世論調査」の結果の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9546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Ｑ"/>
          <p:cNvSpPr>
            <a:spLocks noGrp="1" noChangeArrowheads="1"/>
          </p:cNvSpPr>
          <p:nvPr>
            <p:ph type="title"/>
          </p:nvPr>
        </p:nvSpPr>
        <p:spPr>
          <a:xfrm>
            <a:off x="839416" y="419249"/>
            <a:ext cx="10513168" cy="1425575"/>
          </a:xfr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pPr fontAlgn="ctr"/>
            <a:r>
              <a:rPr lang="ja-JP" altLang="en-US" sz="7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Ｑ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「話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ja-JP" altLang="en-US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さわり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だけ聞かせる」</a:t>
            </a:r>
            <a:r>
              <a:rPr lang="ja-JP" altLang="en-US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の意味は？ </a:t>
            </a:r>
            <a:endParaRPr lang="ja-JP" altLang="en-US" dirty="0" smtClean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4" name="Ａ"/>
          <p:cNvSpPr>
            <a:spLocks noChangeArrowheads="1"/>
          </p:cNvSpPr>
          <p:nvPr/>
        </p:nvSpPr>
        <p:spPr bwMode="auto">
          <a:xfrm>
            <a:off x="839416" y="2420888"/>
            <a:ext cx="8064896" cy="1366837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 smtClean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話などの要点のこと 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6085" name="Ｂ"/>
          <p:cNvSpPr>
            <a:spLocks noChangeArrowheads="1"/>
          </p:cNvSpPr>
          <p:nvPr/>
        </p:nvSpPr>
        <p:spPr bwMode="auto">
          <a:xfrm>
            <a:off x="845552" y="4278848"/>
            <a:ext cx="8058760" cy="1366838"/>
          </a:xfrm>
          <a:prstGeom prst="roundRect">
            <a:avLst>
              <a:gd name="adj" fmla="val 16667"/>
            </a:avLst>
          </a:prstGeom>
          <a:solidFill>
            <a:srgbClr val="FFD653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Ｂ　話などの最初の部分のこと</a:t>
            </a: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○"/>
          <p:cNvSpPr txBox="1">
            <a:spLocks noChangeArrowheads="1"/>
          </p:cNvSpPr>
          <p:nvPr/>
        </p:nvSpPr>
        <p:spPr bwMode="auto">
          <a:xfrm>
            <a:off x="8112224" y="1773096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7200" dirty="0">
                <a:solidFill>
                  <a:srgbClr val="FF0000"/>
                </a:solidFill>
              </a:rPr>
              <a:t>○</a:t>
            </a:r>
          </a:p>
        </p:txBody>
      </p:sp>
      <p:sp>
        <p:nvSpPr>
          <p:cNvPr id="8" name="×"/>
          <p:cNvSpPr txBox="1">
            <a:spLocks noChangeArrowheads="1"/>
          </p:cNvSpPr>
          <p:nvPr/>
        </p:nvSpPr>
        <p:spPr bwMode="auto">
          <a:xfrm>
            <a:off x="8112862" y="3645304"/>
            <a:ext cx="25193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700" dirty="0" smtClean="0">
                <a:solidFill>
                  <a:srgbClr val="FF0000"/>
                </a:solidFill>
              </a:rPr>
              <a:t>×</a:t>
            </a:r>
            <a:endParaRPr lang="en-US" altLang="ja-JP" sz="24700" dirty="0">
              <a:solidFill>
                <a:srgbClr val="FF0000"/>
              </a:solidFill>
            </a:endParaRPr>
          </a:p>
        </p:txBody>
      </p:sp>
      <p:sp>
        <p:nvSpPr>
          <p:cNvPr id="2" name="動作設定ボタン: 進む/次へ 1">
            <a:hlinkClick r:id="" action="ppaction://hlinkshowjump?jump=nextslide" highlightClick="1"/>
          </p:cNvPr>
          <p:cNvSpPr/>
          <p:nvPr/>
        </p:nvSpPr>
        <p:spPr>
          <a:xfrm>
            <a:off x="10776520" y="6165304"/>
            <a:ext cx="1224136" cy="432048"/>
          </a:xfrm>
          <a:prstGeom prst="actionButtonForwardNex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16539" y="6012577"/>
            <a:ext cx="3456384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/>
              <a:t>正解率　３６．１％</a:t>
            </a:r>
            <a:endParaRPr kumimoji="1" lang="ja-JP" altLang="en-US" sz="3200" dirty="0"/>
          </a:p>
        </p:txBody>
      </p:sp>
      <p:sp>
        <p:nvSpPr>
          <p:cNvPr id="10" name="正方形/長方形 9"/>
          <p:cNvSpPr/>
          <p:nvPr/>
        </p:nvSpPr>
        <p:spPr>
          <a:xfrm>
            <a:off x="337591" y="6228020"/>
            <a:ext cx="628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平成 </a:t>
            </a:r>
            <a:r>
              <a:rPr lang="en-US" altLang="ja-JP" dirty="0" smtClean="0"/>
              <a:t>28</a:t>
            </a:r>
            <a:r>
              <a:rPr lang="ja-JP" altLang="en-US" dirty="0" smtClean="0"/>
              <a:t>年度</a:t>
            </a:r>
            <a:r>
              <a:rPr lang="ja-JP" altLang="en-US" dirty="0"/>
              <a:t>「国語に関する世論調査」の結果の</a:t>
            </a:r>
            <a:r>
              <a:rPr lang="ja-JP" altLang="en-US" dirty="0" smtClean="0"/>
              <a:t>概要より作成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36955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クイズ不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クイズ正解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1_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1677</TotalTime>
  <Words>527</Words>
  <Application>Microsoft Office PowerPoint</Application>
  <PresentationFormat>ワイド画面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30" baseType="lpstr">
      <vt:lpstr>AR P丸ゴシック体E</vt:lpstr>
      <vt:lpstr>Calibri Light</vt:lpstr>
      <vt:lpstr>Calibri</vt:lpstr>
      <vt:lpstr>HG丸ｺﾞｼｯｸM-PRO</vt:lpstr>
      <vt:lpstr>ＭＳ Ｐゴシック</vt:lpstr>
      <vt:lpstr>Arial</vt:lpstr>
      <vt:lpstr>1_フラッシュ１</vt:lpstr>
      <vt:lpstr>Office テーマ</vt:lpstr>
      <vt:lpstr>PowerPoint プレゼンテーション</vt:lpstr>
      <vt:lpstr>Ｑ　「枯れ木も山のにぎわい」の意味は？ </vt:lpstr>
      <vt:lpstr>Ｑ　「小春日和」の意味は？ </vt:lpstr>
      <vt:lpstr>Ｑ　「天に唾（つば）する」の意味は？ </vt:lpstr>
      <vt:lpstr>Ｑ　「彼は奇特な人だ」の意味は？ </vt:lpstr>
      <vt:lpstr>Ｑ　「そんなことをするなんて確信犯だ」 の意味は？ </vt:lpstr>
      <vt:lpstr>Ｑ　「琴線に触れる 」の意味は？ </vt:lpstr>
      <vt:lpstr>Ｑ　「名前負け」の意味は？ </vt:lpstr>
      <vt:lpstr>Ｑ　「話のさわりだけ聞かせる」の意味は？ </vt:lpstr>
      <vt:lpstr>Ｑ　「今回の映画は，余りぞっとしないものだった」の意味は？ </vt:lpstr>
      <vt:lpstr>Ｑ　「知恵熱が出た」の意味は？ </vt:lpstr>
      <vt:lpstr>Ｑ　「企業が学生を早い時期に採用すること」の正しい言い方は？ </vt:lpstr>
      <vt:lpstr>Ｑ　「夢中になって見境がなくなること」 の正しい言い方は？ </vt:lpstr>
      <vt:lpstr>Ｑ　「いよいよ，ますます」の正しい言い方は？ </vt:lpstr>
      <vt:lpstr>Ｑ　「心配や不安を感じ，表情に出すこと」 の正しい言い方は？ </vt:lpstr>
      <vt:lpstr>Ｑ　「周囲のみんなに，明るくにこやかな態度をとること」の正しい言い方は？ </vt:lpstr>
      <vt:lpstr>Ｑ　「そんなに思いどおりになるものではないこと」の正しい言い方は？ </vt:lpstr>
      <vt:lpstr>Ｑ　「混乱したさま」の正しい言い方は？ </vt:lpstr>
      <vt:lpstr>Ｑ　「眠りから覚めたときの気分が悪いこと」 の正しい言い方は？ </vt:lpstr>
      <vt:lpstr>Ｑ　「はっきりと言わない曖昧な言い方」 の正しい言い方は？ </vt:lpstr>
      <vt:lpstr>Ｑ　「卑劣なやり方で，失敗させられること」 の正しい言い方は？ </vt:lpstr>
      <vt:lpstr>Ｑ　「存続するか滅亡するかの重大な局面」 の正しい言い方は？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小泉 浩</dc:creator>
  <cp:lastModifiedBy>小泉 浩</cp:lastModifiedBy>
  <cp:revision>115</cp:revision>
  <cp:lastPrinted>2006-12-27T00:38:38Z</cp:lastPrinted>
  <dcterms:created xsi:type="dcterms:W3CDTF">2006-12-27T00:38:38Z</dcterms:created>
  <dcterms:modified xsi:type="dcterms:W3CDTF">2017-09-22T01:33:02Z</dcterms:modified>
</cp:coreProperties>
</file>