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8"/>
  </p:notesMasterIdLst>
  <p:sldIdLst>
    <p:sldId id="288" r:id="rId2"/>
    <p:sldId id="289" r:id="rId3"/>
    <p:sldId id="290" r:id="rId4"/>
    <p:sldId id="294" r:id="rId5"/>
    <p:sldId id="295" r:id="rId6"/>
    <p:sldId id="296" r:id="rId7"/>
  </p:sldIdLst>
  <p:sldSz cx="9144000" cy="6858000" type="screen4x3"/>
  <p:notesSz cx="6858000" cy="9144000"/>
  <p:embeddedFontLst>
    <p:embeddedFont>
      <p:font typeface="AR P教科書体M" panose="03000600000000000000" pitchFamily="66" charset="-128"/>
      <p:regular r:id="rId9"/>
    </p:embeddedFont>
    <p:embeddedFont>
      <p:font typeface="HGP行書体" panose="03000600000000000000" pitchFamily="66" charset="-128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HG丸ｺﾞｼｯｸM-PRO" panose="020F0600000000000000" pitchFamily="50" charset="-128"/>
      <p:regular r:id="rId15"/>
    </p:embeddedFont>
    <p:embeddedFont>
      <p:font typeface="AR P丸ゴシック体E" panose="020F0900000000000000" pitchFamily="50" charset="-128"/>
      <p:regular r:id="rId16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99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990" y="414"/>
      </p:cViewPr>
      <p:guideLst>
        <p:guide orient="horz" pos="2069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11D78-99EB-45F5-BE76-59F7C1EE38A1}" type="datetimeFigureOut">
              <a:rPr kumimoji="1" lang="ja-JP" altLang="en-US" smtClean="0"/>
              <a:pPr/>
              <a:t>2020/7/26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8D5A8-10A7-4DCC-953B-A0DFE8C090F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9418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ja-JP" altLang="en-US" dirty="0" smtClean="0">
                <a:ea typeface="HG丸ｺﾞｼｯｸM-PRO" pitchFamily="50" charset="-128"/>
              </a:rPr>
              <a:t>問題を読みましょう。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1074567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29771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30533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08332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48701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07137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E9A76-35C8-4A70-8067-20351694DD7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23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3108E-37EE-40F3-A7E9-6899F63596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43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C405E-A102-49B9-B3A2-80B02F81FEA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38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01B0B-99D3-471D-BBED-1E118E17361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155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077BF-9493-434C-A213-3E7224163A5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59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91BFB-C57D-477A-B859-9DE19005477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02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D2E8A-C900-43AA-BE49-B445B7D41B7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32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A0A67-8D7F-4FCB-9834-DDEA8D66E98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2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FED89-17F0-4FF8-996E-FF4865A50D4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20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DE7F0-2060-4D18-807E-4E41A775D23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852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BDCEA-35AD-4F34-8DCA-7B11E83D078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93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C2060B-D9AE-4BD5-AEED-56855F7B1BB8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レーム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24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56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9202" y="794135"/>
            <a:ext cx="8579296" cy="1482737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 anchor="t">
            <a:scene3d>
              <a:camera prst="isometricRightUp"/>
              <a:lightRig rig="threePt" dir="t"/>
            </a:scene3d>
          </a:bodyPr>
          <a:lstStyle/>
          <a:p>
            <a:r>
              <a:rPr kumimoji="1" lang="ja-JP" alt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勘者御伽双紙</a:t>
            </a:r>
            <a:endParaRPr kumimoji="1" lang="ja-JP" alt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 bwMode="auto">
          <a:xfrm>
            <a:off x="282352" y="2416622"/>
            <a:ext cx="8579296" cy="389269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isometricRightUp">
                <a:rot lat="2100000" lon="0" rev="0"/>
              </a:camera>
              <a:lightRig rig="threePt" dir="t"/>
            </a:scene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ja-JP" altLang="en-US" sz="6600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江戸時代の算術</a:t>
            </a:r>
            <a:endParaRPr lang="en-US" altLang="ja-JP" sz="6600" b="1" kern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sz="6600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和算を</a:t>
            </a:r>
            <a:r>
              <a:rPr lang="ja-JP" altLang="en-US" sz="6600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学ぼう８</a:t>
            </a:r>
            <a:endParaRPr lang="en-US" altLang="ja-JP" sz="6600" b="1" kern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6000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旅人算</a:t>
            </a:r>
            <a:endParaRPr lang="en-US" altLang="ja-JP" sz="6000" b="1" kern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sz="4800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パワポで解説</a:t>
            </a:r>
            <a:endParaRPr lang="ja-JP" altLang="en-US" sz="4800" b="1" kern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56" name="フレーム 5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4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043608" y="501747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ja-JP" altLang="en-US" sz="3200" b="1" kern="0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かんじゃおとぎそうし</a:t>
            </a:r>
            <a:endParaRPr lang="ja-JP" altLang="en-US" sz="1400" dirty="0">
              <a:solidFill>
                <a:srgbClr val="FF000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02" y="4392276"/>
            <a:ext cx="2697088" cy="219138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32358" y="4399509"/>
            <a:ext cx="2406990" cy="219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700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05" y="178544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角丸四角形吹き出し 79"/>
          <p:cNvSpPr/>
          <p:nvPr/>
        </p:nvSpPr>
        <p:spPr>
          <a:xfrm>
            <a:off x="1259632" y="629980"/>
            <a:ext cx="7462589" cy="1286852"/>
          </a:xfrm>
          <a:prstGeom prst="wedgeRoundRectCallout">
            <a:avLst>
              <a:gd name="adj1" fmla="val -52941"/>
              <a:gd name="adj2" fmla="val -27688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ja-JP" altLang="en-US" sz="2400" kern="0" dirty="0" smtClean="0">
                <a:solidFill>
                  <a:prstClr val="black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「たとへば　牛馬あり　毎日歩事牛ハ　十里　馬ハ十五里にして　牛ハ先へ行事三日なり　馬今日出て幾日へて牛に追付くか」</a:t>
            </a:r>
            <a:r>
              <a:rPr kumimoji="0" lang="ja-JP" altLang="en-US" sz="2400" kern="0" dirty="0" smtClean="0">
                <a:solidFill>
                  <a:prstClr val="black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　</a:t>
            </a:r>
            <a:endParaRPr kumimoji="0" lang="ja-JP" altLang="en-US" sz="2400" kern="0" dirty="0">
              <a:solidFill>
                <a:prstClr val="black"/>
              </a:solidFill>
              <a:latin typeface="HGP行書体" panose="03000600000000000000" pitchFamily="66" charset="-128"/>
              <a:ea typeface="HGP行書体" panose="03000600000000000000" pitchFamily="66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475656" y="26064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勘者御伽双紙</a:t>
            </a:r>
            <a:r>
              <a:rPr kumimoji="1" lang="en-US" altLang="ja-JP" dirty="0" smtClean="0"/>
              <a:t>』</a:t>
            </a:r>
            <a:r>
              <a:rPr kumimoji="1" lang="ja-JP" altLang="en-US" dirty="0" smtClean="0"/>
              <a:t>下巻　原文</a:t>
            </a:r>
            <a:endParaRPr kumimoji="1" lang="ja-JP" altLang="en-US" dirty="0"/>
          </a:p>
        </p:txBody>
      </p:sp>
      <p:sp>
        <p:nvSpPr>
          <p:cNvPr id="27" name="角丸四角形吹き出し 26"/>
          <p:cNvSpPr/>
          <p:nvPr/>
        </p:nvSpPr>
        <p:spPr>
          <a:xfrm>
            <a:off x="1259632" y="2492896"/>
            <a:ext cx="7462589" cy="1440160"/>
          </a:xfrm>
          <a:prstGeom prst="wedgeRoundRectCallout">
            <a:avLst>
              <a:gd name="adj1" fmla="val -52941"/>
              <a:gd name="adj2" fmla="val -27688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「たとえば、牛と馬がいる。毎日歩くのに、牛は十里　馬は十五里として、牛が先に行くこと三日である。馬が今日出てから何日たって牛に追い付くか。」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（一里は約４㎞）　</a:t>
            </a:r>
            <a:endParaRPr kumimoji="0" lang="ja-JP" altLang="en-US" sz="2400" b="1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457896" y="202430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現代語訳</a:t>
            </a:r>
            <a:endParaRPr lang="ja-JP" altLang="en-US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444" y="4405365"/>
            <a:ext cx="2697088" cy="2191384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32358" y="4399509"/>
            <a:ext cx="2406990" cy="219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788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2" grpId="0"/>
      <p:bldP spid="27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05" y="178544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4090654" y="1832646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毎日十里</a:t>
            </a: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7182413" y="1887215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400" b="1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毎日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十五里</a:t>
            </a:r>
            <a:endParaRPr lang="ja-JP" altLang="en-US" dirty="0"/>
          </a:p>
        </p:txBody>
      </p:sp>
      <p:sp>
        <p:nvSpPr>
          <p:cNvPr id="14" name="角丸四角形吹き出し 13"/>
          <p:cNvSpPr/>
          <p:nvPr/>
        </p:nvSpPr>
        <p:spPr>
          <a:xfrm>
            <a:off x="1327244" y="299931"/>
            <a:ext cx="7462589" cy="1440160"/>
          </a:xfrm>
          <a:prstGeom prst="wedgeRoundRectCallout">
            <a:avLst>
              <a:gd name="adj1" fmla="val -52941"/>
              <a:gd name="adj2" fmla="val -27688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「たとえば、牛と馬がいる。毎日歩くのに、牛は十里　馬は十五里として、牛が先に行くこと三日である。馬が今日出てから何日たって牛に追い付くか。」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（一里は約４㎞）　</a:t>
            </a:r>
            <a:endParaRPr kumimoji="0" lang="ja-JP" altLang="en-US" sz="2400" b="1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86" y="2348880"/>
            <a:ext cx="1284308" cy="104350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63293" y="2319678"/>
            <a:ext cx="1183766" cy="1080000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>
            <a:off x="899592" y="3284538"/>
            <a:ext cx="7704856" cy="0"/>
          </a:xfrm>
          <a:prstGeom prst="line">
            <a:avLst/>
          </a:prstGeom>
          <a:ln w="571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120205" y="1901977"/>
            <a:ext cx="1160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追いつく</a:t>
            </a:r>
            <a:endParaRPr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899592" y="2916622"/>
            <a:ext cx="0" cy="774394"/>
          </a:xfrm>
          <a:prstGeom prst="line">
            <a:avLst/>
          </a:prstGeom>
          <a:ln w="571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V="1">
            <a:off x="4950652" y="3284538"/>
            <a:ext cx="0" cy="360487"/>
          </a:xfrm>
          <a:prstGeom prst="line">
            <a:avLst/>
          </a:prstGeom>
          <a:ln w="571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V="1">
            <a:off x="8584993" y="3263574"/>
            <a:ext cx="0" cy="360487"/>
          </a:xfrm>
          <a:prstGeom prst="line">
            <a:avLst/>
          </a:prstGeom>
          <a:ln w="571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円弧 22"/>
          <p:cNvSpPr/>
          <p:nvPr/>
        </p:nvSpPr>
        <p:spPr>
          <a:xfrm rot="5400000">
            <a:off x="6293187" y="1528305"/>
            <a:ext cx="933401" cy="3558653"/>
          </a:xfrm>
          <a:prstGeom prst="arc">
            <a:avLst>
              <a:gd name="adj1" fmla="val 16200000"/>
              <a:gd name="adj2" fmla="val 5414756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6359777" y="3492909"/>
            <a:ext cx="800219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三日</a:t>
            </a:r>
            <a:endParaRPr lang="ja-JP" altLang="en-US" dirty="0"/>
          </a:p>
        </p:txBody>
      </p:sp>
      <p:sp>
        <p:nvSpPr>
          <p:cNvPr id="30" name="円弧 29"/>
          <p:cNvSpPr/>
          <p:nvPr/>
        </p:nvSpPr>
        <p:spPr>
          <a:xfrm rot="5400000">
            <a:off x="3986236" y="-518291"/>
            <a:ext cx="1527986" cy="7609713"/>
          </a:xfrm>
          <a:prstGeom prst="arc">
            <a:avLst>
              <a:gd name="adj1" fmla="val 16200000"/>
              <a:gd name="adj2" fmla="val 5414756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4258319" y="3861266"/>
            <a:ext cx="800219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何日</a:t>
            </a:r>
            <a:endParaRPr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950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48148E-6 L -0.42621 1.48148E-6 " pathEditMode="relative" rAng="0" ptsTypes="AA">
                                      <p:cBhvr>
                                        <p:cTn id="4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19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-0.81303 1.85185E-6 " pathEditMode="relative" rAng="0" ptsTypes="AA">
                                      <p:cBhvr>
                                        <p:cTn id="4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9" grpId="0"/>
      <p:bldP spid="23" grpId="0" animBg="1"/>
      <p:bldP spid="26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05" y="178544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4090654" y="1832646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毎日十里</a:t>
            </a: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7182413" y="1887215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400" b="1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毎日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十五里</a:t>
            </a:r>
            <a:endParaRPr lang="ja-JP" altLang="en-US" dirty="0"/>
          </a:p>
        </p:txBody>
      </p:sp>
      <p:sp>
        <p:nvSpPr>
          <p:cNvPr id="14" name="角丸四角形吹き出し 13"/>
          <p:cNvSpPr/>
          <p:nvPr/>
        </p:nvSpPr>
        <p:spPr>
          <a:xfrm>
            <a:off x="1327244" y="299931"/>
            <a:ext cx="7462589" cy="1440160"/>
          </a:xfrm>
          <a:prstGeom prst="wedgeRoundRectCallout">
            <a:avLst>
              <a:gd name="adj1" fmla="val -52941"/>
              <a:gd name="adj2" fmla="val -27688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「たとえば、牛と馬がいる。毎日歩くのに、牛は十里　馬は十五里として、牛が先に行くこと三日である。馬が今日出てから何日たって牛に追い付くか。」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（一里は約４㎞）　</a:t>
            </a:r>
            <a:endParaRPr kumimoji="0" lang="ja-JP" altLang="en-US" sz="2400" b="1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86" y="2348880"/>
            <a:ext cx="1284308" cy="104350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63293" y="2319678"/>
            <a:ext cx="1183766" cy="1080000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>
            <a:off x="899592" y="3284538"/>
            <a:ext cx="7704856" cy="0"/>
          </a:xfrm>
          <a:prstGeom prst="line">
            <a:avLst/>
          </a:prstGeom>
          <a:ln w="571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120205" y="1901977"/>
            <a:ext cx="1160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追いつく</a:t>
            </a:r>
            <a:endParaRPr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899592" y="2916622"/>
            <a:ext cx="0" cy="774394"/>
          </a:xfrm>
          <a:prstGeom prst="line">
            <a:avLst/>
          </a:prstGeom>
          <a:ln w="571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V="1">
            <a:off x="4950652" y="3284538"/>
            <a:ext cx="0" cy="360487"/>
          </a:xfrm>
          <a:prstGeom prst="line">
            <a:avLst/>
          </a:prstGeom>
          <a:ln w="571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V="1">
            <a:off x="8584993" y="3263574"/>
            <a:ext cx="0" cy="360487"/>
          </a:xfrm>
          <a:prstGeom prst="line">
            <a:avLst/>
          </a:prstGeom>
          <a:ln w="571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円弧 22"/>
          <p:cNvSpPr/>
          <p:nvPr/>
        </p:nvSpPr>
        <p:spPr>
          <a:xfrm rot="5400000">
            <a:off x="6293187" y="1528305"/>
            <a:ext cx="933401" cy="3558653"/>
          </a:xfrm>
          <a:prstGeom prst="arc">
            <a:avLst>
              <a:gd name="adj1" fmla="val 16200000"/>
              <a:gd name="adj2" fmla="val 5414756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6359777" y="3492909"/>
            <a:ext cx="800219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三日</a:t>
            </a:r>
            <a:endParaRPr lang="ja-JP" altLang="en-US" dirty="0"/>
          </a:p>
        </p:txBody>
      </p:sp>
      <p:sp>
        <p:nvSpPr>
          <p:cNvPr id="30" name="円弧 29"/>
          <p:cNvSpPr/>
          <p:nvPr/>
        </p:nvSpPr>
        <p:spPr>
          <a:xfrm rot="5400000">
            <a:off x="3986236" y="-518291"/>
            <a:ext cx="1527986" cy="7609713"/>
          </a:xfrm>
          <a:prstGeom prst="arc">
            <a:avLst>
              <a:gd name="adj1" fmla="val 16200000"/>
              <a:gd name="adj2" fmla="val 5414756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4258319" y="3861266"/>
            <a:ext cx="800219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何日</a:t>
            </a:r>
            <a:endParaRPr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672718" y="4418475"/>
            <a:ext cx="5294218" cy="2031325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牛と馬が一日に歩く距離の差は</a:t>
            </a:r>
            <a:r>
              <a:rPr kumimoji="1" lang="ja-JP" altLang="en-US" dirty="0" smtClean="0"/>
              <a:t>　</a:t>
            </a:r>
            <a:r>
              <a:rPr kumimoji="1" lang="ja-JP" altLang="en-US" dirty="0" smtClean="0"/>
              <a:t>１５－１０＝５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里</a:t>
            </a:r>
            <a:r>
              <a:rPr kumimoji="1" lang="en-US" altLang="ja-JP" dirty="0" smtClean="0"/>
              <a:t>)</a:t>
            </a:r>
            <a:endParaRPr kumimoji="1" lang="en-US" altLang="ja-JP" dirty="0" smtClean="0"/>
          </a:p>
          <a:p>
            <a:r>
              <a:rPr kumimoji="1" lang="ja-JP" altLang="en-US" dirty="0" smtClean="0"/>
              <a:t>牛が三日間で進んだ距離は、　１０</a:t>
            </a:r>
            <a:r>
              <a:rPr kumimoji="1" lang="en-US" altLang="ja-JP" dirty="0" smtClean="0"/>
              <a:t>×</a:t>
            </a:r>
            <a:r>
              <a:rPr kumimoji="1" lang="ja-JP" altLang="en-US" dirty="0" smtClean="0"/>
              <a:t>３＝３０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里</a:t>
            </a:r>
            <a:r>
              <a:rPr kumimoji="1" lang="en-US" altLang="ja-JP" dirty="0" smtClean="0"/>
              <a:t>)</a:t>
            </a:r>
            <a:endParaRPr kumimoji="1" lang="en-US" altLang="ja-JP" dirty="0" smtClean="0"/>
          </a:p>
          <a:p>
            <a:r>
              <a:rPr kumimoji="1" lang="ja-JP" altLang="en-US" dirty="0" smtClean="0"/>
              <a:t>３０里の距離を一日に５里ずつ近づくので</a:t>
            </a:r>
            <a:endParaRPr kumimoji="1" lang="en-US" altLang="ja-JP" dirty="0" smtClean="0"/>
          </a:p>
          <a:p>
            <a:r>
              <a:rPr kumimoji="1" lang="ja-JP" altLang="en-US" dirty="0" smtClean="0"/>
              <a:t>３０</a:t>
            </a:r>
            <a:r>
              <a:rPr kumimoji="1" lang="en-US" altLang="ja-JP" dirty="0" smtClean="0"/>
              <a:t>÷</a:t>
            </a:r>
            <a:r>
              <a:rPr kumimoji="1" lang="ja-JP" altLang="en-US" dirty="0" smtClean="0"/>
              <a:t>５＝６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日</a:t>
            </a:r>
            <a:r>
              <a:rPr kumimoji="1" lang="en-US" altLang="ja-JP" dirty="0" smtClean="0"/>
              <a:t>)</a:t>
            </a:r>
            <a:endParaRPr kumimoji="1" lang="en-US" altLang="ja-JP" dirty="0" smtClean="0"/>
          </a:p>
          <a:p>
            <a:r>
              <a:rPr kumimoji="1" lang="ja-JP" altLang="en-US" dirty="0" smtClean="0"/>
              <a:t>馬は６日で追い付く。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その時までに、馬は　１５</a:t>
            </a:r>
            <a:r>
              <a:rPr kumimoji="1" lang="en-US" altLang="ja-JP" dirty="0" smtClean="0"/>
              <a:t>×</a:t>
            </a:r>
            <a:r>
              <a:rPr kumimoji="1" lang="ja-JP" altLang="en-US" dirty="0" smtClean="0"/>
              <a:t>６＝９０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里</a:t>
            </a:r>
            <a:r>
              <a:rPr kumimoji="1" lang="en-US" altLang="ja-JP" dirty="0" smtClean="0"/>
              <a:t>)</a:t>
            </a:r>
            <a:endParaRPr kumimoji="1" lang="en-US" altLang="ja-JP" dirty="0" smtClean="0"/>
          </a:p>
          <a:p>
            <a:r>
              <a:rPr kumimoji="1" lang="ja-JP" altLang="en-US" dirty="0" smtClean="0"/>
              <a:t>牛は　３０＋１０</a:t>
            </a:r>
            <a:r>
              <a:rPr kumimoji="1" lang="en-US" altLang="ja-JP" dirty="0" smtClean="0"/>
              <a:t>×</a:t>
            </a:r>
            <a:r>
              <a:rPr kumimoji="1" lang="ja-JP" altLang="en-US" dirty="0" smtClean="0"/>
              <a:t>６＝９０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里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　歩くことになる。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05881" y="4417541"/>
            <a:ext cx="2242726" cy="83099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勘者御伽双紙での</a:t>
            </a:r>
            <a:r>
              <a:rPr kumimoji="1" lang="ja-JP" altLang="en-US" sz="24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解き方</a:t>
            </a:r>
            <a:endParaRPr kumimoji="1" lang="ja-JP" altLang="en-US" sz="24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589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allAtOnce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865" y="2146847"/>
            <a:ext cx="612000" cy="1080000"/>
          </a:xfrm>
          <a:prstGeom prst="rect">
            <a:avLst/>
          </a:prstGeom>
        </p:spPr>
      </p:pic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05" y="178544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4090654" y="1832646"/>
            <a:ext cx="1372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毎分</a:t>
            </a:r>
            <a:r>
              <a:rPr kumimoji="0" lang="en-US" altLang="ja-JP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45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ｍ</a:t>
            </a: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7536531" y="1790297"/>
            <a:ext cx="1362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毎分</a:t>
            </a:r>
            <a:r>
              <a:rPr kumimoji="0" lang="en-US" altLang="ja-JP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55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ｍ</a:t>
            </a:r>
            <a:endParaRPr lang="ja-JP" altLang="en-US" dirty="0"/>
          </a:p>
        </p:txBody>
      </p:sp>
      <p:sp>
        <p:nvSpPr>
          <p:cNvPr id="14" name="角丸四角形吹き出し 13"/>
          <p:cNvSpPr/>
          <p:nvPr/>
        </p:nvSpPr>
        <p:spPr>
          <a:xfrm>
            <a:off x="1327244" y="299931"/>
            <a:ext cx="7578718" cy="1440160"/>
          </a:xfrm>
          <a:prstGeom prst="wedgeRoundRectCallout">
            <a:avLst>
              <a:gd name="adj1" fmla="val -52941"/>
              <a:gd name="adj2" fmla="val -27688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ja-JP" altLang="en-US" sz="2400" b="1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現代版旅人算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「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弟の次郎君は毎分</a:t>
            </a:r>
            <a:r>
              <a:rPr kumimoji="0" lang="en-US" altLang="ja-JP" sz="2400" b="1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45m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で歩きます。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太郎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君は毎分</a:t>
            </a:r>
            <a:r>
              <a:rPr kumimoji="0" lang="en-US" altLang="ja-JP" sz="2400" b="1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55m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で歩きます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。太郎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君は、次郎君の</a:t>
            </a:r>
            <a:r>
              <a:rPr kumimoji="0" lang="en-US" altLang="ja-JP" sz="2400" b="1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500m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後から出発して次郎君を追いかけました。何分後に追いつきますか。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」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endParaRPr kumimoji="0" lang="ja-JP" altLang="en-US" sz="2400" b="1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330" y="2204864"/>
            <a:ext cx="521750" cy="1043500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>
            <a:off x="899592" y="3284984"/>
            <a:ext cx="7704856" cy="0"/>
          </a:xfrm>
          <a:prstGeom prst="line">
            <a:avLst/>
          </a:prstGeom>
          <a:ln w="571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120205" y="1844827"/>
            <a:ext cx="1160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追いつく</a:t>
            </a:r>
            <a:endParaRPr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899592" y="2916622"/>
            <a:ext cx="0" cy="774394"/>
          </a:xfrm>
          <a:prstGeom prst="line">
            <a:avLst/>
          </a:prstGeom>
          <a:ln w="571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V="1">
            <a:off x="4950652" y="3284538"/>
            <a:ext cx="0" cy="360487"/>
          </a:xfrm>
          <a:prstGeom prst="line">
            <a:avLst/>
          </a:prstGeom>
          <a:ln w="571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V="1">
            <a:off x="8584993" y="3263574"/>
            <a:ext cx="0" cy="360487"/>
          </a:xfrm>
          <a:prstGeom prst="line">
            <a:avLst/>
          </a:prstGeom>
          <a:ln w="571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円弧 22"/>
          <p:cNvSpPr/>
          <p:nvPr/>
        </p:nvSpPr>
        <p:spPr>
          <a:xfrm rot="5400000">
            <a:off x="6293187" y="1528305"/>
            <a:ext cx="933401" cy="3558653"/>
          </a:xfrm>
          <a:prstGeom prst="arc">
            <a:avLst>
              <a:gd name="adj1" fmla="val 16200000"/>
              <a:gd name="adj2" fmla="val 5414756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6359777" y="3531009"/>
            <a:ext cx="78579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dirty="0" smtClean="0"/>
              <a:t>500</a:t>
            </a:r>
            <a:r>
              <a:rPr lang="ja-JP" altLang="en-US" dirty="0" smtClean="0"/>
              <a:t>ｍ</a:t>
            </a:r>
            <a:endParaRPr lang="ja-JP" altLang="en-US" dirty="0"/>
          </a:p>
        </p:txBody>
      </p:sp>
      <p:sp>
        <p:nvSpPr>
          <p:cNvPr id="30" name="円弧 29"/>
          <p:cNvSpPr/>
          <p:nvPr/>
        </p:nvSpPr>
        <p:spPr>
          <a:xfrm rot="5400000">
            <a:off x="3986236" y="-518291"/>
            <a:ext cx="1527986" cy="7609713"/>
          </a:xfrm>
          <a:prstGeom prst="arc">
            <a:avLst>
              <a:gd name="adj1" fmla="val 16200000"/>
              <a:gd name="adj2" fmla="val 5414756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4258319" y="3861266"/>
            <a:ext cx="800219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何分</a:t>
            </a:r>
            <a:endParaRPr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234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-0.42621 -3.7037E-6 " pathEditMode="relative" rAng="0" ptsTypes="AA">
                                      <p:cBhvr>
                                        <p:cTn id="4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19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81303 3.33333E-6 " pathEditMode="relative" rAng="0" ptsTypes="AA">
                                      <p:cBhvr>
                                        <p:cTn id="4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9" grpId="0"/>
      <p:bldP spid="23" grpId="0" animBg="1"/>
      <p:bldP spid="26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865" y="2146847"/>
            <a:ext cx="612000" cy="1080000"/>
          </a:xfrm>
          <a:prstGeom prst="rect">
            <a:avLst/>
          </a:prstGeom>
        </p:spPr>
      </p:pic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05" y="178544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4090654" y="1832646"/>
            <a:ext cx="1372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毎分</a:t>
            </a:r>
            <a:r>
              <a:rPr kumimoji="0" lang="en-US" altLang="ja-JP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45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ｍ</a:t>
            </a: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7536531" y="1790297"/>
            <a:ext cx="1362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毎分</a:t>
            </a:r>
            <a:r>
              <a:rPr kumimoji="0" lang="en-US" altLang="ja-JP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55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ｍ</a:t>
            </a:r>
            <a:endParaRPr lang="ja-JP" altLang="en-US" dirty="0"/>
          </a:p>
        </p:txBody>
      </p:sp>
      <p:sp>
        <p:nvSpPr>
          <p:cNvPr id="14" name="角丸四角形吹き出し 13"/>
          <p:cNvSpPr/>
          <p:nvPr/>
        </p:nvSpPr>
        <p:spPr>
          <a:xfrm>
            <a:off x="1327244" y="299931"/>
            <a:ext cx="7578718" cy="1440160"/>
          </a:xfrm>
          <a:prstGeom prst="wedgeRoundRectCallout">
            <a:avLst>
              <a:gd name="adj1" fmla="val -52941"/>
              <a:gd name="adj2" fmla="val -27688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ja-JP" altLang="en-US" sz="2400" b="1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現代版旅人算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「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弟の次郎君は毎分</a:t>
            </a:r>
            <a:r>
              <a:rPr kumimoji="0" lang="en-US" altLang="ja-JP" sz="2400" b="1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45m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で歩きます。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太郎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君は毎分</a:t>
            </a:r>
            <a:r>
              <a:rPr kumimoji="0" lang="en-US" altLang="ja-JP" sz="2400" b="1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55m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で歩きます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。太郎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君は、次郎君の</a:t>
            </a:r>
            <a:r>
              <a:rPr kumimoji="0" lang="en-US" altLang="ja-JP" sz="2400" b="1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500m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後から出発して次郎君を追いかけました。何分後に追いつきますか。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」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endParaRPr kumimoji="0" lang="ja-JP" altLang="en-US" sz="2400" b="1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330" y="2204864"/>
            <a:ext cx="521750" cy="1043500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>
            <a:off x="899592" y="3284984"/>
            <a:ext cx="7704856" cy="0"/>
          </a:xfrm>
          <a:prstGeom prst="line">
            <a:avLst/>
          </a:prstGeom>
          <a:ln w="571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120205" y="1844827"/>
            <a:ext cx="1160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追いつく</a:t>
            </a:r>
            <a:endParaRPr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899592" y="2916622"/>
            <a:ext cx="0" cy="774394"/>
          </a:xfrm>
          <a:prstGeom prst="line">
            <a:avLst/>
          </a:prstGeom>
          <a:ln w="571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V="1">
            <a:off x="4950652" y="3284538"/>
            <a:ext cx="0" cy="360487"/>
          </a:xfrm>
          <a:prstGeom prst="line">
            <a:avLst/>
          </a:prstGeom>
          <a:ln w="571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V="1">
            <a:off x="8584993" y="3263574"/>
            <a:ext cx="0" cy="360487"/>
          </a:xfrm>
          <a:prstGeom prst="line">
            <a:avLst/>
          </a:prstGeom>
          <a:ln w="571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円弧 22"/>
          <p:cNvSpPr/>
          <p:nvPr/>
        </p:nvSpPr>
        <p:spPr>
          <a:xfrm rot="5400000">
            <a:off x="6293187" y="1528305"/>
            <a:ext cx="933401" cy="3558653"/>
          </a:xfrm>
          <a:prstGeom prst="arc">
            <a:avLst>
              <a:gd name="adj1" fmla="val 16200000"/>
              <a:gd name="adj2" fmla="val 5414756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6359777" y="3531009"/>
            <a:ext cx="78579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dirty="0" smtClean="0"/>
              <a:t>500</a:t>
            </a:r>
            <a:r>
              <a:rPr lang="ja-JP" altLang="en-US" dirty="0" smtClean="0"/>
              <a:t>ｍ</a:t>
            </a:r>
            <a:endParaRPr lang="ja-JP" altLang="en-US" dirty="0"/>
          </a:p>
        </p:txBody>
      </p:sp>
      <p:sp>
        <p:nvSpPr>
          <p:cNvPr id="30" name="円弧 29"/>
          <p:cNvSpPr/>
          <p:nvPr/>
        </p:nvSpPr>
        <p:spPr>
          <a:xfrm rot="5400000">
            <a:off x="3986236" y="-518291"/>
            <a:ext cx="1527986" cy="7609713"/>
          </a:xfrm>
          <a:prstGeom prst="arc">
            <a:avLst>
              <a:gd name="adj1" fmla="val 16200000"/>
              <a:gd name="adj2" fmla="val 5414756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4258319" y="3861266"/>
            <a:ext cx="800219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何分</a:t>
            </a:r>
            <a:endParaRPr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063698" y="4418921"/>
            <a:ext cx="6231167" cy="1754326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太郎と次郎が１分間に歩く距離の差は</a:t>
            </a:r>
            <a:r>
              <a:rPr kumimoji="1" lang="ja-JP" altLang="en-US" dirty="0" smtClean="0"/>
              <a:t>　</a:t>
            </a:r>
            <a:r>
              <a:rPr kumimoji="1" lang="ja-JP" altLang="en-US" dirty="0" smtClean="0"/>
              <a:t>５５－４５＝１０</a:t>
            </a:r>
            <a:r>
              <a:rPr kumimoji="1" lang="en-US" altLang="ja-JP" dirty="0" smtClean="0"/>
              <a:t>(</a:t>
            </a:r>
            <a:r>
              <a:rPr kumimoji="1" lang="ja-JP" altLang="en-US" dirty="0" err="1" smtClean="0"/>
              <a:t>ｍ</a:t>
            </a:r>
            <a:r>
              <a:rPr kumimoji="1" lang="en-US" altLang="ja-JP" dirty="0" smtClean="0"/>
              <a:t>)</a:t>
            </a:r>
            <a:endParaRPr kumimoji="1" lang="en-US" altLang="ja-JP" dirty="0" smtClean="0"/>
          </a:p>
          <a:p>
            <a:r>
              <a:rPr kumimoji="1" lang="ja-JP" altLang="en-US" dirty="0" smtClean="0"/>
              <a:t>二人の距離は、５００ｍ離れているので</a:t>
            </a:r>
            <a:endParaRPr kumimoji="1" lang="en-US" altLang="ja-JP" dirty="0" smtClean="0"/>
          </a:p>
          <a:p>
            <a:r>
              <a:rPr kumimoji="1" lang="ja-JP" altLang="en-US" dirty="0" smtClean="0"/>
              <a:t>５００</a:t>
            </a:r>
            <a:r>
              <a:rPr kumimoji="1" lang="en-US" altLang="ja-JP" dirty="0" smtClean="0"/>
              <a:t>÷</a:t>
            </a:r>
            <a:r>
              <a:rPr kumimoji="1" lang="ja-JP" altLang="en-US" dirty="0" smtClean="0"/>
              <a:t>１０＝５０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分</a:t>
            </a:r>
            <a:r>
              <a:rPr kumimoji="1" lang="en-US" altLang="ja-JP" dirty="0" smtClean="0"/>
              <a:t>)</a:t>
            </a:r>
            <a:endParaRPr kumimoji="1" lang="en-US" altLang="ja-JP" dirty="0" smtClean="0"/>
          </a:p>
          <a:p>
            <a:r>
              <a:rPr kumimoji="1" lang="ja-JP" altLang="en-US" dirty="0" smtClean="0"/>
              <a:t>太郎は５０分で追い付く。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その時までに、太郎は　５５</a:t>
            </a:r>
            <a:r>
              <a:rPr kumimoji="1" lang="en-US" altLang="ja-JP" dirty="0" smtClean="0"/>
              <a:t>×</a:t>
            </a:r>
            <a:r>
              <a:rPr kumimoji="1" lang="ja-JP" altLang="en-US" dirty="0" smtClean="0"/>
              <a:t>５０＝２７５０</a:t>
            </a:r>
            <a:r>
              <a:rPr kumimoji="1" lang="en-US" altLang="ja-JP" dirty="0" smtClean="0"/>
              <a:t>(</a:t>
            </a:r>
            <a:r>
              <a:rPr kumimoji="1" lang="ja-JP" altLang="en-US" dirty="0" err="1" smtClean="0"/>
              <a:t>ｍ</a:t>
            </a:r>
            <a:r>
              <a:rPr kumimoji="1" lang="en-US" altLang="ja-JP" dirty="0" smtClean="0"/>
              <a:t>)</a:t>
            </a:r>
            <a:endParaRPr kumimoji="1" lang="en-US" altLang="ja-JP" dirty="0" smtClean="0"/>
          </a:p>
          <a:p>
            <a:r>
              <a:rPr kumimoji="1" lang="ja-JP" altLang="en-US" dirty="0" smtClean="0"/>
              <a:t>次郎は　５００＋４５</a:t>
            </a:r>
            <a:r>
              <a:rPr kumimoji="1" lang="en-US" altLang="ja-JP" dirty="0" smtClean="0"/>
              <a:t>×</a:t>
            </a:r>
            <a:r>
              <a:rPr kumimoji="1" lang="ja-JP" altLang="en-US" dirty="0" smtClean="0"/>
              <a:t>５０＝２７５０</a:t>
            </a:r>
            <a:r>
              <a:rPr kumimoji="1" lang="en-US" altLang="ja-JP" dirty="0" smtClean="0"/>
              <a:t>(</a:t>
            </a:r>
            <a:r>
              <a:rPr kumimoji="1" lang="ja-JP" altLang="en-US" dirty="0" err="1" smtClean="0"/>
              <a:t>ｍ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　歩くことになる。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16534" y="4438675"/>
            <a:ext cx="1629815" cy="4616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解き方</a:t>
            </a:r>
            <a:endParaRPr kumimoji="1" lang="ja-JP" altLang="en-US" sz="24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504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allAtOnce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6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8|2.4|6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8|2.4|6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8|2.4|6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8|2.4|6.2"/>
</p:tagLst>
</file>

<file path=ppt/theme/theme1.xml><?xml version="1.0" encoding="utf-8"?>
<a:theme xmlns:a="http://schemas.openxmlformats.org/drawingml/2006/main" name="フラッシュ１">
  <a:themeElements>
    <a:clrScheme name="フラッシュ１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フラッシュ１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6FFFF"/>
        </a:solidFill>
      </a:spPr>
      <a:bodyPr rtlCol="0" anchor="ctr"/>
      <a:lstStyle>
        <a:defPPr algn="ctr">
          <a:defRPr kumimoji="1" dirty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57150">
          <a:solidFill>
            <a:srgbClr val="FF99FF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フラッシュ１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4903</TotalTime>
  <Words>236</Words>
  <Application>Microsoft Office PowerPoint</Application>
  <PresentationFormat>画面に合わせる (4:3)</PresentationFormat>
  <Paragraphs>55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4" baseType="lpstr">
      <vt:lpstr>Arial</vt:lpstr>
      <vt:lpstr>AR P教科書体M</vt:lpstr>
      <vt:lpstr>HGP行書体</vt:lpstr>
      <vt:lpstr>Calibri</vt:lpstr>
      <vt:lpstr>ＭＳ Ｐゴシック</vt:lpstr>
      <vt:lpstr>HG丸ｺﾞｼｯｸM-PRO</vt:lpstr>
      <vt:lpstr>AR P丸ゴシック体E</vt:lpstr>
      <vt:lpstr>フラッシュ１</vt:lpstr>
      <vt:lpstr>勘者御伽双紙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打ち消しの言葉</dc:title>
  <dc:creator>小泉 浩</dc:creator>
  <cp:lastModifiedBy>小泉 浩</cp:lastModifiedBy>
  <cp:revision>186</cp:revision>
  <dcterms:created xsi:type="dcterms:W3CDTF">2015-06-25T04:58:05Z</dcterms:created>
  <dcterms:modified xsi:type="dcterms:W3CDTF">2020-07-26T05:05:52Z</dcterms:modified>
</cp:coreProperties>
</file>