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5"/>
  </p:notesMasterIdLst>
  <p:sldIdLst>
    <p:sldId id="288" r:id="rId2"/>
    <p:sldId id="301" r:id="rId3"/>
    <p:sldId id="302" r:id="rId4"/>
    <p:sldId id="290" r:id="rId5"/>
    <p:sldId id="291" r:id="rId6"/>
    <p:sldId id="292" r:id="rId7"/>
    <p:sldId id="293" r:id="rId8"/>
    <p:sldId id="294" r:id="rId9"/>
    <p:sldId id="289" r:id="rId10"/>
    <p:sldId id="296" r:id="rId11"/>
    <p:sldId id="297" r:id="rId12"/>
    <p:sldId id="298" r:id="rId13"/>
    <p:sldId id="299" r:id="rId14"/>
  </p:sldIdLst>
  <p:sldSz cx="9144000" cy="6858000" type="screen4x3"/>
  <p:notesSz cx="6858000" cy="9144000"/>
  <p:embeddedFontLst>
    <p:embeddedFont>
      <p:font typeface="AR P丸ゴシック体M" panose="020F0600000000000000" pitchFamily="50" charset="-128"/>
      <p:regular r:id="rId16"/>
    </p:embeddedFont>
    <p:embeddedFont>
      <p:font typeface="AR P教科書体M" panose="03000600000000000000" pitchFamily="66" charset="-128"/>
      <p:regular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  <p:embeddedFont>
      <p:font typeface="HG丸ｺﾞｼｯｸM-PRO" panose="020F0600000000000000" pitchFamily="50" charset="-128"/>
      <p:regular r:id="rId22"/>
    </p:embeddedFont>
    <p:embeddedFont>
      <p:font typeface="AR P丸ゴシック体E" panose="020F0900000000000000" pitchFamily="50" charset="-128"/>
      <p:regular r:id="rId2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CCFFFF"/>
    <a:srgbClr val="FF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5" autoAdjust="0"/>
    <p:restoredTop sz="89029" autoAdjust="0"/>
  </p:normalViewPr>
  <p:slideViewPr>
    <p:cSldViewPr>
      <p:cViewPr varScale="1">
        <p:scale>
          <a:sx n="62" d="100"/>
          <a:sy n="62" d="100"/>
        </p:scale>
        <p:origin x="456" y="78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2020/8/31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1103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notesSlide" Target="../notesSlides/notesSlide2.xml"/><Relationship Id="rId7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image" Target="../media/image5.png"/><Relationship Id="rId9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notesSlide" Target="../notesSlides/notesSlide3.xml"/><Relationship Id="rId7" Type="http://schemas.openxmlformats.org/officeDocument/2006/relationships/slide" Target="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三角形</a:t>
            </a:r>
            <a:r>
              <a:rPr lang="ja-JP" alt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角度の求め方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1381208" y="4941168"/>
            <a:ext cx="6355283" cy="523220"/>
          </a:xfrm>
          <a:prstGeom prst="rect">
            <a:avLst/>
          </a:prstGeom>
          <a:solidFill>
            <a:srgbClr val="FFFF00">
              <a:alpha val="70195"/>
            </a:srgbClr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800" dirty="0"/>
              <a:t>三角形の３つの角の大きさの和は１８０</a:t>
            </a:r>
            <a:r>
              <a:rPr lang="en-US" altLang="ja-JP" sz="2800" dirty="0" smtClean="0"/>
              <a:t>°</a:t>
            </a:r>
            <a:endParaRPr lang="ja-JP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二等辺三角形 2"/>
          <p:cNvSpPr/>
          <p:nvPr/>
        </p:nvSpPr>
        <p:spPr>
          <a:xfrm>
            <a:off x="1835696" y="980728"/>
            <a:ext cx="2589065" cy="1427538"/>
          </a:xfrm>
          <a:custGeom>
            <a:avLst/>
            <a:gdLst>
              <a:gd name="connsiteX0" fmla="*/ 0 w 2013356"/>
              <a:gd name="connsiteY0" fmla="*/ 1380691 h 1380691"/>
              <a:gd name="connsiteX1" fmla="*/ 1198209 w 2013356"/>
              <a:gd name="connsiteY1" fmla="*/ 0 h 1380691"/>
              <a:gd name="connsiteX2" fmla="*/ 2013356 w 2013356"/>
              <a:gd name="connsiteY2" fmla="*/ 1380691 h 1380691"/>
              <a:gd name="connsiteX3" fmla="*/ 0 w 2013356"/>
              <a:gd name="connsiteY3" fmla="*/ 1380691 h 1380691"/>
              <a:gd name="connsiteX0" fmla="*/ 0 w 2013356"/>
              <a:gd name="connsiteY0" fmla="*/ 853748 h 853748"/>
              <a:gd name="connsiteX1" fmla="*/ 531782 w 2013356"/>
              <a:gd name="connsiteY1" fmla="*/ 0 h 853748"/>
              <a:gd name="connsiteX2" fmla="*/ 2013356 w 2013356"/>
              <a:gd name="connsiteY2" fmla="*/ 853748 h 853748"/>
              <a:gd name="connsiteX3" fmla="*/ 0 w 2013356"/>
              <a:gd name="connsiteY3" fmla="*/ 853748 h 853748"/>
              <a:gd name="connsiteX0" fmla="*/ 0 w 1548407"/>
              <a:gd name="connsiteY0" fmla="*/ 853748 h 853748"/>
              <a:gd name="connsiteX1" fmla="*/ 66833 w 1548407"/>
              <a:gd name="connsiteY1" fmla="*/ 0 h 853748"/>
              <a:gd name="connsiteX2" fmla="*/ 1548407 w 1548407"/>
              <a:gd name="connsiteY2" fmla="*/ 853748 h 853748"/>
              <a:gd name="connsiteX3" fmla="*/ 0 w 1548407"/>
              <a:gd name="connsiteY3" fmla="*/ 853748 h 8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8407" h="853748">
                <a:moveTo>
                  <a:pt x="0" y="853748"/>
                </a:moveTo>
                <a:lnTo>
                  <a:pt x="66833" y="0"/>
                </a:lnTo>
                <a:lnTo>
                  <a:pt x="1548407" y="853748"/>
                </a:lnTo>
                <a:lnTo>
                  <a:pt x="0" y="85374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円弧 4"/>
          <p:cNvSpPr/>
          <p:nvPr/>
        </p:nvSpPr>
        <p:spPr>
          <a:xfrm rot="10472598">
            <a:off x="1672468" y="695742"/>
            <a:ext cx="590642" cy="590642"/>
          </a:xfrm>
          <a:prstGeom prst="arc">
            <a:avLst>
              <a:gd name="adj1" fmla="val 16801446"/>
              <a:gd name="adj2" fmla="val 2148725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弧 5"/>
          <p:cNvSpPr/>
          <p:nvPr/>
        </p:nvSpPr>
        <p:spPr>
          <a:xfrm rot="10472598">
            <a:off x="3985750" y="2111342"/>
            <a:ext cx="540000" cy="540000"/>
          </a:xfrm>
          <a:prstGeom prst="arc">
            <a:avLst>
              <a:gd name="adj1" fmla="val 140887"/>
              <a:gd name="adj2" fmla="val 290827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弧 6"/>
          <p:cNvSpPr/>
          <p:nvPr/>
        </p:nvSpPr>
        <p:spPr>
          <a:xfrm rot="10472598">
            <a:off x="1564865" y="2118490"/>
            <a:ext cx="540000" cy="540000"/>
          </a:xfrm>
          <a:prstGeom prst="arc">
            <a:avLst>
              <a:gd name="adj1" fmla="val 292554"/>
              <a:gd name="adj2" fmla="val 6261706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75386" y="1029587"/>
            <a:ext cx="65947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115°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45818" y="2111491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30°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379702" y="1960130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㋐</a:t>
            </a:r>
            <a:endParaRPr kumimoji="1" lang="ja-JP" altLang="en-US" dirty="0"/>
          </a:p>
        </p:txBody>
      </p:sp>
      <p:cxnSp>
        <p:nvCxnSpPr>
          <p:cNvPr id="11" name="直線コネクタ 10"/>
          <p:cNvCxnSpPr/>
          <p:nvPr/>
        </p:nvCxnSpPr>
        <p:spPr>
          <a:xfrm flipH="1">
            <a:off x="854093" y="2413375"/>
            <a:ext cx="97994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>
            <a:stCxn id="4" idx="1"/>
          </p:cNvCxnSpPr>
          <p:nvPr/>
        </p:nvCxnSpPr>
        <p:spPr>
          <a:xfrm flipH="1" flipV="1">
            <a:off x="1320493" y="611236"/>
            <a:ext cx="626953" cy="369492"/>
          </a:xfrm>
          <a:prstGeom prst="line">
            <a:avLst/>
          </a:prstGeom>
          <a:ln w="2857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円弧 12"/>
          <p:cNvSpPr/>
          <p:nvPr/>
        </p:nvSpPr>
        <p:spPr>
          <a:xfrm rot="10472598">
            <a:off x="1672469" y="686840"/>
            <a:ext cx="590642" cy="590642"/>
          </a:xfrm>
          <a:prstGeom prst="arc">
            <a:avLst>
              <a:gd name="adj1" fmla="val 12997763"/>
              <a:gd name="adj2" fmla="val 16780606"/>
            </a:avLst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896012" y="4524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①</a:t>
            </a:r>
            <a:endParaRPr lang="ja-JP" altLang="en-US" sz="2000" dirty="0"/>
          </a:p>
        </p:txBody>
      </p:sp>
      <p:sp>
        <p:nvSpPr>
          <p:cNvPr id="15" name="角丸四角形 14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42398" y="2852738"/>
            <a:ext cx="4705866" cy="313932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最初に㋔の角度を求めます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。</a:t>
            </a:r>
            <a:endParaRPr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㋔＝１８０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－１１５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＝６５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㋕を求めます。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三角形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の３つの角の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㋕＝１８０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－（６５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＋３０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－９５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＝８５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㋐＋㋕＝１８０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㋐＝１８０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－８５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＝９５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>
            <a:hlinkClick r:id="rId3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問題２に戻る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081138" y="1299635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240724" y="1536406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65°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2" name="円弧 21"/>
          <p:cNvSpPr/>
          <p:nvPr/>
        </p:nvSpPr>
        <p:spPr>
          <a:xfrm rot="10472598">
            <a:off x="1495807" y="2120783"/>
            <a:ext cx="590642" cy="590642"/>
          </a:xfrm>
          <a:prstGeom prst="arc">
            <a:avLst>
              <a:gd name="adj1" fmla="val 6448945"/>
              <a:gd name="adj2" fmla="val 11150627"/>
            </a:avLst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13194" y="2016194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㋕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424600" y="2016193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85°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996672" y="1982381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95°</a:t>
            </a:r>
            <a:endParaRPr kumimoji="1" lang="ja-JP" altLang="en-US" dirty="0"/>
          </a:p>
        </p:txBody>
      </p:sp>
      <p:sp>
        <p:nvSpPr>
          <p:cNvPr id="26" name="角丸四角形吹き出し 25"/>
          <p:cNvSpPr/>
          <p:nvPr/>
        </p:nvSpPr>
        <p:spPr>
          <a:xfrm>
            <a:off x="5077142" y="765137"/>
            <a:ext cx="3528392" cy="1665958"/>
          </a:xfrm>
          <a:prstGeom prst="wedgeRoundRectCallout">
            <a:avLst>
              <a:gd name="adj1" fmla="val -63001"/>
              <a:gd name="adj2" fmla="val 1617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㋐＝㋔＋３０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で求めることができるので</a:t>
            </a:r>
            <a:endParaRPr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この性質を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使って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㋐＝６５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＋３０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＝９５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と計算してもＯＫです。</a:t>
            </a:r>
          </a:p>
        </p:txBody>
      </p:sp>
      <p:sp>
        <p:nvSpPr>
          <p:cNvPr id="27" name="円/楕円 26"/>
          <p:cNvSpPr/>
          <p:nvPr/>
        </p:nvSpPr>
        <p:spPr>
          <a:xfrm>
            <a:off x="3422077" y="1964673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2052713" y="1329819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9" name="円弧 28"/>
          <p:cNvSpPr/>
          <p:nvPr/>
        </p:nvSpPr>
        <p:spPr>
          <a:xfrm>
            <a:off x="1943984" y="1355892"/>
            <a:ext cx="1861578" cy="1861578"/>
          </a:xfrm>
          <a:prstGeom prst="arc">
            <a:avLst>
              <a:gd name="adj1" fmla="val 14660844"/>
              <a:gd name="adj2" fmla="val 20317513"/>
            </a:avLst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29"/>
          <p:cNvSpPr/>
          <p:nvPr/>
        </p:nvSpPr>
        <p:spPr>
          <a:xfrm>
            <a:off x="1575145" y="1143612"/>
            <a:ext cx="1749012" cy="1905009"/>
          </a:xfrm>
          <a:prstGeom prst="arc">
            <a:avLst>
              <a:gd name="adj1" fmla="val 11521033"/>
              <a:gd name="adj2" fmla="val 18408530"/>
            </a:avLst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1222535" y="1848966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1282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20" grpId="0"/>
      <p:bldP spid="21" grpId="0"/>
      <p:bldP spid="22" grpId="0" animBg="1"/>
      <p:bldP spid="23" grpId="0"/>
      <p:bldP spid="24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二等辺三角形 10"/>
          <p:cNvSpPr/>
          <p:nvPr/>
        </p:nvSpPr>
        <p:spPr>
          <a:xfrm flipH="1">
            <a:off x="2031008" y="993421"/>
            <a:ext cx="1984782" cy="1392303"/>
          </a:xfrm>
          <a:custGeom>
            <a:avLst/>
            <a:gdLst>
              <a:gd name="connsiteX0" fmla="*/ 0 w 1107668"/>
              <a:gd name="connsiteY0" fmla="*/ 631623 h 631623"/>
              <a:gd name="connsiteX1" fmla="*/ 1107668 w 1107668"/>
              <a:gd name="connsiteY1" fmla="*/ 0 h 631623"/>
              <a:gd name="connsiteX2" fmla="*/ 1107668 w 1107668"/>
              <a:gd name="connsiteY2" fmla="*/ 631623 h 631623"/>
              <a:gd name="connsiteX3" fmla="*/ 0 w 1107668"/>
              <a:gd name="connsiteY3" fmla="*/ 631623 h 631623"/>
              <a:gd name="connsiteX0" fmla="*/ 0 w 1564868"/>
              <a:gd name="connsiteY0" fmla="*/ 898323 h 898323"/>
              <a:gd name="connsiteX1" fmla="*/ 1564868 w 1564868"/>
              <a:gd name="connsiteY1" fmla="*/ 0 h 898323"/>
              <a:gd name="connsiteX2" fmla="*/ 1107668 w 1564868"/>
              <a:gd name="connsiteY2" fmla="*/ 898323 h 898323"/>
              <a:gd name="connsiteX3" fmla="*/ 0 w 1564868"/>
              <a:gd name="connsiteY3" fmla="*/ 898323 h 898323"/>
              <a:gd name="connsiteX0" fmla="*/ 0 w 1112320"/>
              <a:gd name="connsiteY0" fmla="*/ 615048 h 615048"/>
              <a:gd name="connsiteX1" fmla="*/ 1112320 w 1112320"/>
              <a:gd name="connsiteY1" fmla="*/ 0 h 615048"/>
              <a:gd name="connsiteX2" fmla="*/ 1107668 w 1112320"/>
              <a:gd name="connsiteY2" fmla="*/ 615048 h 615048"/>
              <a:gd name="connsiteX3" fmla="*/ 0 w 1112320"/>
              <a:gd name="connsiteY3" fmla="*/ 615048 h 615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2320" h="615048">
                <a:moveTo>
                  <a:pt x="0" y="615048"/>
                </a:moveTo>
                <a:lnTo>
                  <a:pt x="1112320" y="0"/>
                </a:lnTo>
                <a:cubicBezTo>
                  <a:pt x="1110769" y="205016"/>
                  <a:pt x="1109219" y="410032"/>
                  <a:pt x="1107668" y="615048"/>
                </a:cubicBezTo>
                <a:lnTo>
                  <a:pt x="0" y="61504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" name="円弧 4"/>
          <p:cNvSpPr/>
          <p:nvPr/>
        </p:nvSpPr>
        <p:spPr>
          <a:xfrm rot="10472598">
            <a:off x="786970" y="2089260"/>
            <a:ext cx="540000" cy="540000"/>
          </a:xfrm>
          <a:prstGeom prst="arc">
            <a:avLst>
              <a:gd name="adj1" fmla="val 9463370"/>
              <a:gd name="adj2" fmla="val 1143593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弧 5"/>
          <p:cNvSpPr/>
          <p:nvPr/>
        </p:nvSpPr>
        <p:spPr>
          <a:xfrm rot="10472598">
            <a:off x="2589865" y="1235191"/>
            <a:ext cx="540000" cy="540000"/>
          </a:xfrm>
          <a:prstGeom prst="arc">
            <a:avLst>
              <a:gd name="adj1" fmla="val 13820449"/>
              <a:gd name="adj2" fmla="val 1981653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弧 6"/>
          <p:cNvSpPr/>
          <p:nvPr/>
        </p:nvSpPr>
        <p:spPr>
          <a:xfrm rot="10472598">
            <a:off x="1772109" y="760429"/>
            <a:ext cx="540000" cy="540000"/>
          </a:xfrm>
          <a:prstGeom prst="arc">
            <a:avLst>
              <a:gd name="adj1" fmla="val 13173911"/>
              <a:gd name="adj2" fmla="val 1687477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63084" y="2128688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25°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86665" y="1270577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55°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14241" y="1780088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㋑</a:t>
            </a:r>
            <a:endParaRPr kumimoji="1" lang="ja-JP" altLang="en-US" dirty="0"/>
          </a:p>
        </p:txBody>
      </p:sp>
      <p:sp>
        <p:nvSpPr>
          <p:cNvPr id="11" name="二等辺三角形 64"/>
          <p:cNvSpPr/>
          <p:nvPr/>
        </p:nvSpPr>
        <p:spPr>
          <a:xfrm>
            <a:off x="971600" y="1556792"/>
            <a:ext cx="3048398" cy="831006"/>
          </a:xfrm>
          <a:custGeom>
            <a:avLst/>
            <a:gdLst>
              <a:gd name="connsiteX0" fmla="*/ 0 w 3048398"/>
              <a:gd name="connsiteY0" fmla="*/ 1258985 h 1258985"/>
              <a:gd name="connsiteX1" fmla="*/ 1693598 w 3048398"/>
              <a:gd name="connsiteY1" fmla="*/ 0 h 1258985"/>
              <a:gd name="connsiteX2" fmla="*/ 3048398 w 3048398"/>
              <a:gd name="connsiteY2" fmla="*/ 1258985 h 1258985"/>
              <a:gd name="connsiteX3" fmla="*/ 0 w 3048398"/>
              <a:gd name="connsiteY3" fmla="*/ 1258985 h 1258985"/>
              <a:gd name="connsiteX0" fmla="*/ 0 w 3048398"/>
              <a:gd name="connsiteY0" fmla="*/ 840531 h 840531"/>
              <a:gd name="connsiteX1" fmla="*/ 1879578 w 3048398"/>
              <a:gd name="connsiteY1" fmla="*/ 0 h 840531"/>
              <a:gd name="connsiteX2" fmla="*/ 3048398 w 3048398"/>
              <a:gd name="connsiteY2" fmla="*/ 840531 h 840531"/>
              <a:gd name="connsiteX3" fmla="*/ 0 w 3048398"/>
              <a:gd name="connsiteY3" fmla="*/ 840531 h 840531"/>
              <a:gd name="connsiteX0" fmla="*/ 0 w 3048398"/>
              <a:gd name="connsiteY0" fmla="*/ 831006 h 831006"/>
              <a:gd name="connsiteX1" fmla="*/ 1865290 w 3048398"/>
              <a:gd name="connsiteY1" fmla="*/ 0 h 831006"/>
              <a:gd name="connsiteX2" fmla="*/ 3048398 w 3048398"/>
              <a:gd name="connsiteY2" fmla="*/ 831006 h 831006"/>
              <a:gd name="connsiteX3" fmla="*/ 0 w 3048398"/>
              <a:gd name="connsiteY3" fmla="*/ 831006 h 831006"/>
              <a:gd name="connsiteX0" fmla="*/ 0 w 3048398"/>
              <a:gd name="connsiteY0" fmla="*/ 831006 h 831006"/>
              <a:gd name="connsiteX1" fmla="*/ 1852590 w 3048398"/>
              <a:gd name="connsiteY1" fmla="*/ 0 h 831006"/>
              <a:gd name="connsiteX2" fmla="*/ 3048398 w 3048398"/>
              <a:gd name="connsiteY2" fmla="*/ 831006 h 831006"/>
              <a:gd name="connsiteX3" fmla="*/ 0 w 3048398"/>
              <a:gd name="connsiteY3" fmla="*/ 831006 h 831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398" h="831006">
                <a:moveTo>
                  <a:pt x="0" y="831006"/>
                </a:moveTo>
                <a:lnTo>
                  <a:pt x="1852590" y="0"/>
                </a:lnTo>
                <a:lnTo>
                  <a:pt x="3048398" y="831006"/>
                </a:lnTo>
                <a:lnTo>
                  <a:pt x="0" y="831006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942645" y="51428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②</a:t>
            </a:r>
            <a:endParaRPr lang="ja-JP" altLang="en-US" sz="2000" dirty="0"/>
          </a:p>
        </p:txBody>
      </p:sp>
      <p:sp>
        <p:nvSpPr>
          <p:cNvPr id="13" name="角丸四角形 12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242398" y="2852738"/>
            <a:ext cx="5713978" cy="258532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㋖の角度を求めます。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赤の三角形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の３つの角の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㋖＝１８０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－（９０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＋５５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－１４５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＝３５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青の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三角形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３つの角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和は１８０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㋑＝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１８０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（２５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＋３５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－６０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＝１２０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角丸四角形 15">
            <a:hlinkClick r:id="rId3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問題２に戻る</a:t>
            </a:r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2042109" y="2206761"/>
            <a:ext cx="180000" cy="180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8" name="二等辺三角形 10"/>
          <p:cNvSpPr/>
          <p:nvPr/>
        </p:nvSpPr>
        <p:spPr>
          <a:xfrm flipH="1">
            <a:off x="2031008" y="991347"/>
            <a:ext cx="1984782" cy="1392303"/>
          </a:xfrm>
          <a:custGeom>
            <a:avLst/>
            <a:gdLst>
              <a:gd name="connsiteX0" fmla="*/ 0 w 1107668"/>
              <a:gd name="connsiteY0" fmla="*/ 631623 h 631623"/>
              <a:gd name="connsiteX1" fmla="*/ 1107668 w 1107668"/>
              <a:gd name="connsiteY1" fmla="*/ 0 h 631623"/>
              <a:gd name="connsiteX2" fmla="*/ 1107668 w 1107668"/>
              <a:gd name="connsiteY2" fmla="*/ 631623 h 631623"/>
              <a:gd name="connsiteX3" fmla="*/ 0 w 1107668"/>
              <a:gd name="connsiteY3" fmla="*/ 631623 h 631623"/>
              <a:gd name="connsiteX0" fmla="*/ 0 w 1564868"/>
              <a:gd name="connsiteY0" fmla="*/ 898323 h 898323"/>
              <a:gd name="connsiteX1" fmla="*/ 1564868 w 1564868"/>
              <a:gd name="connsiteY1" fmla="*/ 0 h 898323"/>
              <a:gd name="connsiteX2" fmla="*/ 1107668 w 1564868"/>
              <a:gd name="connsiteY2" fmla="*/ 898323 h 898323"/>
              <a:gd name="connsiteX3" fmla="*/ 0 w 1564868"/>
              <a:gd name="connsiteY3" fmla="*/ 898323 h 898323"/>
              <a:gd name="connsiteX0" fmla="*/ 0 w 1112320"/>
              <a:gd name="connsiteY0" fmla="*/ 615048 h 615048"/>
              <a:gd name="connsiteX1" fmla="*/ 1112320 w 1112320"/>
              <a:gd name="connsiteY1" fmla="*/ 0 h 615048"/>
              <a:gd name="connsiteX2" fmla="*/ 1107668 w 1112320"/>
              <a:gd name="connsiteY2" fmla="*/ 615048 h 615048"/>
              <a:gd name="connsiteX3" fmla="*/ 0 w 1112320"/>
              <a:gd name="connsiteY3" fmla="*/ 615048 h 615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2320" h="615048">
                <a:moveTo>
                  <a:pt x="0" y="615048"/>
                </a:moveTo>
                <a:lnTo>
                  <a:pt x="1112320" y="0"/>
                </a:lnTo>
                <a:cubicBezTo>
                  <a:pt x="1110769" y="205016"/>
                  <a:pt x="1109219" y="410032"/>
                  <a:pt x="1107668" y="615048"/>
                </a:cubicBezTo>
                <a:lnTo>
                  <a:pt x="0" y="615048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10472598">
            <a:off x="3597289" y="2059419"/>
            <a:ext cx="590642" cy="590642"/>
          </a:xfrm>
          <a:prstGeom prst="arc">
            <a:avLst>
              <a:gd name="adj1" fmla="val 98942"/>
              <a:gd name="adj2" fmla="val 3003697"/>
            </a:avLst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313383" y="2106962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㋖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二等辺三角形 64"/>
          <p:cNvSpPr/>
          <p:nvPr/>
        </p:nvSpPr>
        <p:spPr>
          <a:xfrm>
            <a:off x="981543" y="1546687"/>
            <a:ext cx="3048398" cy="831006"/>
          </a:xfrm>
          <a:custGeom>
            <a:avLst/>
            <a:gdLst>
              <a:gd name="connsiteX0" fmla="*/ 0 w 3048398"/>
              <a:gd name="connsiteY0" fmla="*/ 1258985 h 1258985"/>
              <a:gd name="connsiteX1" fmla="*/ 1693598 w 3048398"/>
              <a:gd name="connsiteY1" fmla="*/ 0 h 1258985"/>
              <a:gd name="connsiteX2" fmla="*/ 3048398 w 3048398"/>
              <a:gd name="connsiteY2" fmla="*/ 1258985 h 1258985"/>
              <a:gd name="connsiteX3" fmla="*/ 0 w 3048398"/>
              <a:gd name="connsiteY3" fmla="*/ 1258985 h 1258985"/>
              <a:gd name="connsiteX0" fmla="*/ 0 w 3048398"/>
              <a:gd name="connsiteY0" fmla="*/ 840531 h 840531"/>
              <a:gd name="connsiteX1" fmla="*/ 1879578 w 3048398"/>
              <a:gd name="connsiteY1" fmla="*/ 0 h 840531"/>
              <a:gd name="connsiteX2" fmla="*/ 3048398 w 3048398"/>
              <a:gd name="connsiteY2" fmla="*/ 840531 h 840531"/>
              <a:gd name="connsiteX3" fmla="*/ 0 w 3048398"/>
              <a:gd name="connsiteY3" fmla="*/ 840531 h 840531"/>
              <a:gd name="connsiteX0" fmla="*/ 0 w 3048398"/>
              <a:gd name="connsiteY0" fmla="*/ 831006 h 831006"/>
              <a:gd name="connsiteX1" fmla="*/ 1865290 w 3048398"/>
              <a:gd name="connsiteY1" fmla="*/ 0 h 831006"/>
              <a:gd name="connsiteX2" fmla="*/ 3048398 w 3048398"/>
              <a:gd name="connsiteY2" fmla="*/ 831006 h 831006"/>
              <a:gd name="connsiteX3" fmla="*/ 0 w 3048398"/>
              <a:gd name="connsiteY3" fmla="*/ 831006 h 831006"/>
              <a:gd name="connsiteX0" fmla="*/ 0 w 3048398"/>
              <a:gd name="connsiteY0" fmla="*/ 831006 h 831006"/>
              <a:gd name="connsiteX1" fmla="*/ 1852590 w 3048398"/>
              <a:gd name="connsiteY1" fmla="*/ 0 h 831006"/>
              <a:gd name="connsiteX2" fmla="*/ 3048398 w 3048398"/>
              <a:gd name="connsiteY2" fmla="*/ 831006 h 831006"/>
              <a:gd name="connsiteX3" fmla="*/ 0 w 3048398"/>
              <a:gd name="connsiteY3" fmla="*/ 831006 h 831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398" h="831006">
                <a:moveTo>
                  <a:pt x="0" y="831006"/>
                </a:moveTo>
                <a:lnTo>
                  <a:pt x="1852590" y="0"/>
                </a:lnTo>
                <a:lnTo>
                  <a:pt x="3048398" y="831006"/>
                </a:lnTo>
                <a:lnTo>
                  <a:pt x="0" y="831006"/>
                </a:lnTo>
                <a:close/>
              </a:path>
            </a:pathLst>
          </a:custGeom>
          <a:noFill/>
          <a:ln w="28575">
            <a:solidFill>
              <a:srgbClr val="0070C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46523" y="2082261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35°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3181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19" grpId="0" animBg="1"/>
      <p:bldP spid="20" grpId="0"/>
      <p:bldP spid="21" grpId="0" animBg="1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弧 3"/>
          <p:cNvSpPr/>
          <p:nvPr/>
        </p:nvSpPr>
        <p:spPr>
          <a:xfrm rot="10472598">
            <a:off x="3717498" y="1970933"/>
            <a:ext cx="590642" cy="590642"/>
          </a:xfrm>
          <a:prstGeom prst="arc">
            <a:avLst>
              <a:gd name="adj1" fmla="val 43957"/>
              <a:gd name="adj2" fmla="val 2333333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930591" y="1836882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㋒</a:t>
            </a:r>
            <a:endParaRPr kumimoji="1" lang="ja-JP" altLang="en-US" dirty="0"/>
          </a:p>
        </p:txBody>
      </p:sp>
      <p:sp>
        <p:nvSpPr>
          <p:cNvPr id="6" name="円弧 5"/>
          <p:cNvSpPr/>
          <p:nvPr/>
        </p:nvSpPr>
        <p:spPr>
          <a:xfrm rot="10472598">
            <a:off x="1468366" y="709441"/>
            <a:ext cx="590642" cy="590642"/>
          </a:xfrm>
          <a:prstGeom prst="arc">
            <a:avLst>
              <a:gd name="adj1" fmla="val 13729352"/>
              <a:gd name="adj2" fmla="val 16640043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直角三角形 6"/>
          <p:cNvSpPr/>
          <p:nvPr/>
        </p:nvSpPr>
        <p:spPr>
          <a:xfrm>
            <a:off x="1763688" y="980728"/>
            <a:ext cx="1736850" cy="1736850"/>
          </a:xfrm>
          <a:prstGeom prst="rtTriangle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8" name="直角三角形 7"/>
          <p:cNvSpPr/>
          <p:nvPr/>
        </p:nvSpPr>
        <p:spPr>
          <a:xfrm>
            <a:off x="1763688" y="980728"/>
            <a:ext cx="2370432" cy="1316287"/>
          </a:xfrm>
          <a:prstGeom prst="rtTriangle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45177" y="1526087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30°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97721" y="1326828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45°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1763687" y="2111470"/>
            <a:ext cx="180000" cy="180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1765106" y="2530768"/>
            <a:ext cx="180000" cy="180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3" name="円弧 12"/>
          <p:cNvSpPr/>
          <p:nvPr/>
        </p:nvSpPr>
        <p:spPr>
          <a:xfrm rot="10472598">
            <a:off x="2796158" y="2117208"/>
            <a:ext cx="523813" cy="475932"/>
          </a:xfrm>
          <a:prstGeom prst="arc">
            <a:avLst>
              <a:gd name="adj1" fmla="val 3940171"/>
              <a:gd name="adj2" fmla="val 10531000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弧 13"/>
          <p:cNvSpPr/>
          <p:nvPr/>
        </p:nvSpPr>
        <p:spPr>
          <a:xfrm rot="10472598">
            <a:off x="3500202" y="1625928"/>
            <a:ext cx="590642" cy="590642"/>
          </a:xfrm>
          <a:prstGeom prst="arc">
            <a:avLst>
              <a:gd name="adj1" fmla="val 17191011"/>
              <a:gd name="adj2" fmla="val 2333333"/>
            </a:avLst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63372" y="50365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③</a:t>
            </a:r>
            <a:endParaRPr lang="ja-JP" altLang="en-US" sz="2000" dirty="0"/>
          </a:p>
        </p:txBody>
      </p:sp>
      <p:sp>
        <p:nvSpPr>
          <p:cNvPr id="16" name="角丸四角形 15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42398" y="2852738"/>
            <a:ext cx="5137914" cy="313932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赤の三角形で㋗の角は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㋗＝１８０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－（９０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＋３０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－１２０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＝６０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青の三角形で㋘の角は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㋘＝６０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－４５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青の三角形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３つの角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和は１８０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㋒＝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１８０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（１５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＋３０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－４５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＝１３５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9" name="角丸四角形 18">
            <a:hlinkClick r:id="rId3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問題２に戻る</a:t>
            </a:r>
            <a:endParaRPr kumimoji="1" lang="ja-JP" altLang="en-US" dirty="0"/>
          </a:p>
        </p:txBody>
      </p:sp>
      <p:sp>
        <p:nvSpPr>
          <p:cNvPr id="21" name="直角三角形 20"/>
          <p:cNvSpPr/>
          <p:nvPr/>
        </p:nvSpPr>
        <p:spPr>
          <a:xfrm>
            <a:off x="1763688" y="980728"/>
            <a:ext cx="2370432" cy="1316287"/>
          </a:xfrm>
          <a:prstGeom prst="rtTriangl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2" name="円弧 21"/>
          <p:cNvSpPr/>
          <p:nvPr/>
        </p:nvSpPr>
        <p:spPr>
          <a:xfrm rot="10472598">
            <a:off x="1502400" y="777022"/>
            <a:ext cx="590642" cy="590642"/>
          </a:xfrm>
          <a:prstGeom prst="arc">
            <a:avLst>
              <a:gd name="adj1" fmla="val 12219730"/>
              <a:gd name="adj2" fmla="val 16871984"/>
            </a:avLst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990398" y="1532117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60°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753082" y="1532116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㋗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5" name="直角三角形 24"/>
          <p:cNvSpPr/>
          <p:nvPr/>
        </p:nvSpPr>
        <p:spPr>
          <a:xfrm>
            <a:off x="1793050" y="997534"/>
            <a:ext cx="2345561" cy="1298700"/>
          </a:xfrm>
          <a:custGeom>
            <a:avLst/>
            <a:gdLst>
              <a:gd name="connsiteX0" fmla="*/ 0 w 1736850"/>
              <a:gd name="connsiteY0" fmla="*/ 1736850 h 1736850"/>
              <a:gd name="connsiteX1" fmla="*/ 0 w 1736850"/>
              <a:gd name="connsiteY1" fmla="*/ 0 h 1736850"/>
              <a:gd name="connsiteX2" fmla="*/ 1736850 w 1736850"/>
              <a:gd name="connsiteY2" fmla="*/ 1736850 h 1736850"/>
              <a:gd name="connsiteX3" fmla="*/ 0 w 1736850"/>
              <a:gd name="connsiteY3" fmla="*/ 1736850 h 1736850"/>
              <a:gd name="connsiteX0" fmla="*/ 676275 w 1736850"/>
              <a:gd name="connsiteY0" fmla="*/ 1746375 h 1746375"/>
              <a:gd name="connsiteX1" fmla="*/ 0 w 1736850"/>
              <a:gd name="connsiteY1" fmla="*/ 0 h 1746375"/>
              <a:gd name="connsiteX2" fmla="*/ 1736850 w 1736850"/>
              <a:gd name="connsiteY2" fmla="*/ 1736850 h 1746375"/>
              <a:gd name="connsiteX3" fmla="*/ 676275 w 1736850"/>
              <a:gd name="connsiteY3" fmla="*/ 1746375 h 1746375"/>
              <a:gd name="connsiteX0" fmla="*/ 1285875 w 2346450"/>
              <a:gd name="connsiteY0" fmla="*/ 1298700 h 1298700"/>
              <a:gd name="connsiteX1" fmla="*/ 0 w 2346450"/>
              <a:gd name="connsiteY1" fmla="*/ 0 h 1298700"/>
              <a:gd name="connsiteX2" fmla="*/ 2346450 w 2346450"/>
              <a:gd name="connsiteY2" fmla="*/ 1289175 h 1298700"/>
              <a:gd name="connsiteX3" fmla="*/ 1285875 w 2346450"/>
              <a:gd name="connsiteY3" fmla="*/ 1298700 h 1298700"/>
              <a:gd name="connsiteX0" fmla="*/ 1285875 w 2341695"/>
              <a:gd name="connsiteY0" fmla="*/ 1298700 h 1298700"/>
              <a:gd name="connsiteX1" fmla="*/ 0 w 2341695"/>
              <a:gd name="connsiteY1" fmla="*/ 0 h 1298700"/>
              <a:gd name="connsiteX2" fmla="*/ 2341695 w 2341695"/>
              <a:gd name="connsiteY2" fmla="*/ 1298700 h 1298700"/>
              <a:gd name="connsiteX3" fmla="*/ 1285875 w 2341695"/>
              <a:gd name="connsiteY3" fmla="*/ 1298700 h 1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1695" h="1298700">
                <a:moveTo>
                  <a:pt x="1285875" y="1298700"/>
                </a:moveTo>
                <a:lnTo>
                  <a:pt x="0" y="0"/>
                </a:lnTo>
                <a:lnTo>
                  <a:pt x="2341695" y="1298700"/>
                </a:lnTo>
                <a:lnTo>
                  <a:pt x="1285875" y="1298700"/>
                </a:lnTo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6" name="円弧 25"/>
          <p:cNvSpPr/>
          <p:nvPr/>
        </p:nvSpPr>
        <p:spPr>
          <a:xfrm rot="10472598">
            <a:off x="1737233" y="875089"/>
            <a:ext cx="590642" cy="590642"/>
          </a:xfrm>
          <a:prstGeom prst="arc">
            <a:avLst>
              <a:gd name="adj1" fmla="val 12642484"/>
              <a:gd name="adj2" fmla="val 14605742"/>
            </a:avLst>
          </a:prstGeom>
          <a:ln w="1905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370290" y="1100248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㋘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683414" y="1099467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15°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4887136" y="1267213"/>
            <a:ext cx="3528392" cy="1071745"/>
          </a:xfrm>
          <a:prstGeom prst="wedgeRoundRectCallout">
            <a:avLst>
              <a:gd name="adj1" fmla="val -63001"/>
              <a:gd name="adj2" fmla="val 1617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㋒＝９０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＋４５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＝１３５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計算することができます。</a:t>
            </a:r>
            <a:endParaRPr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理由がわかりますか？</a:t>
            </a:r>
            <a:endParaRPr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4958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  <p:bldP spid="22" grpId="0" animBg="1"/>
      <p:bldP spid="23" grpId="0"/>
      <p:bldP spid="24" grpId="0"/>
      <p:bldP spid="25" grpId="0" animBg="1"/>
      <p:bldP spid="26" grpId="0" animBg="1"/>
      <p:bldP spid="27" grpId="0"/>
      <p:bldP spid="28" grpId="0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二等辺三角形 11"/>
          <p:cNvSpPr/>
          <p:nvPr/>
        </p:nvSpPr>
        <p:spPr>
          <a:xfrm>
            <a:off x="1187624" y="1052736"/>
            <a:ext cx="2716831" cy="1397365"/>
          </a:xfrm>
          <a:custGeom>
            <a:avLst/>
            <a:gdLst>
              <a:gd name="connsiteX0" fmla="*/ 0 w 1919017"/>
              <a:gd name="connsiteY0" fmla="*/ 1291820 h 1291820"/>
              <a:gd name="connsiteX1" fmla="*/ 1066148 w 1919017"/>
              <a:gd name="connsiteY1" fmla="*/ 0 h 1291820"/>
              <a:gd name="connsiteX2" fmla="*/ 1919017 w 1919017"/>
              <a:gd name="connsiteY2" fmla="*/ 1291820 h 1291820"/>
              <a:gd name="connsiteX3" fmla="*/ 0 w 1919017"/>
              <a:gd name="connsiteY3" fmla="*/ 1291820 h 1291820"/>
              <a:gd name="connsiteX0" fmla="*/ 0 w 1919017"/>
              <a:gd name="connsiteY0" fmla="*/ 987020 h 987020"/>
              <a:gd name="connsiteX1" fmla="*/ 1356434 w 1919017"/>
              <a:gd name="connsiteY1" fmla="*/ 0 h 987020"/>
              <a:gd name="connsiteX2" fmla="*/ 1919017 w 1919017"/>
              <a:gd name="connsiteY2" fmla="*/ 987020 h 987020"/>
              <a:gd name="connsiteX3" fmla="*/ 0 w 1919017"/>
              <a:gd name="connsiteY3" fmla="*/ 987020 h 98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9017" h="987020">
                <a:moveTo>
                  <a:pt x="0" y="987020"/>
                </a:moveTo>
                <a:lnTo>
                  <a:pt x="1356434" y="0"/>
                </a:lnTo>
                <a:lnTo>
                  <a:pt x="1919017" y="987020"/>
                </a:lnTo>
                <a:lnTo>
                  <a:pt x="0" y="98702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904999" y="1366821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85°</a:t>
            </a:r>
            <a:endParaRPr kumimoji="1" lang="ja-JP" altLang="en-US" dirty="0"/>
          </a:p>
        </p:txBody>
      </p:sp>
      <p:sp>
        <p:nvSpPr>
          <p:cNvPr id="6" name="円弧 5"/>
          <p:cNvSpPr/>
          <p:nvPr/>
        </p:nvSpPr>
        <p:spPr>
          <a:xfrm rot="10472598">
            <a:off x="3535515" y="2099514"/>
            <a:ext cx="590642" cy="590642"/>
          </a:xfrm>
          <a:prstGeom prst="arc">
            <a:avLst>
              <a:gd name="adj1" fmla="val 1475135"/>
              <a:gd name="adj2" fmla="val 429308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99337" y="2024614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25°</a:t>
            </a:r>
            <a:endParaRPr kumimoji="1" lang="ja-JP" altLang="en-US" dirty="0"/>
          </a:p>
        </p:txBody>
      </p:sp>
      <p:sp>
        <p:nvSpPr>
          <p:cNvPr id="8" name="円弧 7"/>
          <p:cNvSpPr/>
          <p:nvPr/>
        </p:nvSpPr>
        <p:spPr>
          <a:xfrm rot="10472598">
            <a:off x="2792193" y="1491985"/>
            <a:ext cx="764500" cy="764500"/>
          </a:xfrm>
          <a:prstGeom prst="arc">
            <a:avLst>
              <a:gd name="adj1" fmla="val 14666169"/>
              <a:gd name="adj2" fmla="val 1938726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弧 8"/>
          <p:cNvSpPr/>
          <p:nvPr/>
        </p:nvSpPr>
        <p:spPr>
          <a:xfrm rot="10472598">
            <a:off x="1090207" y="2123751"/>
            <a:ext cx="540000" cy="540000"/>
          </a:xfrm>
          <a:prstGeom prst="arc">
            <a:avLst>
              <a:gd name="adj1" fmla="val 8622950"/>
              <a:gd name="adj2" fmla="val 10734282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弧 9"/>
          <p:cNvSpPr/>
          <p:nvPr/>
        </p:nvSpPr>
        <p:spPr>
          <a:xfrm rot="10472598">
            <a:off x="2844547" y="800275"/>
            <a:ext cx="540000" cy="540000"/>
          </a:xfrm>
          <a:prstGeom prst="arc">
            <a:avLst>
              <a:gd name="adj1" fmla="val 14786426"/>
              <a:gd name="adj2" fmla="val 20139519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84842" y="1892769"/>
            <a:ext cx="93714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35°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95178" y="2153462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㋓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885067" y="50534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④</a:t>
            </a:r>
            <a:endParaRPr lang="ja-JP" altLang="en-US" sz="2000" dirty="0"/>
          </a:p>
        </p:txBody>
      </p:sp>
      <p:sp>
        <p:nvSpPr>
          <p:cNvPr id="14" name="二等辺三角形 10"/>
          <p:cNvSpPr/>
          <p:nvPr/>
        </p:nvSpPr>
        <p:spPr>
          <a:xfrm rot="12684552">
            <a:off x="1401262" y="1746647"/>
            <a:ext cx="2308196" cy="1410321"/>
          </a:xfrm>
          <a:custGeom>
            <a:avLst/>
            <a:gdLst>
              <a:gd name="connsiteX0" fmla="*/ 0 w 1107668"/>
              <a:gd name="connsiteY0" fmla="*/ 631623 h 631623"/>
              <a:gd name="connsiteX1" fmla="*/ 1107668 w 1107668"/>
              <a:gd name="connsiteY1" fmla="*/ 0 h 631623"/>
              <a:gd name="connsiteX2" fmla="*/ 1107668 w 1107668"/>
              <a:gd name="connsiteY2" fmla="*/ 631623 h 631623"/>
              <a:gd name="connsiteX3" fmla="*/ 0 w 1107668"/>
              <a:gd name="connsiteY3" fmla="*/ 631623 h 631623"/>
              <a:gd name="connsiteX0" fmla="*/ 0 w 1564868"/>
              <a:gd name="connsiteY0" fmla="*/ 898323 h 898323"/>
              <a:gd name="connsiteX1" fmla="*/ 1564868 w 1564868"/>
              <a:gd name="connsiteY1" fmla="*/ 0 h 898323"/>
              <a:gd name="connsiteX2" fmla="*/ 1107668 w 1564868"/>
              <a:gd name="connsiteY2" fmla="*/ 898323 h 898323"/>
              <a:gd name="connsiteX3" fmla="*/ 0 w 1564868"/>
              <a:gd name="connsiteY3" fmla="*/ 898323 h 898323"/>
              <a:gd name="connsiteX0" fmla="*/ 0 w 1564868"/>
              <a:gd name="connsiteY0" fmla="*/ 898323 h 898323"/>
              <a:gd name="connsiteX1" fmla="*/ 1564868 w 1564868"/>
              <a:gd name="connsiteY1" fmla="*/ 0 h 898323"/>
              <a:gd name="connsiteX2" fmla="*/ 1276020 w 1564868"/>
              <a:gd name="connsiteY2" fmla="*/ 643051 h 898323"/>
              <a:gd name="connsiteX3" fmla="*/ 0 w 1564868"/>
              <a:gd name="connsiteY3" fmla="*/ 898323 h 898323"/>
              <a:gd name="connsiteX0" fmla="*/ 0 w 1516960"/>
              <a:gd name="connsiteY0" fmla="*/ 871121 h 871121"/>
              <a:gd name="connsiteX1" fmla="*/ 1516960 w 1516960"/>
              <a:gd name="connsiteY1" fmla="*/ 0 h 871121"/>
              <a:gd name="connsiteX2" fmla="*/ 1276020 w 1516960"/>
              <a:gd name="connsiteY2" fmla="*/ 615849 h 871121"/>
              <a:gd name="connsiteX3" fmla="*/ 0 w 1516960"/>
              <a:gd name="connsiteY3" fmla="*/ 871121 h 871121"/>
              <a:gd name="connsiteX0" fmla="*/ 0 w 866365"/>
              <a:gd name="connsiteY0" fmla="*/ 486968 h 615849"/>
              <a:gd name="connsiteX1" fmla="*/ 866365 w 866365"/>
              <a:gd name="connsiteY1" fmla="*/ 0 h 615849"/>
              <a:gd name="connsiteX2" fmla="*/ 625425 w 866365"/>
              <a:gd name="connsiteY2" fmla="*/ 615849 h 615849"/>
              <a:gd name="connsiteX3" fmla="*/ 0 w 866365"/>
              <a:gd name="connsiteY3" fmla="*/ 486968 h 615849"/>
              <a:gd name="connsiteX0" fmla="*/ 0 w 866365"/>
              <a:gd name="connsiteY0" fmla="*/ 486968 h 486968"/>
              <a:gd name="connsiteX1" fmla="*/ 866365 w 866365"/>
              <a:gd name="connsiteY1" fmla="*/ 0 h 486968"/>
              <a:gd name="connsiteX2" fmla="*/ 315772 w 866365"/>
              <a:gd name="connsiteY2" fmla="*/ 457589 h 486968"/>
              <a:gd name="connsiteX3" fmla="*/ 0 w 866365"/>
              <a:gd name="connsiteY3" fmla="*/ 486968 h 48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6365" h="486968">
                <a:moveTo>
                  <a:pt x="0" y="486968"/>
                </a:moveTo>
                <a:lnTo>
                  <a:pt x="866365" y="0"/>
                </a:lnTo>
                <a:lnTo>
                  <a:pt x="315772" y="457589"/>
                </a:lnTo>
                <a:lnTo>
                  <a:pt x="0" y="48696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5" name="角丸四角形 14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42398" y="2852738"/>
            <a:ext cx="4849882" cy="230832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直線を図に加えます。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青の三角形で簡単な方法を使って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㋙＝８５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＋３５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＝１２０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赤の三角形でも同じようにして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㋓＝㋙＋２５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＝１２０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＋２５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＝１４５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角丸四角形 16">
            <a:hlinkClick r:id="rId3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問題２に戻る</a:t>
            </a:r>
            <a:endParaRPr kumimoji="1" lang="ja-JP" altLang="en-US" dirty="0"/>
          </a:p>
        </p:txBody>
      </p:sp>
      <p:cxnSp>
        <p:nvCxnSpPr>
          <p:cNvPr id="19" name="直線コネクタ 18"/>
          <p:cNvCxnSpPr/>
          <p:nvPr/>
        </p:nvCxnSpPr>
        <p:spPr>
          <a:xfrm flipH="1" flipV="1">
            <a:off x="2293620" y="1653540"/>
            <a:ext cx="830580" cy="4191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二等辺三角形 11"/>
          <p:cNvSpPr/>
          <p:nvPr/>
        </p:nvSpPr>
        <p:spPr>
          <a:xfrm>
            <a:off x="2284904" y="1052736"/>
            <a:ext cx="1619551" cy="1397365"/>
          </a:xfrm>
          <a:custGeom>
            <a:avLst/>
            <a:gdLst>
              <a:gd name="connsiteX0" fmla="*/ 0 w 1919017"/>
              <a:gd name="connsiteY0" fmla="*/ 1291820 h 1291820"/>
              <a:gd name="connsiteX1" fmla="*/ 1066148 w 1919017"/>
              <a:gd name="connsiteY1" fmla="*/ 0 h 1291820"/>
              <a:gd name="connsiteX2" fmla="*/ 1919017 w 1919017"/>
              <a:gd name="connsiteY2" fmla="*/ 1291820 h 1291820"/>
              <a:gd name="connsiteX3" fmla="*/ 0 w 1919017"/>
              <a:gd name="connsiteY3" fmla="*/ 1291820 h 1291820"/>
              <a:gd name="connsiteX0" fmla="*/ 0 w 1919017"/>
              <a:gd name="connsiteY0" fmla="*/ 987020 h 987020"/>
              <a:gd name="connsiteX1" fmla="*/ 1356434 w 1919017"/>
              <a:gd name="connsiteY1" fmla="*/ 0 h 987020"/>
              <a:gd name="connsiteX2" fmla="*/ 1919017 w 1919017"/>
              <a:gd name="connsiteY2" fmla="*/ 987020 h 987020"/>
              <a:gd name="connsiteX3" fmla="*/ 0 w 1919017"/>
              <a:gd name="connsiteY3" fmla="*/ 987020 h 987020"/>
              <a:gd name="connsiteX0" fmla="*/ 0 w 1143960"/>
              <a:gd name="connsiteY0" fmla="*/ 427257 h 987020"/>
              <a:gd name="connsiteX1" fmla="*/ 581377 w 1143960"/>
              <a:gd name="connsiteY1" fmla="*/ 0 h 987020"/>
              <a:gd name="connsiteX2" fmla="*/ 1143960 w 1143960"/>
              <a:gd name="connsiteY2" fmla="*/ 987020 h 987020"/>
              <a:gd name="connsiteX3" fmla="*/ 0 w 1143960"/>
              <a:gd name="connsiteY3" fmla="*/ 427257 h 98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3960" h="987020">
                <a:moveTo>
                  <a:pt x="0" y="427257"/>
                </a:moveTo>
                <a:lnTo>
                  <a:pt x="581377" y="0"/>
                </a:lnTo>
                <a:lnTo>
                  <a:pt x="1143960" y="987020"/>
                </a:lnTo>
                <a:lnTo>
                  <a:pt x="0" y="427257"/>
                </a:lnTo>
                <a:close/>
              </a:path>
            </a:pathLst>
          </a:custGeom>
          <a:noFill/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円弧 23"/>
          <p:cNvSpPr/>
          <p:nvPr/>
        </p:nvSpPr>
        <p:spPr>
          <a:xfrm rot="10472598">
            <a:off x="2017510" y="1284577"/>
            <a:ext cx="590642" cy="590642"/>
          </a:xfrm>
          <a:prstGeom prst="arc">
            <a:avLst>
              <a:gd name="adj1" fmla="val 13544539"/>
              <a:gd name="adj2" fmla="val 19430081"/>
            </a:avLst>
          </a:prstGeom>
          <a:ln w="1905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73870" y="1850540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00B0F0"/>
                </a:solidFill>
              </a:rPr>
              <a:t>㋙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3193245" y="1726715"/>
            <a:ext cx="509181" cy="509181"/>
          </a:xfrm>
          <a:prstGeom prst="ellipse">
            <a:avLst/>
          </a:prstGeom>
          <a:noFill/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7" name="円/楕円 26"/>
          <p:cNvSpPr/>
          <p:nvPr/>
        </p:nvSpPr>
        <p:spPr>
          <a:xfrm>
            <a:off x="2756580" y="1243537"/>
            <a:ext cx="509181" cy="509181"/>
          </a:xfrm>
          <a:prstGeom prst="ellipse">
            <a:avLst/>
          </a:prstGeom>
          <a:noFill/>
          <a:ln w="28575">
            <a:solidFill>
              <a:srgbClr val="00B0F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円弧 27"/>
          <p:cNvSpPr/>
          <p:nvPr/>
        </p:nvSpPr>
        <p:spPr>
          <a:xfrm>
            <a:off x="2780889" y="246446"/>
            <a:ext cx="1861578" cy="1861578"/>
          </a:xfrm>
          <a:prstGeom prst="arc">
            <a:avLst>
              <a:gd name="adj1" fmla="val 7361163"/>
              <a:gd name="adj2" fmla="val 8535296"/>
            </a:avLst>
          </a:prstGeom>
          <a:ln w="381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弧 28"/>
          <p:cNvSpPr/>
          <p:nvPr/>
        </p:nvSpPr>
        <p:spPr>
          <a:xfrm flipV="1">
            <a:off x="1864426" y="921441"/>
            <a:ext cx="1749012" cy="991541"/>
          </a:xfrm>
          <a:prstGeom prst="arc">
            <a:avLst>
              <a:gd name="adj1" fmla="val 13927692"/>
              <a:gd name="adj2" fmla="val 18408530"/>
            </a:avLst>
          </a:prstGeom>
          <a:ln w="38100">
            <a:solidFill>
              <a:srgbClr val="00B0F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直角三角形 30"/>
          <p:cNvSpPr/>
          <p:nvPr/>
        </p:nvSpPr>
        <p:spPr>
          <a:xfrm>
            <a:off x="1191508" y="1633878"/>
            <a:ext cx="1941807" cy="816224"/>
          </a:xfrm>
          <a:custGeom>
            <a:avLst/>
            <a:gdLst>
              <a:gd name="connsiteX0" fmla="*/ 0 w 2370432"/>
              <a:gd name="connsiteY0" fmla="*/ 1316287 h 1316287"/>
              <a:gd name="connsiteX1" fmla="*/ 0 w 2370432"/>
              <a:gd name="connsiteY1" fmla="*/ 0 h 1316287"/>
              <a:gd name="connsiteX2" fmla="*/ 2370432 w 2370432"/>
              <a:gd name="connsiteY2" fmla="*/ 1316287 h 1316287"/>
              <a:gd name="connsiteX3" fmla="*/ 0 w 2370432"/>
              <a:gd name="connsiteY3" fmla="*/ 1316287 h 1316287"/>
              <a:gd name="connsiteX0" fmla="*/ 0 w 1941807"/>
              <a:gd name="connsiteY0" fmla="*/ 1316287 h 1316287"/>
              <a:gd name="connsiteX1" fmla="*/ 0 w 1941807"/>
              <a:gd name="connsiteY1" fmla="*/ 0 h 1316287"/>
              <a:gd name="connsiteX2" fmla="*/ 1941807 w 1941807"/>
              <a:gd name="connsiteY2" fmla="*/ 954337 h 1316287"/>
              <a:gd name="connsiteX3" fmla="*/ 0 w 1941807"/>
              <a:gd name="connsiteY3" fmla="*/ 1316287 h 1316287"/>
              <a:gd name="connsiteX0" fmla="*/ 0 w 1941807"/>
              <a:gd name="connsiteY0" fmla="*/ 792412 h 792412"/>
              <a:gd name="connsiteX1" fmla="*/ 1133475 w 1941807"/>
              <a:gd name="connsiteY1" fmla="*/ 0 h 792412"/>
              <a:gd name="connsiteX2" fmla="*/ 1941807 w 1941807"/>
              <a:gd name="connsiteY2" fmla="*/ 430462 h 792412"/>
              <a:gd name="connsiteX3" fmla="*/ 0 w 1941807"/>
              <a:gd name="connsiteY3" fmla="*/ 792412 h 792412"/>
              <a:gd name="connsiteX0" fmla="*/ 0 w 1941807"/>
              <a:gd name="connsiteY0" fmla="*/ 816224 h 816224"/>
              <a:gd name="connsiteX1" fmla="*/ 1095375 w 1941807"/>
              <a:gd name="connsiteY1" fmla="*/ 0 h 816224"/>
              <a:gd name="connsiteX2" fmla="*/ 1941807 w 1941807"/>
              <a:gd name="connsiteY2" fmla="*/ 454274 h 816224"/>
              <a:gd name="connsiteX3" fmla="*/ 0 w 1941807"/>
              <a:gd name="connsiteY3" fmla="*/ 816224 h 816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1807" h="816224">
                <a:moveTo>
                  <a:pt x="0" y="816224"/>
                </a:moveTo>
                <a:lnTo>
                  <a:pt x="1095375" y="0"/>
                </a:lnTo>
                <a:lnTo>
                  <a:pt x="1941807" y="454274"/>
                </a:lnTo>
                <a:lnTo>
                  <a:pt x="0" y="816224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2" name="円/楕円 31"/>
          <p:cNvSpPr/>
          <p:nvPr/>
        </p:nvSpPr>
        <p:spPr>
          <a:xfrm>
            <a:off x="1557809" y="1920901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3" name="円/楕円 32"/>
          <p:cNvSpPr/>
          <p:nvPr/>
        </p:nvSpPr>
        <p:spPr>
          <a:xfrm>
            <a:off x="1948005" y="1637703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5" name="円弧 34"/>
          <p:cNvSpPr/>
          <p:nvPr/>
        </p:nvSpPr>
        <p:spPr>
          <a:xfrm>
            <a:off x="712299" y="557347"/>
            <a:ext cx="1861578" cy="1861578"/>
          </a:xfrm>
          <a:prstGeom prst="arc">
            <a:avLst>
              <a:gd name="adj1" fmla="val 2624452"/>
              <a:gd name="adj2" fmla="val 4052032"/>
            </a:avLst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弧 35"/>
          <p:cNvSpPr/>
          <p:nvPr/>
        </p:nvSpPr>
        <p:spPr>
          <a:xfrm>
            <a:off x="1694013" y="526578"/>
            <a:ext cx="1861578" cy="1861578"/>
          </a:xfrm>
          <a:prstGeom prst="arc">
            <a:avLst>
              <a:gd name="adj1" fmla="val 3635483"/>
              <a:gd name="adj2" fmla="val 7193808"/>
            </a:avLst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吹き出し 36"/>
          <p:cNvSpPr/>
          <p:nvPr/>
        </p:nvSpPr>
        <p:spPr>
          <a:xfrm>
            <a:off x="4670238" y="802490"/>
            <a:ext cx="3528392" cy="1270150"/>
          </a:xfrm>
          <a:prstGeom prst="wedgeRoundRectCallout">
            <a:avLst>
              <a:gd name="adj1" fmla="val -63001"/>
              <a:gd name="adj2" fmla="val 1617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㋓＝８５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＋３５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＋２５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＝１４５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と計算することができます。</a:t>
            </a:r>
            <a:endParaRPr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理由がわかりますか？</a:t>
            </a:r>
            <a:endParaRPr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371091" y="1909432"/>
            <a:ext cx="69140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120°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8080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24" grpId="0" animBg="1"/>
      <p:bldP spid="25" grpId="0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1" grpId="0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6" y="225426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AutoShape 134"/>
          <p:cNvSpPr>
            <a:spLocks noChangeArrowheads="1"/>
          </p:cNvSpPr>
          <p:nvPr/>
        </p:nvSpPr>
        <p:spPr bwMode="auto">
          <a:xfrm>
            <a:off x="1318013" y="311150"/>
            <a:ext cx="5774267" cy="1052513"/>
          </a:xfrm>
          <a:prstGeom prst="wedgeRoundRectCallout">
            <a:avLst>
              <a:gd name="adj1" fmla="val -53361"/>
              <a:gd name="adj2" fmla="val 18324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kumimoji="0" lang="ja-JP" altLang="en-US" sz="3200" ker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三角形の３つの角を切りとって</a:t>
            </a:r>
          </a:p>
          <a:p>
            <a:r>
              <a:rPr kumimoji="0" lang="ja-JP" altLang="en-US" sz="3200" ker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ならべてみると、一直線になります。</a:t>
            </a:r>
          </a:p>
        </p:txBody>
      </p:sp>
      <p:grpSp>
        <p:nvGrpSpPr>
          <p:cNvPr id="4100" name="Group 21"/>
          <p:cNvGrpSpPr>
            <a:grpSpLocks/>
          </p:cNvGrpSpPr>
          <p:nvPr/>
        </p:nvGrpSpPr>
        <p:grpSpPr bwMode="auto">
          <a:xfrm>
            <a:off x="2408238" y="3238500"/>
            <a:ext cx="3095625" cy="1657350"/>
            <a:chOff x="2502" y="2044"/>
            <a:chExt cx="1950" cy="1044"/>
          </a:xfrm>
        </p:grpSpPr>
        <p:pic>
          <p:nvPicPr>
            <p:cNvPr id="4112" name="Picture 22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2" y="2044"/>
              <a:ext cx="1950" cy="1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3" name="Arc 23"/>
            <p:cNvSpPr>
              <a:spLocks/>
            </p:cNvSpPr>
            <p:nvPr/>
          </p:nvSpPr>
          <p:spPr bwMode="auto">
            <a:xfrm rot="4094696" flipH="1" flipV="1">
              <a:off x="4112" y="2814"/>
              <a:ext cx="262" cy="285"/>
            </a:xfrm>
            <a:custGeom>
              <a:avLst/>
              <a:gdLst>
                <a:gd name="T0" fmla="*/ 117 w 18406"/>
                <a:gd name="T1" fmla="*/ 0 h 19974"/>
                <a:gd name="T2" fmla="*/ 262 w 18406"/>
                <a:gd name="T3" fmla="*/ 124 h 19974"/>
                <a:gd name="T4" fmla="*/ 0 w 18406"/>
                <a:gd name="T5" fmla="*/ 285 h 19974"/>
                <a:gd name="T6" fmla="*/ 0 60000 65536"/>
                <a:gd name="T7" fmla="*/ 0 60000 65536"/>
                <a:gd name="T8" fmla="*/ 0 60000 65536"/>
                <a:gd name="T9" fmla="*/ 0 w 18406"/>
                <a:gd name="T10" fmla="*/ 0 h 19974"/>
                <a:gd name="T11" fmla="*/ 18406 w 18406"/>
                <a:gd name="T12" fmla="*/ 19974 h 199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406" h="19974" fill="none" extrusionOk="0">
                  <a:moveTo>
                    <a:pt x="8221" y="0"/>
                  </a:moveTo>
                  <a:cubicBezTo>
                    <a:pt x="12448" y="1739"/>
                    <a:pt x="16014" y="4775"/>
                    <a:pt x="18405" y="8670"/>
                  </a:cubicBezTo>
                </a:path>
                <a:path w="18406" h="19974" stroke="0" extrusionOk="0">
                  <a:moveTo>
                    <a:pt x="8221" y="0"/>
                  </a:moveTo>
                  <a:cubicBezTo>
                    <a:pt x="12448" y="1739"/>
                    <a:pt x="16014" y="4775"/>
                    <a:pt x="18405" y="8670"/>
                  </a:cubicBezTo>
                  <a:lnTo>
                    <a:pt x="0" y="19974"/>
                  </a:lnTo>
                  <a:close/>
                </a:path>
              </a:pathLst>
            </a:custGeom>
            <a:solidFill>
              <a:srgbClr val="FFFF00">
                <a:alpha val="70195"/>
              </a:srgb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236663" y="2243138"/>
            <a:ext cx="5014912" cy="2563812"/>
            <a:chOff x="772" y="1413"/>
            <a:chExt cx="3159" cy="1615"/>
          </a:xfrm>
        </p:grpSpPr>
        <p:grpSp>
          <p:nvGrpSpPr>
            <p:cNvPr id="4106" name="Group 18"/>
            <p:cNvGrpSpPr>
              <a:grpSpLocks/>
            </p:cNvGrpSpPr>
            <p:nvPr/>
          </p:nvGrpSpPr>
          <p:grpSpPr bwMode="auto">
            <a:xfrm>
              <a:off x="772" y="1413"/>
              <a:ext cx="1458" cy="1266"/>
              <a:chOff x="1771" y="1417"/>
              <a:chExt cx="1458" cy="1266"/>
            </a:xfrm>
          </p:grpSpPr>
          <p:pic>
            <p:nvPicPr>
              <p:cNvPr id="4108" name="Picture 19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1" y="1417"/>
                <a:ext cx="1458" cy="1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09" name="Arc 20"/>
              <p:cNvSpPr>
                <a:spLocks/>
              </p:cNvSpPr>
              <p:nvPr/>
            </p:nvSpPr>
            <p:spPr bwMode="auto">
              <a:xfrm rot="7596617">
                <a:off x="2171" y="1479"/>
                <a:ext cx="233" cy="234"/>
              </a:xfrm>
              <a:custGeom>
                <a:avLst/>
                <a:gdLst>
                  <a:gd name="T0" fmla="*/ 0 w 21536"/>
                  <a:gd name="T1" fmla="*/ 0 h 21600"/>
                  <a:gd name="T2" fmla="*/ 233 w 21536"/>
                  <a:gd name="T3" fmla="*/ 216 h 21600"/>
                  <a:gd name="T4" fmla="*/ 0 w 21536"/>
                  <a:gd name="T5" fmla="*/ 234 h 21600"/>
                  <a:gd name="T6" fmla="*/ 0 60000 65536"/>
                  <a:gd name="T7" fmla="*/ 0 60000 65536"/>
                  <a:gd name="T8" fmla="*/ 0 60000 65536"/>
                  <a:gd name="T9" fmla="*/ 0 w 21536"/>
                  <a:gd name="T10" fmla="*/ 0 h 21600"/>
                  <a:gd name="T11" fmla="*/ 21536 w 21536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36" h="21600" fill="none" extrusionOk="0">
                    <a:moveTo>
                      <a:pt x="-1" y="0"/>
                    </a:moveTo>
                    <a:cubicBezTo>
                      <a:pt x="11284" y="0"/>
                      <a:pt x="20667" y="8686"/>
                      <a:pt x="21535" y="19938"/>
                    </a:cubicBezTo>
                  </a:path>
                  <a:path w="21536" h="21600" stroke="0" extrusionOk="0">
                    <a:moveTo>
                      <a:pt x="-1" y="0"/>
                    </a:moveTo>
                    <a:cubicBezTo>
                      <a:pt x="11284" y="0"/>
                      <a:pt x="20667" y="8686"/>
                      <a:pt x="21535" y="19938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66FF66">
                  <a:alpha val="70195"/>
                </a:srgbClr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sp>
          <p:nvSpPr>
            <p:cNvPr id="4107" name="Rectangle 27"/>
            <p:cNvSpPr>
              <a:spLocks noChangeArrowheads="1"/>
            </p:cNvSpPr>
            <p:nvPr/>
          </p:nvSpPr>
          <p:spPr bwMode="auto">
            <a:xfrm>
              <a:off x="2473" y="1763"/>
              <a:ext cx="1458" cy="1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0423" y="3442077"/>
            <a:ext cx="2759075" cy="1741488"/>
            <a:chOff x="1013" y="2174"/>
            <a:chExt cx="1738" cy="1097"/>
          </a:xfrm>
        </p:grpSpPr>
        <p:pic>
          <p:nvPicPr>
            <p:cNvPr id="4110" name="Picture 16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3" y="2174"/>
              <a:ext cx="1518" cy="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0" name="円弧 69"/>
            <p:cNvSpPr>
              <a:spLocks noChangeArrowheads="1"/>
            </p:cNvSpPr>
            <p:nvPr/>
          </p:nvSpPr>
          <p:spPr bwMode="auto">
            <a:xfrm rot="1041277">
              <a:off x="1013" y="2764"/>
              <a:ext cx="493" cy="507"/>
            </a:xfrm>
            <a:custGeom>
              <a:avLst/>
              <a:gdLst>
                <a:gd name="T0" fmla="*/ 479840 w 782054"/>
                <a:gd name="T1" fmla="*/ 10524 h 805379"/>
                <a:gd name="T2" fmla="*/ 391027 w 782054"/>
                <a:gd name="T3" fmla="*/ 402690 h 805379"/>
                <a:gd name="T4" fmla="*/ 766508 w 782054"/>
                <a:gd name="T5" fmla="*/ 290271 h 805379"/>
                <a:gd name="T6" fmla="*/ 11796480 60000 65536"/>
                <a:gd name="T7" fmla="*/ 17694720 60000 65536"/>
                <a:gd name="T8" fmla="*/ 5898240 60000 65536"/>
                <a:gd name="T9" fmla="*/ 479840 w 782054"/>
                <a:gd name="T10" fmla="*/ 10524 h 805379"/>
                <a:gd name="T11" fmla="*/ 766508 w 782054"/>
                <a:gd name="T12" fmla="*/ 290271 h 80537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82054" h="805379" stroke="0">
                  <a:moveTo>
                    <a:pt x="479840" y="10524"/>
                  </a:moveTo>
                  <a:lnTo>
                    <a:pt x="479839" y="10524"/>
                  </a:lnTo>
                  <a:cubicBezTo>
                    <a:pt x="617461" y="43578"/>
                    <a:pt x="727057" y="150528"/>
                    <a:pt x="766507" y="290272"/>
                  </a:cubicBezTo>
                  <a:lnTo>
                    <a:pt x="391027" y="402690"/>
                  </a:lnTo>
                  <a:close/>
                </a:path>
                <a:path w="782054" h="805379" fill="none">
                  <a:moveTo>
                    <a:pt x="479840" y="10524"/>
                  </a:moveTo>
                  <a:lnTo>
                    <a:pt x="479839" y="10524"/>
                  </a:lnTo>
                  <a:cubicBezTo>
                    <a:pt x="617461" y="43578"/>
                    <a:pt x="727057" y="150528"/>
                    <a:pt x="766507" y="290272"/>
                  </a:cubicBezTo>
                </a:path>
              </a:pathLst>
            </a:custGeom>
            <a:solidFill>
              <a:srgbClr val="FF9900">
                <a:alpha val="70000"/>
              </a:srgbClr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>
                <a:latin typeface="+mn-lt"/>
                <a:ea typeface="+mn-ea"/>
              </a:endParaRPr>
            </a:p>
          </p:txBody>
        </p:sp>
      </p:grpSp>
      <p:sp>
        <p:nvSpPr>
          <p:cNvPr id="5149" name="Line 29"/>
          <p:cNvSpPr>
            <a:spLocks noChangeShapeType="1"/>
          </p:cNvSpPr>
          <p:nvPr/>
        </p:nvSpPr>
        <p:spPr bwMode="auto">
          <a:xfrm>
            <a:off x="2411413" y="4797425"/>
            <a:ext cx="6121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ot="10800000" anchor="ctr"/>
          <a:lstStyle/>
          <a:p>
            <a:endParaRPr lang="ja-JP" altLang="en-US"/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539750" y="5445125"/>
            <a:ext cx="8208963" cy="608013"/>
          </a:xfrm>
          <a:prstGeom prst="rect">
            <a:avLst/>
          </a:prstGeom>
          <a:solidFill>
            <a:srgbClr val="FFFF00">
              <a:alpha val="70195"/>
            </a:srgbClr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3200"/>
              <a:t>三角形の３つの角の大きさの和は１８０</a:t>
            </a:r>
            <a:r>
              <a:rPr lang="en-US" altLang="ja-JP" sz="3200"/>
              <a:t>°</a:t>
            </a:r>
            <a:r>
              <a:rPr lang="ja-JP" altLang="en-US" sz="3200"/>
              <a:t>です。</a:t>
            </a:r>
          </a:p>
        </p:txBody>
      </p:sp>
      <p:sp>
        <p:nvSpPr>
          <p:cNvPr id="4115" name="Arc 19"/>
          <p:cNvSpPr>
            <a:spLocks/>
          </p:cNvSpPr>
          <p:nvPr/>
        </p:nvSpPr>
        <p:spPr bwMode="auto">
          <a:xfrm rot="5400000" flipH="1" flipV="1">
            <a:off x="4858544" y="3067844"/>
            <a:ext cx="1157287" cy="2301875"/>
          </a:xfrm>
          <a:custGeom>
            <a:avLst/>
            <a:gdLst>
              <a:gd name="G0" fmla="+- 126 0 0"/>
              <a:gd name="G1" fmla="+- 21600 0 0"/>
              <a:gd name="G2" fmla="+- 21600 0 0"/>
              <a:gd name="T0" fmla="*/ 126 w 21726"/>
              <a:gd name="T1" fmla="*/ 0 h 43200"/>
              <a:gd name="T2" fmla="*/ 0 w 21726"/>
              <a:gd name="T3" fmla="*/ 43200 h 43200"/>
              <a:gd name="T4" fmla="*/ 126 w 21726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26" h="43200" fill="none" extrusionOk="0">
                <a:moveTo>
                  <a:pt x="125" y="0"/>
                </a:moveTo>
                <a:cubicBezTo>
                  <a:pt x="12055" y="0"/>
                  <a:pt x="21726" y="9670"/>
                  <a:pt x="21726" y="21600"/>
                </a:cubicBezTo>
                <a:cubicBezTo>
                  <a:pt x="21726" y="33529"/>
                  <a:pt x="12055" y="43200"/>
                  <a:pt x="126" y="43200"/>
                </a:cubicBezTo>
                <a:cubicBezTo>
                  <a:pt x="84" y="43200"/>
                  <a:pt x="42" y="43199"/>
                  <a:pt x="0" y="43199"/>
                </a:cubicBezTo>
              </a:path>
              <a:path w="21726" h="43200" stroke="0" extrusionOk="0">
                <a:moveTo>
                  <a:pt x="125" y="0"/>
                </a:moveTo>
                <a:cubicBezTo>
                  <a:pt x="12055" y="0"/>
                  <a:pt x="21726" y="9670"/>
                  <a:pt x="21726" y="21600"/>
                </a:cubicBezTo>
                <a:cubicBezTo>
                  <a:pt x="21726" y="33529"/>
                  <a:pt x="12055" y="43200"/>
                  <a:pt x="126" y="43200"/>
                </a:cubicBezTo>
                <a:cubicBezTo>
                  <a:pt x="84" y="43200"/>
                  <a:pt x="42" y="43199"/>
                  <a:pt x="0" y="43199"/>
                </a:cubicBezTo>
                <a:lnTo>
                  <a:pt x="126" y="2160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ja-JP" alt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4787900" y="3908425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3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33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400">
                <a:solidFill>
                  <a:srgbClr val="FF0066"/>
                </a:solidFill>
              </a:rPr>
              <a:t>180°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354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0.55278 -3.703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9" grpId="0" animBg="1"/>
      <p:bldP spid="5151" grpId="0" animBg="1"/>
      <p:bldP spid="4115" grpId="0" animBg="1"/>
      <p:bldP spid="41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0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1387644" y="563212"/>
            <a:ext cx="7380834" cy="523220"/>
          </a:xfrm>
          <a:prstGeom prst="rect">
            <a:avLst/>
          </a:prstGeom>
          <a:solidFill>
            <a:srgbClr val="FFFF00">
              <a:alpha val="70195"/>
            </a:srgbClr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800"/>
              <a:t>三角形の３つの角の大きさの和は１８０</a:t>
            </a:r>
            <a:r>
              <a:rPr lang="en-US" altLang="ja-JP" sz="2800"/>
              <a:t>°</a:t>
            </a:r>
            <a:r>
              <a:rPr lang="ja-JP" altLang="en-US" sz="2800"/>
              <a:t>です。</a:t>
            </a:r>
          </a:p>
        </p:txBody>
      </p:sp>
      <p:sp>
        <p:nvSpPr>
          <p:cNvPr id="2" name="二等辺三角形 1"/>
          <p:cNvSpPr/>
          <p:nvPr/>
        </p:nvSpPr>
        <p:spPr>
          <a:xfrm>
            <a:off x="399674" y="2268075"/>
            <a:ext cx="5041012" cy="2538875"/>
          </a:xfrm>
          <a:custGeom>
            <a:avLst/>
            <a:gdLst>
              <a:gd name="connsiteX0" fmla="*/ 0 w 5041012"/>
              <a:gd name="connsiteY0" fmla="*/ 2538875 h 2538875"/>
              <a:gd name="connsiteX1" fmla="*/ 2520506 w 5041012"/>
              <a:gd name="connsiteY1" fmla="*/ 0 h 2538875"/>
              <a:gd name="connsiteX2" fmla="*/ 5041012 w 5041012"/>
              <a:gd name="connsiteY2" fmla="*/ 2538875 h 2538875"/>
              <a:gd name="connsiteX3" fmla="*/ 0 w 5041012"/>
              <a:gd name="connsiteY3" fmla="*/ 2538875 h 2538875"/>
              <a:gd name="connsiteX0" fmla="*/ 0 w 5041012"/>
              <a:gd name="connsiteY0" fmla="*/ 2538875 h 2538875"/>
              <a:gd name="connsiteX1" fmla="*/ 1637103 w 5041012"/>
              <a:gd name="connsiteY1" fmla="*/ 0 h 2538875"/>
              <a:gd name="connsiteX2" fmla="*/ 5041012 w 5041012"/>
              <a:gd name="connsiteY2" fmla="*/ 2538875 h 2538875"/>
              <a:gd name="connsiteX3" fmla="*/ 0 w 5041012"/>
              <a:gd name="connsiteY3" fmla="*/ 2538875 h 2538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41012" h="2538875">
                <a:moveTo>
                  <a:pt x="0" y="2538875"/>
                </a:moveTo>
                <a:lnTo>
                  <a:pt x="1637103" y="0"/>
                </a:lnTo>
                <a:lnTo>
                  <a:pt x="5041012" y="2538875"/>
                </a:lnTo>
                <a:lnTo>
                  <a:pt x="0" y="2538875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円弧 19"/>
          <p:cNvSpPr/>
          <p:nvPr/>
        </p:nvSpPr>
        <p:spPr>
          <a:xfrm rot="10472598">
            <a:off x="80076" y="4390276"/>
            <a:ext cx="814300" cy="814300"/>
          </a:xfrm>
          <a:prstGeom prst="arc">
            <a:avLst>
              <a:gd name="adj1" fmla="val 7100110"/>
              <a:gd name="adj2" fmla="val 11171016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915331" y="4302570"/>
            <a:ext cx="504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2400" dirty="0" smtClean="0"/>
              <a:t>㋐</a:t>
            </a:r>
            <a:endParaRPr kumimoji="1" lang="ja-JP" altLang="en-US" sz="2400" dirty="0"/>
          </a:p>
        </p:txBody>
      </p:sp>
      <p:sp>
        <p:nvSpPr>
          <p:cNvPr id="22" name="円弧 21"/>
          <p:cNvSpPr/>
          <p:nvPr/>
        </p:nvSpPr>
        <p:spPr>
          <a:xfrm rot="10472598">
            <a:off x="1667317" y="1869982"/>
            <a:ext cx="828000" cy="792000"/>
          </a:xfrm>
          <a:prstGeom prst="arc">
            <a:avLst>
              <a:gd name="adj1" fmla="val 13536806"/>
              <a:gd name="adj2" fmla="val 1898297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942624" y="2762025"/>
            <a:ext cx="504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2400" dirty="0" smtClean="0"/>
              <a:t>㋑</a:t>
            </a:r>
            <a:endParaRPr kumimoji="1" lang="ja-JP" altLang="en-US" sz="2400" dirty="0"/>
          </a:p>
        </p:txBody>
      </p:sp>
      <p:sp>
        <p:nvSpPr>
          <p:cNvPr id="24" name="円弧 23"/>
          <p:cNvSpPr/>
          <p:nvPr/>
        </p:nvSpPr>
        <p:spPr>
          <a:xfrm rot="10472598">
            <a:off x="4888177" y="4340063"/>
            <a:ext cx="828000" cy="828000"/>
          </a:xfrm>
          <a:prstGeom prst="arc">
            <a:avLst>
              <a:gd name="adj1" fmla="val 21439573"/>
              <a:gd name="adj2" fmla="val 290063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12255" y="4305108"/>
            <a:ext cx="50400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2400" dirty="0" smtClean="0"/>
              <a:t>㋒</a:t>
            </a:r>
            <a:endParaRPr kumimoji="1" lang="ja-JP" altLang="en-US" sz="2400" dirty="0"/>
          </a:p>
        </p:txBody>
      </p:sp>
      <p:sp>
        <p:nvSpPr>
          <p:cNvPr id="5" name="正方形/長方形 4"/>
          <p:cNvSpPr/>
          <p:nvPr/>
        </p:nvSpPr>
        <p:spPr>
          <a:xfrm>
            <a:off x="3823878" y="1429423"/>
            <a:ext cx="3859583" cy="138499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㋐＋㋑＋㋒＝１８０</a:t>
            </a:r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endParaRPr lang="en-US" altLang="ja-JP" sz="28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㋒＝１８０</a:t>
            </a:r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－（㋐＋㋑）</a:t>
            </a:r>
            <a:endParaRPr lang="en-US" altLang="ja-JP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角丸四角形吹き出し 26"/>
          <p:cNvSpPr/>
          <p:nvPr/>
        </p:nvSpPr>
        <p:spPr>
          <a:xfrm>
            <a:off x="5642752" y="3313271"/>
            <a:ext cx="3125726" cy="1428216"/>
          </a:xfrm>
          <a:prstGeom prst="wedgeRoundRectCallout">
            <a:avLst>
              <a:gd name="adj1" fmla="val -60272"/>
              <a:gd name="adj2" fmla="val 35627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㋒の角を求めるときは、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4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つの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角㋐と㋑をたして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１８０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°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から引きます。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971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1" grpId="0" animBg="1"/>
      <p:bldP spid="5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48" y="208991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048934" y="351715"/>
            <a:ext cx="777153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問題１　㋐、㋑、㋒、㋓の角は何度ですか。計算で求めましょう。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1529872" y="1124300"/>
            <a:ext cx="2553352" cy="1981514"/>
            <a:chOff x="1529872" y="1124300"/>
            <a:chExt cx="2553352" cy="1981514"/>
          </a:xfrm>
        </p:grpSpPr>
        <p:sp>
          <p:nvSpPr>
            <p:cNvPr id="3" name="二等辺三角形 2">
              <a:hlinkClick r:id="rId5" action="ppaction://hlinksldjump"/>
            </p:cNvPr>
            <p:cNvSpPr/>
            <p:nvPr/>
          </p:nvSpPr>
          <p:spPr>
            <a:xfrm>
              <a:off x="1799870" y="1457599"/>
              <a:ext cx="2013356" cy="1380691"/>
            </a:xfrm>
            <a:prstGeom prst="triangle">
              <a:avLst>
                <a:gd name="adj" fmla="val 59513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円弧 5"/>
            <p:cNvSpPr/>
            <p:nvPr/>
          </p:nvSpPr>
          <p:spPr>
            <a:xfrm rot="10472598">
              <a:off x="2713578" y="1124300"/>
              <a:ext cx="590642" cy="590642"/>
            </a:xfrm>
            <a:prstGeom prst="arc">
              <a:avLst>
                <a:gd name="adj1" fmla="val 15134731"/>
                <a:gd name="adj2" fmla="val 18877587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円弧 21"/>
            <p:cNvSpPr/>
            <p:nvPr/>
          </p:nvSpPr>
          <p:spPr>
            <a:xfrm rot="10472598">
              <a:off x="3543224" y="2565814"/>
              <a:ext cx="540000" cy="540000"/>
            </a:xfrm>
            <a:prstGeom prst="arc">
              <a:avLst>
                <a:gd name="adj1" fmla="val 164659"/>
                <a:gd name="adj2" fmla="val 3878382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円弧 22"/>
            <p:cNvSpPr/>
            <p:nvPr/>
          </p:nvSpPr>
          <p:spPr>
            <a:xfrm rot="10472598">
              <a:off x="1529872" y="2565813"/>
              <a:ext cx="540000" cy="540000"/>
            </a:xfrm>
            <a:prstGeom prst="arc">
              <a:avLst>
                <a:gd name="adj1" fmla="val 8232774"/>
                <a:gd name="adj2" fmla="val 1131190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791273" y="174169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70°</a:t>
              </a:r>
              <a:endParaRPr kumimoji="1" lang="ja-JP" altLang="en-US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243934" y="2548455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60°</a:t>
              </a:r>
              <a:endParaRPr kumimoji="1" lang="ja-JP" altLang="en-US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116622" y="254136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㋐</a:t>
              </a:r>
              <a:endParaRPr kumimoji="1" lang="ja-JP" altLang="en-US" dirty="0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408013" y="1221775"/>
            <a:ext cx="2745611" cy="1884038"/>
            <a:chOff x="5408013" y="1221775"/>
            <a:chExt cx="2745611" cy="1884038"/>
          </a:xfrm>
        </p:grpSpPr>
        <p:sp>
          <p:nvSpPr>
            <p:cNvPr id="11" name="二等辺三角形 10">
              <a:hlinkClick r:id="rId6" action="ppaction://hlinksldjump"/>
            </p:cNvPr>
            <p:cNvSpPr/>
            <p:nvPr/>
          </p:nvSpPr>
          <p:spPr>
            <a:xfrm>
              <a:off x="5571995" y="1457599"/>
              <a:ext cx="2311629" cy="1327006"/>
            </a:xfrm>
            <a:custGeom>
              <a:avLst/>
              <a:gdLst>
                <a:gd name="connsiteX0" fmla="*/ 0 w 1107668"/>
                <a:gd name="connsiteY0" fmla="*/ 631623 h 631623"/>
                <a:gd name="connsiteX1" fmla="*/ 1107668 w 1107668"/>
                <a:gd name="connsiteY1" fmla="*/ 0 h 631623"/>
                <a:gd name="connsiteX2" fmla="*/ 1107668 w 1107668"/>
                <a:gd name="connsiteY2" fmla="*/ 631623 h 631623"/>
                <a:gd name="connsiteX3" fmla="*/ 0 w 1107668"/>
                <a:gd name="connsiteY3" fmla="*/ 631623 h 631623"/>
                <a:gd name="connsiteX0" fmla="*/ 0 w 1564868"/>
                <a:gd name="connsiteY0" fmla="*/ 898323 h 898323"/>
                <a:gd name="connsiteX1" fmla="*/ 1564868 w 1564868"/>
                <a:gd name="connsiteY1" fmla="*/ 0 h 898323"/>
                <a:gd name="connsiteX2" fmla="*/ 1107668 w 1564868"/>
                <a:gd name="connsiteY2" fmla="*/ 898323 h 898323"/>
                <a:gd name="connsiteX3" fmla="*/ 0 w 1564868"/>
                <a:gd name="connsiteY3" fmla="*/ 898323 h 898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64868" h="898323">
                  <a:moveTo>
                    <a:pt x="0" y="898323"/>
                  </a:moveTo>
                  <a:lnTo>
                    <a:pt x="1564868" y="0"/>
                  </a:lnTo>
                  <a:lnTo>
                    <a:pt x="1107668" y="898323"/>
                  </a:lnTo>
                  <a:lnTo>
                    <a:pt x="0" y="898323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円弧 29"/>
            <p:cNvSpPr/>
            <p:nvPr/>
          </p:nvSpPr>
          <p:spPr>
            <a:xfrm rot="10472598">
              <a:off x="5408013" y="2519409"/>
              <a:ext cx="540000" cy="540000"/>
            </a:xfrm>
            <a:prstGeom prst="arc">
              <a:avLst>
                <a:gd name="adj1" fmla="val 8495308"/>
                <a:gd name="adj2" fmla="val 1131190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円弧 30"/>
            <p:cNvSpPr/>
            <p:nvPr/>
          </p:nvSpPr>
          <p:spPr>
            <a:xfrm rot="10472598">
              <a:off x="6958643" y="2565813"/>
              <a:ext cx="540000" cy="540000"/>
            </a:xfrm>
            <a:prstGeom prst="arc">
              <a:avLst>
                <a:gd name="adj1" fmla="val 1142293"/>
                <a:gd name="adj2" fmla="val 688919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円弧 37"/>
            <p:cNvSpPr/>
            <p:nvPr/>
          </p:nvSpPr>
          <p:spPr>
            <a:xfrm rot="10472598">
              <a:off x="7613624" y="1221775"/>
              <a:ext cx="540000" cy="540000"/>
            </a:xfrm>
            <a:prstGeom prst="arc">
              <a:avLst>
                <a:gd name="adj1" fmla="val 18172182"/>
                <a:gd name="adj2" fmla="val 20490892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60937" y="2494957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30°</a:t>
              </a:r>
              <a:endParaRPr kumimoji="1" lang="ja-JP" altLang="en-US" dirty="0"/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7337172" y="173565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35°</a:t>
              </a:r>
              <a:endParaRPr kumimoji="1" lang="ja-JP" altLang="en-US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6832109" y="2369317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㋑</a:t>
              </a:r>
              <a:endParaRPr kumimoji="1" lang="ja-JP" altLang="en-US" dirty="0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771504" y="3753032"/>
            <a:ext cx="3579516" cy="1859156"/>
            <a:chOff x="771504" y="3753032"/>
            <a:chExt cx="3579516" cy="1859156"/>
          </a:xfrm>
        </p:grpSpPr>
        <p:sp>
          <p:nvSpPr>
            <p:cNvPr id="12" name="二等辺三角形 11">
              <a:hlinkClick r:id="rId7" action="ppaction://hlinksldjump"/>
            </p:cNvPr>
            <p:cNvSpPr/>
            <p:nvPr/>
          </p:nvSpPr>
          <p:spPr>
            <a:xfrm>
              <a:off x="1751444" y="4048355"/>
              <a:ext cx="2304255" cy="1258985"/>
            </a:xfrm>
            <a:prstGeom prst="triangle">
              <a:avLst>
                <a:gd name="adj" fmla="val 5555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4" name="直線コネクタ 13"/>
            <p:cNvCxnSpPr>
              <a:stCxn id="12" idx="2"/>
            </p:cNvCxnSpPr>
            <p:nvPr/>
          </p:nvCxnSpPr>
          <p:spPr>
            <a:xfrm flipH="1">
              <a:off x="771504" y="5307340"/>
              <a:ext cx="979940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テキスト ボックス 46"/>
            <p:cNvSpPr txBox="1"/>
            <p:nvPr/>
          </p:nvSpPr>
          <p:spPr>
            <a:xfrm>
              <a:off x="2836949" y="4370419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85°</a:t>
              </a:r>
              <a:endParaRPr kumimoji="1" lang="ja-JP" altLang="en-US" dirty="0"/>
            </a:p>
          </p:txBody>
        </p:sp>
        <p:sp>
          <p:nvSpPr>
            <p:cNvPr id="48" name="円弧 47"/>
            <p:cNvSpPr/>
            <p:nvPr/>
          </p:nvSpPr>
          <p:spPr>
            <a:xfrm rot="10472598">
              <a:off x="2747952" y="3753032"/>
              <a:ext cx="590642" cy="590642"/>
            </a:xfrm>
            <a:prstGeom prst="arc">
              <a:avLst>
                <a:gd name="adj1" fmla="val 14299590"/>
                <a:gd name="adj2" fmla="val 19429764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円弧 48"/>
            <p:cNvSpPr/>
            <p:nvPr/>
          </p:nvSpPr>
          <p:spPr>
            <a:xfrm rot="10472598">
              <a:off x="3760378" y="5012022"/>
              <a:ext cx="590642" cy="590642"/>
            </a:xfrm>
            <a:prstGeom prst="arc">
              <a:avLst>
                <a:gd name="adj1" fmla="val 144520"/>
                <a:gd name="adj2" fmla="val 359814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3364204" y="5011509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50°</a:t>
              </a:r>
              <a:endParaRPr kumimoji="1" lang="ja-JP" altLang="en-US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1505420" y="4677847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㋒</a:t>
              </a:r>
              <a:endParaRPr kumimoji="1" lang="ja-JP" altLang="en-US" dirty="0"/>
            </a:p>
          </p:txBody>
        </p:sp>
        <p:sp>
          <p:nvSpPr>
            <p:cNvPr id="52" name="円弧 51"/>
            <p:cNvSpPr/>
            <p:nvPr/>
          </p:nvSpPr>
          <p:spPr>
            <a:xfrm rot="10472598">
              <a:off x="1506007" y="5021546"/>
              <a:ext cx="590642" cy="590642"/>
            </a:xfrm>
            <a:prstGeom prst="arc">
              <a:avLst>
                <a:gd name="adj1" fmla="val 713331"/>
                <a:gd name="adj2" fmla="val 8093866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4990754" y="3790309"/>
            <a:ext cx="3445226" cy="1978767"/>
            <a:chOff x="4990754" y="3790309"/>
            <a:chExt cx="3445226" cy="1978767"/>
          </a:xfrm>
        </p:grpSpPr>
        <p:sp>
          <p:nvSpPr>
            <p:cNvPr id="53" name="二等辺三角形 10">
              <a:hlinkClick r:id="rId8" action="ppaction://hlinksldjump"/>
            </p:cNvPr>
            <p:cNvSpPr/>
            <p:nvPr/>
          </p:nvSpPr>
          <p:spPr>
            <a:xfrm rot="541879">
              <a:off x="5944600" y="3864308"/>
              <a:ext cx="2200560" cy="1564250"/>
            </a:xfrm>
            <a:custGeom>
              <a:avLst/>
              <a:gdLst>
                <a:gd name="connsiteX0" fmla="*/ 0 w 1107668"/>
                <a:gd name="connsiteY0" fmla="*/ 631623 h 631623"/>
                <a:gd name="connsiteX1" fmla="*/ 1107668 w 1107668"/>
                <a:gd name="connsiteY1" fmla="*/ 0 h 631623"/>
                <a:gd name="connsiteX2" fmla="*/ 1107668 w 1107668"/>
                <a:gd name="connsiteY2" fmla="*/ 631623 h 631623"/>
                <a:gd name="connsiteX3" fmla="*/ 0 w 1107668"/>
                <a:gd name="connsiteY3" fmla="*/ 631623 h 631623"/>
                <a:gd name="connsiteX0" fmla="*/ 0 w 1564868"/>
                <a:gd name="connsiteY0" fmla="*/ 898323 h 898323"/>
                <a:gd name="connsiteX1" fmla="*/ 1564868 w 1564868"/>
                <a:gd name="connsiteY1" fmla="*/ 0 h 898323"/>
                <a:gd name="connsiteX2" fmla="*/ 1107668 w 1564868"/>
                <a:gd name="connsiteY2" fmla="*/ 898323 h 898323"/>
                <a:gd name="connsiteX3" fmla="*/ 0 w 1564868"/>
                <a:gd name="connsiteY3" fmla="*/ 898323 h 898323"/>
                <a:gd name="connsiteX0" fmla="*/ 0 w 1564868"/>
                <a:gd name="connsiteY0" fmla="*/ 898323 h 898323"/>
                <a:gd name="connsiteX1" fmla="*/ 1564868 w 1564868"/>
                <a:gd name="connsiteY1" fmla="*/ 0 h 898323"/>
                <a:gd name="connsiteX2" fmla="*/ 1276020 w 1564868"/>
                <a:gd name="connsiteY2" fmla="*/ 643051 h 898323"/>
                <a:gd name="connsiteX3" fmla="*/ 0 w 1564868"/>
                <a:gd name="connsiteY3" fmla="*/ 898323 h 898323"/>
                <a:gd name="connsiteX0" fmla="*/ 0 w 1516960"/>
                <a:gd name="connsiteY0" fmla="*/ 871121 h 871121"/>
                <a:gd name="connsiteX1" fmla="*/ 1516960 w 1516960"/>
                <a:gd name="connsiteY1" fmla="*/ 0 h 871121"/>
                <a:gd name="connsiteX2" fmla="*/ 1276020 w 1516960"/>
                <a:gd name="connsiteY2" fmla="*/ 615849 h 871121"/>
                <a:gd name="connsiteX3" fmla="*/ 0 w 1516960"/>
                <a:gd name="connsiteY3" fmla="*/ 871121 h 871121"/>
                <a:gd name="connsiteX0" fmla="*/ 0 w 866365"/>
                <a:gd name="connsiteY0" fmla="*/ 486968 h 615849"/>
                <a:gd name="connsiteX1" fmla="*/ 866365 w 866365"/>
                <a:gd name="connsiteY1" fmla="*/ 0 h 615849"/>
                <a:gd name="connsiteX2" fmla="*/ 625425 w 866365"/>
                <a:gd name="connsiteY2" fmla="*/ 615849 h 615849"/>
                <a:gd name="connsiteX3" fmla="*/ 0 w 866365"/>
                <a:gd name="connsiteY3" fmla="*/ 486968 h 615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6365" h="615849">
                  <a:moveTo>
                    <a:pt x="0" y="486968"/>
                  </a:moveTo>
                  <a:lnTo>
                    <a:pt x="866365" y="0"/>
                  </a:lnTo>
                  <a:lnTo>
                    <a:pt x="625425" y="615849"/>
                  </a:lnTo>
                  <a:lnTo>
                    <a:pt x="0" y="486968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4" name="円弧 53"/>
            <p:cNvSpPr/>
            <p:nvPr/>
          </p:nvSpPr>
          <p:spPr>
            <a:xfrm rot="10472598">
              <a:off x="7154914" y="5229076"/>
              <a:ext cx="540000" cy="540000"/>
            </a:xfrm>
            <a:prstGeom prst="arc">
              <a:avLst>
                <a:gd name="adj1" fmla="val 1565868"/>
                <a:gd name="adj2" fmla="val 7515922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円弧 54"/>
            <p:cNvSpPr/>
            <p:nvPr/>
          </p:nvSpPr>
          <p:spPr>
            <a:xfrm rot="10472598">
              <a:off x="5653781" y="4638519"/>
              <a:ext cx="540000" cy="540000"/>
            </a:xfrm>
            <a:prstGeom prst="arc">
              <a:avLst>
                <a:gd name="adj1" fmla="val 12483902"/>
                <a:gd name="adj2" fmla="val 20561905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円弧 55"/>
            <p:cNvSpPr/>
            <p:nvPr/>
          </p:nvSpPr>
          <p:spPr>
            <a:xfrm rot="10472598">
              <a:off x="7895980" y="3790309"/>
              <a:ext cx="540000" cy="540000"/>
            </a:xfrm>
            <a:prstGeom prst="arc">
              <a:avLst>
                <a:gd name="adj1" fmla="val 17101230"/>
                <a:gd name="adj2" fmla="val 20778156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7012128" y="4967690"/>
              <a:ext cx="661948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100°</a:t>
              </a:r>
              <a:endParaRPr kumimoji="1" lang="ja-JP" altLang="en-US" dirty="0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7674076" y="4231919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40°</a:t>
              </a:r>
              <a:endParaRPr kumimoji="1" lang="ja-JP" altLang="en-US" dirty="0"/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5795083" y="521673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㋓</a:t>
              </a:r>
              <a:endParaRPr kumimoji="1" lang="ja-JP" altLang="en-US" dirty="0"/>
            </a:p>
          </p:txBody>
        </p:sp>
        <p:cxnSp>
          <p:nvCxnSpPr>
            <p:cNvPr id="60" name="直線コネクタ 59"/>
            <p:cNvCxnSpPr>
              <a:stCxn id="53" idx="0"/>
            </p:cNvCxnSpPr>
            <p:nvPr/>
          </p:nvCxnSpPr>
          <p:spPr>
            <a:xfrm flipH="1">
              <a:off x="4990754" y="4922848"/>
              <a:ext cx="896099" cy="315902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/>
          <p:cNvSpPr/>
          <p:nvPr/>
        </p:nvSpPr>
        <p:spPr>
          <a:xfrm>
            <a:off x="1048933" y="123865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①</a:t>
            </a:r>
            <a:endParaRPr lang="ja-JP" altLang="en-US" sz="2000" dirty="0"/>
          </a:p>
        </p:txBody>
      </p:sp>
      <p:sp>
        <p:nvSpPr>
          <p:cNvPr id="40" name="正方形/長方形 39"/>
          <p:cNvSpPr/>
          <p:nvPr/>
        </p:nvSpPr>
        <p:spPr>
          <a:xfrm>
            <a:off x="5186366" y="124898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②</a:t>
            </a:r>
            <a:endParaRPr lang="ja-JP" altLang="en-US" sz="2000" dirty="0"/>
          </a:p>
        </p:txBody>
      </p:sp>
      <p:sp>
        <p:nvSpPr>
          <p:cNvPr id="41" name="正方形/長方形 40"/>
          <p:cNvSpPr/>
          <p:nvPr/>
        </p:nvSpPr>
        <p:spPr>
          <a:xfrm>
            <a:off x="1053388" y="3765857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③</a:t>
            </a:r>
            <a:endParaRPr lang="ja-JP" altLang="en-US" sz="2000" dirty="0"/>
          </a:p>
        </p:txBody>
      </p:sp>
      <p:sp>
        <p:nvSpPr>
          <p:cNvPr id="42" name="正方形/長方形 41"/>
          <p:cNvSpPr/>
          <p:nvPr/>
        </p:nvSpPr>
        <p:spPr>
          <a:xfrm>
            <a:off x="5180828" y="3765857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④</a:t>
            </a:r>
            <a:endParaRPr lang="ja-JP" altLang="en-US" sz="2000" dirty="0"/>
          </a:p>
        </p:txBody>
      </p:sp>
      <p:sp>
        <p:nvSpPr>
          <p:cNvPr id="44" name="角丸四角形 43">
            <a:hlinkClick r:id="rId9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問題２に進む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34195" y="6309359"/>
            <a:ext cx="34994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図をクリックすると解答に進みます</a:t>
            </a:r>
            <a:endParaRPr kumimoji="1" lang="ja-JP" alt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508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1403648" y="404664"/>
            <a:ext cx="2553352" cy="1981514"/>
            <a:chOff x="1529872" y="1124300"/>
            <a:chExt cx="2553352" cy="1981514"/>
          </a:xfrm>
        </p:grpSpPr>
        <p:sp>
          <p:nvSpPr>
            <p:cNvPr id="5" name="二等辺三角形 4"/>
            <p:cNvSpPr/>
            <p:nvPr/>
          </p:nvSpPr>
          <p:spPr>
            <a:xfrm>
              <a:off x="1799870" y="1457599"/>
              <a:ext cx="2013356" cy="1380691"/>
            </a:xfrm>
            <a:prstGeom prst="triangle">
              <a:avLst>
                <a:gd name="adj" fmla="val 59513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円弧 5"/>
            <p:cNvSpPr/>
            <p:nvPr/>
          </p:nvSpPr>
          <p:spPr>
            <a:xfrm rot="10472598">
              <a:off x="2713578" y="1124300"/>
              <a:ext cx="590642" cy="590642"/>
            </a:xfrm>
            <a:prstGeom prst="arc">
              <a:avLst>
                <a:gd name="adj1" fmla="val 15134731"/>
                <a:gd name="adj2" fmla="val 18877587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弧 6"/>
            <p:cNvSpPr/>
            <p:nvPr/>
          </p:nvSpPr>
          <p:spPr>
            <a:xfrm rot="10472598">
              <a:off x="3543224" y="2565814"/>
              <a:ext cx="540000" cy="540000"/>
            </a:xfrm>
            <a:prstGeom prst="arc">
              <a:avLst>
                <a:gd name="adj1" fmla="val 164659"/>
                <a:gd name="adj2" fmla="val 3878382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弧 7"/>
            <p:cNvSpPr/>
            <p:nvPr/>
          </p:nvSpPr>
          <p:spPr>
            <a:xfrm rot="10472598">
              <a:off x="1529872" y="2565813"/>
              <a:ext cx="540000" cy="540000"/>
            </a:xfrm>
            <a:prstGeom prst="arc">
              <a:avLst>
                <a:gd name="adj1" fmla="val 8232774"/>
                <a:gd name="adj2" fmla="val 1131190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791273" y="174169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70°</a:t>
              </a:r>
              <a:endParaRPr kumimoji="1" lang="ja-JP" altLang="en-US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243934" y="2548455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60°</a:t>
              </a:r>
              <a:endParaRPr kumimoji="1" lang="ja-JP" altLang="en-US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2116622" y="254136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㋐</a:t>
              </a:r>
              <a:endParaRPr kumimoji="1" lang="ja-JP" altLang="en-US" dirty="0"/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922709" y="51902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①</a:t>
            </a:r>
            <a:endParaRPr lang="ja-JP" altLang="en-US" sz="2000" dirty="0"/>
          </a:p>
        </p:txBody>
      </p:sp>
      <p:sp>
        <p:nvSpPr>
          <p:cNvPr id="13" name="角丸四角形 12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242398" y="2852738"/>
            <a:ext cx="4921890" cy="120032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三角形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の３つの角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㋐＝１８０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－（７０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＋６０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－１３０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＝５０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" name="角丸四角形 14">
            <a:hlinkClick r:id="rId3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問題１に戻る</a:t>
            </a:r>
            <a:endParaRPr kumimoji="1" lang="ja-JP" altLang="en-US" dirty="0"/>
          </a:p>
        </p:txBody>
      </p:sp>
      <p:sp>
        <p:nvSpPr>
          <p:cNvPr id="16" name="角丸四角形吹き出し 15"/>
          <p:cNvSpPr/>
          <p:nvPr/>
        </p:nvSpPr>
        <p:spPr>
          <a:xfrm>
            <a:off x="4703342" y="670508"/>
            <a:ext cx="3829097" cy="1428216"/>
          </a:xfrm>
          <a:prstGeom prst="wedgeRoundRectCallout">
            <a:avLst>
              <a:gd name="adj1" fmla="val -60272"/>
              <a:gd name="adj2" fmla="val 35627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㋐の角を求めるときは、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4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つの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角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70°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60°</a:t>
            </a:r>
            <a:r>
              <a:rPr kumimoji="0" lang="ja-JP" altLang="en-US" sz="24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をた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して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１８０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°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から引きます。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2360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1115616" y="476672"/>
            <a:ext cx="2745611" cy="1884038"/>
            <a:chOff x="5408013" y="1221775"/>
            <a:chExt cx="2745611" cy="1884038"/>
          </a:xfrm>
        </p:grpSpPr>
        <p:sp>
          <p:nvSpPr>
            <p:cNvPr id="5" name="二等辺三角形 10"/>
            <p:cNvSpPr/>
            <p:nvPr/>
          </p:nvSpPr>
          <p:spPr>
            <a:xfrm>
              <a:off x="5571995" y="1457599"/>
              <a:ext cx="2311629" cy="1327006"/>
            </a:xfrm>
            <a:custGeom>
              <a:avLst/>
              <a:gdLst>
                <a:gd name="connsiteX0" fmla="*/ 0 w 1107668"/>
                <a:gd name="connsiteY0" fmla="*/ 631623 h 631623"/>
                <a:gd name="connsiteX1" fmla="*/ 1107668 w 1107668"/>
                <a:gd name="connsiteY1" fmla="*/ 0 h 631623"/>
                <a:gd name="connsiteX2" fmla="*/ 1107668 w 1107668"/>
                <a:gd name="connsiteY2" fmla="*/ 631623 h 631623"/>
                <a:gd name="connsiteX3" fmla="*/ 0 w 1107668"/>
                <a:gd name="connsiteY3" fmla="*/ 631623 h 631623"/>
                <a:gd name="connsiteX0" fmla="*/ 0 w 1564868"/>
                <a:gd name="connsiteY0" fmla="*/ 898323 h 898323"/>
                <a:gd name="connsiteX1" fmla="*/ 1564868 w 1564868"/>
                <a:gd name="connsiteY1" fmla="*/ 0 h 898323"/>
                <a:gd name="connsiteX2" fmla="*/ 1107668 w 1564868"/>
                <a:gd name="connsiteY2" fmla="*/ 898323 h 898323"/>
                <a:gd name="connsiteX3" fmla="*/ 0 w 1564868"/>
                <a:gd name="connsiteY3" fmla="*/ 898323 h 898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64868" h="898323">
                  <a:moveTo>
                    <a:pt x="0" y="898323"/>
                  </a:moveTo>
                  <a:lnTo>
                    <a:pt x="1564868" y="0"/>
                  </a:lnTo>
                  <a:lnTo>
                    <a:pt x="1107668" y="898323"/>
                  </a:lnTo>
                  <a:lnTo>
                    <a:pt x="0" y="898323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円弧 5"/>
            <p:cNvSpPr/>
            <p:nvPr/>
          </p:nvSpPr>
          <p:spPr>
            <a:xfrm rot="10472598">
              <a:off x="5408013" y="2519409"/>
              <a:ext cx="540000" cy="540000"/>
            </a:xfrm>
            <a:prstGeom prst="arc">
              <a:avLst>
                <a:gd name="adj1" fmla="val 8495308"/>
                <a:gd name="adj2" fmla="val 1131190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弧 6"/>
            <p:cNvSpPr/>
            <p:nvPr/>
          </p:nvSpPr>
          <p:spPr>
            <a:xfrm rot="10472598">
              <a:off x="6958643" y="2565813"/>
              <a:ext cx="540000" cy="540000"/>
            </a:xfrm>
            <a:prstGeom prst="arc">
              <a:avLst>
                <a:gd name="adj1" fmla="val 1142293"/>
                <a:gd name="adj2" fmla="val 688919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弧 7"/>
            <p:cNvSpPr/>
            <p:nvPr/>
          </p:nvSpPr>
          <p:spPr>
            <a:xfrm rot="10472598">
              <a:off x="7613624" y="1221775"/>
              <a:ext cx="540000" cy="540000"/>
            </a:xfrm>
            <a:prstGeom prst="arc">
              <a:avLst>
                <a:gd name="adj1" fmla="val 18172182"/>
                <a:gd name="adj2" fmla="val 20490892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6060937" y="2494957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30°</a:t>
              </a:r>
              <a:endParaRPr kumimoji="1" lang="ja-JP" altLang="en-US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7337172" y="173565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35°</a:t>
              </a:r>
              <a:endParaRPr kumimoji="1" lang="ja-JP" altLang="en-US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6832109" y="2369317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㋑</a:t>
              </a:r>
              <a:endParaRPr kumimoji="1" lang="ja-JP" altLang="en-US" dirty="0"/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893969" y="50387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②</a:t>
            </a:r>
            <a:endParaRPr lang="ja-JP" altLang="en-US" sz="2000" dirty="0"/>
          </a:p>
        </p:txBody>
      </p:sp>
      <p:sp>
        <p:nvSpPr>
          <p:cNvPr id="13" name="角丸四角形 12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242398" y="2852738"/>
            <a:ext cx="5065906" cy="120032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三角形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の３つの角の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㋑＝１８０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30°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35°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65°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115°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角丸四角形 15">
            <a:hlinkClick r:id="rId3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問題１に戻る</a:t>
            </a:r>
            <a:endParaRPr kumimoji="1" lang="ja-JP" altLang="en-US" dirty="0"/>
          </a:p>
        </p:txBody>
      </p:sp>
      <p:sp>
        <p:nvSpPr>
          <p:cNvPr id="15" name="角丸四角形吹き出し 14"/>
          <p:cNvSpPr/>
          <p:nvPr/>
        </p:nvSpPr>
        <p:spPr>
          <a:xfrm>
            <a:off x="4703342" y="670508"/>
            <a:ext cx="3973113" cy="1428216"/>
          </a:xfrm>
          <a:prstGeom prst="wedgeRoundRectCallout">
            <a:avLst>
              <a:gd name="adj1" fmla="val -60272"/>
              <a:gd name="adj2" fmla="val 35627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㋑の角を求めるときは、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2</a:t>
            </a:r>
            <a:r>
              <a:rPr kumimoji="0" lang="ja-JP" altLang="en-US" sz="24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つの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角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30°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35°</a:t>
            </a:r>
            <a:r>
              <a:rPr kumimoji="0" lang="ja-JP" altLang="en-US" sz="2400" kern="0" dirty="0" err="1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をた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して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１８０</a:t>
            </a:r>
            <a:r>
              <a:rPr kumimoji="0" lang="en-US" altLang="ja-JP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°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から引きます。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6700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611560" y="476672"/>
            <a:ext cx="3579516" cy="1859156"/>
            <a:chOff x="771504" y="3753032"/>
            <a:chExt cx="3579516" cy="1859156"/>
          </a:xfrm>
        </p:grpSpPr>
        <p:sp>
          <p:nvSpPr>
            <p:cNvPr id="5" name="二等辺三角形 4"/>
            <p:cNvSpPr/>
            <p:nvPr/>
          </p:nvSpPr>
          <p:spPr>
            <a:xfrm>
              <a:off x="1751444" y="4048355"/>
              <a:ext cx="2304255" cy="1258985"/>
            </a:xfrm>
            <a:prstGeom prst="triangle">
              <a:avLst>
                <a:gd name="adj" fmla="val 5555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6" name="直線コネクタ 5"/>
            <p:cNvCxnSpPr>
              <a:stCxn id="5" idx="2"/>
            </p:cNvCxnSpPr>
            <p:nvPr/>
          </p:nvCxnSpPr>
          <p:spPr>
            <a:xfrm flipH="1">
              <a:off x="771504" y="5307340"/>
              <a:ext cx="979940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テキスト ボックス 6"/>
            <p:cNvSpPr txBox="1"/>
            <p:nvPr/>
          </p:nvSpPr>
          <p:spPr>
            <a:xfrm>
              <a:off x="2836949" y="4370419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85°</a:t>
              </a:r>
              <a:endParaRPr kumimoji="1" lang="ja-JP" altLang="en-US" dirty="0"/>
            </a:p>
          </p:txBody>
        </p:sp>
        <p:sp>
          <p:nvSpPr>
            <p:cNvPr id="8" name="円弧 7"/>
            <p:cNvSpPr/>
            <p:nvPr/>
          </p:nvSpPr>
          <p:spPr>
            <a:xfrm rot="10472598">
              <a:off x="2747952" y="3753032"/>
              <a:ext cx="590642" cy="590642"/>
            </a:xfrm>
            <a:prstGeom prst="arc">
              <a:avLst>
                <a:gd name="adj1" fmla="val 14299590"/>
                <a:gd name="adj2" fmla="val 19429764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弧 8"/>
            <p:cNvSpPr/>
            <p:nvPr/>
          </p:nvSpPr>
          <p:spPr>
            <a:xfrm rot="10472598">
              <a:off x="3760378" y="5012022"/>
              <a:ext cx="590642" cy="590642"/>
            </a:xfrm>
            <a:prstGeom prst="arc">
              <a:avLst>
                <a:gd name="adj1" fmla="val 144520"/>
                <a:gd name="adj2" fmla="val 3598149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364204" y="5011509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50°</a:t>
              </a:r>
              <a:endParaRPr kumimoji="1" lang="ja-JP" altLang="en-US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1505420" y="4677847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㋒</a:t>
              </a:r>
              <a:endParaRPr kumimoji="1" lang="ja-JP" altLang="en-US" dirty="0"/>
            </a:p>
          </p:txBody>
        </p:sp>
        <p:sp>
          <p:nvSpPr>
            <p:cNvPr id="12" name="円弧 11"/>
            <p:cNvSpPr/>
            <p:nvPr/>
          </p:nvSpPr>
          <p:spPr>
            <a:xfrm rot="10472598">
              <a:off x="1506007" y="5021546"/>
              <a:ext cx="590642" cy="590642"/>
            </a:xfrm>
            <a:prstGeom prst="arc">
              <a:avLst>
                <a:gd name="adj1" fmla="val 713331"/>
                <a:gd name="adj2" fmla="val 8093866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正方形/長方形 12"/>
          <p:cNvSpPr/>
          <p:nvPr/>
        </p:nvSpPr>
        <p:spPr>
          <a:xfrm>
            <a:off x="893444" y="489497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③</a:t>
            </a:r>
            <a:endParaRPr lang="ja-JP" altLang="en-US" sz="2000" dirty="0"/>
          </a:p>
        </p:txBody>
      </p:sp>
      <p:sp>
        <p:nvSpPr>
          <p:cNvPr id="14" name="角丸四角形 13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242398" y="2852738"/>
            <a:ext cx="4921890" cy="258532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最初に㋔の角度を求めます。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三角形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の３つの角の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㋔＝１８０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85°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5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－１３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5°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45°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㋒と㋔の角の和は１８０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－㋔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45°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135°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990398" y="1720857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㋔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8" name="円弧 17"/>
          <p:cNvSpPr/>
          <p:nvPr/>
        </p:nvSpPr>
        <p:spPr>
          <a:xfrm rot="10472598">
            <a:off x="1354040" y="1745186"/>
            <a:ext cx="590642" cy="590642"/>
          </a:xfrm>
          <a:prstGeom prst="arc">
            <a:avLst>
              <a:gd name="adj1" fmla="val 8056084"/>
              <a:gd name="adj2" fmla="val 11187501"/>
            </a:avLst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吹き出し 18"/>
          <p:cNvSpPr/>
          <p:nvPr/>
        </p:nvSpPr>
        <p:spPr>
          <a:xfrm>
            <a:off x="4502923" y="449927"/>
            <a:ext cx="3528392" cy="2105450"/>
          </a:xfrm>
          <a:prstGeom prst="wedgeRoundRectCallout">
            <a:avLst>
              <a:gd name="adj1" fmla="val -63001"/>
              <a:gd name="adj2" fmla="val 1617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㋒の角度は１３５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です。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図を見ると、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㋒の角は、８５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と５０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の和と同じになっています。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この性質を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使って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㋒＝８５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＋５０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135°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と計算してもＯＫです。</a:t>
            </a:r>
          </a:p>
        </p:txBody>
      </p:sp>
      <p:sp>
        <p:nvSpPr>
          <p:cNvPr id="20" name="円/楕円 19"/>
          <p:cNvSpPr/>
          <p:nvPr/>
        </p:nvSpPr>
        <p:spPr>
          <a:xfrm>
            <a:off x="2561263" y="995756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1" name="円/楕円 20"/>
          <p:cNvSpPr/>
          <p:nvPr/>
        </p:nvSpPr>
        <p:spPr>
          <a:xfrm>
            <a:off x="3105522" y="1616156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2" name="円弧 21"/>
          <p:cNvSpPr/>
          <p:nvPr/>
        </p:nvSpPr>
        <p:spPr>
          <a:xfrm>
            <a:off x="2641345" y="194110"/>
            <a:ext cx="1861578" cy="1861578"/>
          </a:xfrm>
          <a:prstGeom prst="arc">
            <a:avLst>
              <a:gd name="adj1" fmla="val 7106116"/>
              <a:gd name="adj2" fmla="val 9490258"/>
            </a:avLst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弧 22"/>
          <p:cNvSpPr/>
          <p:nvPr/>
        </p:nvSpPr>
        <p:spPr>
          <a:xfrm>
            <a:off x="1331413" y="1483026"/>
            <a:ext cx="1861578" cy="1861578"/>
          </a:xfrm>
          <a:prstGeom prst="arc">
            <a:avLst>
              <a:gd name="adj1" fmla="val 13688079"/>
              <a:gd name="adj2" fmla="val 18515392"/>
            </a:avLst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1165604" y="1251670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27248" y="1697105"/>
            <a:ext cx="75389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135°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263546" y="1697104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45°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7" name="角丸四角形 26">
            <a:hlinkClick r:id="rId3" action="ppaction://hlinksldjump"/>
          </p:cNvPr>
          <p:cNvSpPr/>
          <p:nvPr/>
        </p:nvSpPr>
        <p:spPr>
          <a:xfrm>
            <a:off x="7164288" y="6165304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問題１に戻る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6160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755576" y="548680"/>
            <a:ext cx="3445226" cy="1978767"/>
            <a:chOff x="4990754" y="3790309"/>
            <a:chExt cx="3445226" cy="1978767"/>
          </a:xfrm>
        </p:grpSpPr>
        <p:sp>
          <p:nvSpPr>
            <p:cNvPr id="5" name="二等辺三角形 10"/>
            <p:cNvSpPr/>
            <p:nvPr/>
          </p:nvSpPr>
          <p:spPr>
            <a:xfrm rot="541879">
              <a:off x="5944600" y="3864308"/>
              <a:ext cx="2200560" cy="1564250"/>
            </a:xfrm>
            <a:custGeom>
              <a:avLst/>
              <a:gdLst>
                <a:gd name="connsiteX0" fmla="*/ 0 w 1107668"/>
                <a:gd name="connsiteY0" fmla="*/ 631623 h 631623"/>
                <a:gd name="connsiteX1" fmla="*/ 1107668 w 1107668"/>
                <a:gd name="connsiteY1" fmla="*/ 0 h 631623"/>
                <a:gd name="connsiteX2" fmla="*/ 1107668 w 1107668"/>
                <a:gd name="connsiteY2" fmla="*/ 631623 h 631623"/>
                <a:gd name="connsiteX3" fmla="*/ 0 w 1107668"/>
                <a:gd name="connsiteY3" fmla="*/ 631623 h 631623"/>
                <a:gd name="connsiteX0" fmla="*/ 0 w 1564868"/>
                <a:gd name="connsiteY0" fmla="*/ 898323 h 898323"/>
                <a:gd name="connsiteX1" fmla="*/ 1564868 w 1564868"/>
                <a:gd name="connsiteY1" fmla="*/ 0 h 898323"/>
                <a:gd name="connsiteX2" fmla="*/ 1107668 w 1564868"/>
                <a:gd name="connsiteY2" fmla="*/ 898323 h 898323"/>
                <a:gd name="connsiteX3" fmla="*/ 0 w 1564868"/>
                <a:gd name="connsiteY3" fmla="*/ 898323 h 898323"/>
                <a:gd name="connsiteX0" fmla="*/ 0 w 1564868"/>
                <a:gd name="connsiteY0" fmla="*/ 898323 h 898323"/>
                <a:gd name="connsiteX1" fmla="*/ 1564868 w 1564868"/>
                <a:gd name="connsiteY1" fmla="*/ 0 h 898323"/>
                <a:gd name="connsiteX2" fmla="*/ 1276020 w 1564868"/>
                <a:gd name="connsiteY2" fmla="*/ 643051 h 898323"/>
                <a:gd name="connsiteX3" fmla="*/ 0 w 1564868"/>
                <a:gd name="connsiteY3" fmla="*/ 898323 h 898323"/>
                <a:gd name="connsiteX0" fmla="*/ 0 w 1516960"/>
                <a:gd name="connsiteY0" fmla="*/ 871121 h 871121"/>
                <a:gd name="connsiteX1" fmla="*/ 1516960 w 1516960"/>
                <a:gd name="connsiteY1" fmla="*/ 0 h 871121"/>
                <a:gd name="connsiteX2" fmla="*/ 1276020 w 1516960"/>
                <a:gd name="connsiteY2" fmla="*/ 615849 h 871121"/>
                <a:gd name="connsiteX3" fmla="*/ 0 w 1516960"/>
                <a:gd name="connsiteY3" fmla="*/ 871121 h 871121"/>
                <a:gd name="connsiteX0" fmla="*/ 0 w 866365"/>
                <a:gd name="connsiteY0" fmla="*/ 486968 h 615849"/>
                <a:gd name="connsiteX1" fmla="*/ 866365 w 866365"/>
                <a:gd name="connsiteY1" fmla="*/ 0 h 615849"/>
                <a:gd name="connsiteX2" fmla="*/ 625425 w 866365"/>
                <a:gd name="connsiteY2" fmla="*/ 615849 h 615849"/>
                <a:gd name="connsiteX3" fmla="*/ 0 w 866365"/>
                <a:gd name="connsiteY3" fmla="*/ 486968 h 615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6365" h="615849">
                  <a:moveTo>
                    <a:pt x="0" y="486968"/>
                  </a:moveTo>
                  <a:lnTo>
                    <a:pt x="866365" y="0"/>
                  </a:lnTo>
                  <a:lnTo>
                    <a:pt x="625425" y="615849"/>
                  </a:lnTo>
                  <a:lnTo>
                    <a:pt x="0" y="486968"/>
                  </a:ln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円弧 5"/>
            <p:cNvSpPr/>
            <p:nvPr/>
          </p:nvSpPr>
          <p:spPr>
            <a:xfrm rot="10472598">
              <a:off x="7154914" y="5229076"/>
              <a:ext cx="540000" cy="540000"/>
            </a:xfrm>
            <a:prstGeom prst="arc">
              <a:avLst>
                <a:gd name="adj1" fmla="val 1565868"/>
                <a:gd name="adj2" fmla="val 7515922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弧 6"/>
            <p:cNvSpPr/>
            <p:nvPr/>
          </p:nvSpPr>
          <p:spPr>
            <a:xfrm rot="10472598">
              <a:off x="5653781" y="4638519"/>
              <a:ext cx="540000" cy="540000"/>
            </a:xfrm>
            <a:prstGeom prst="arc">
              <a:avLst>
                <a:gd name="adj1" fmla="val 12483902"/>
                <a:gd name="adj2" fmla="val 20561905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弧 7"/>
            <p:cNvSpPr/>
            <p:nvPr/>
          </p:nvSpPr>
          <p:spPr>
            <a:xfrm rot="10472598">
              <a:off x="7895980" y="3790309"/>
              <a:ext cx="540000" cy="540000"/>
            </a:xfrm>
            <a:prstGeom prst="arc">
              <a:avLst>
                <a:gd name="adj1" fmla="val 17384623"/>
                <a:gd name="adj2" fmla="val 20472527"/>
              </a:avLst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7012128" y="4967690"/>
              <a:ext cx="661948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100°</a:t>
              </a:r>
              <a:endParaRPr kumimoji="1" lang="ja-JP" altLang="en-US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7674076" y="4231919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en-US" altLang="ja-JP" dirty="0" smtClean="0"/>
                <a:t>40°</a:t>
              </a:r>
              <a:endParaRPr kumimoji="1" lang="ja-JP" altLang="en-US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5795083" y="5216731"/>
              <a:ext cx="5040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kumimoji="1" lang="ja-JP" altLang="en-US" dirty="0" smtClean="0"/>
                <a:t>㋓</a:t>
              </a:r>
              <a:endParaRPr kumimoji="1" lang="ja-JP" altLang="en-US" dirty="0"/>
            </a:p>
          </p:txBody>
        </p:sp>
        <p:cxnSp>
          <p:nvCxnSpPr>
            <p:cNvPr id="12" name="直線コネクタ 11"/>
            <p:cNvCxnSpPr>
              <a:stCxn id="5" idx="0"/>
            </p:cNvCxnSpPr>
            <p:nvPr/>
          </p:nvCxnSpPr>
          <p:spPr>
            <a:xfrm flipH="1">
              <a:off x="4990754" y="4922848"/>
              <a:ext cx="896099" cy="315902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/>
          <p:cNvSpPr/>
          <p:nvPr/>
        </p:nvSpPr>
        <p:spPr>
          <a:xfrm>
            <a:off x="945650" y="52422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④</a:t>
            </a:r>
            <a:endParaRPr lang="ja-JP" altLang="en-US" sz="2000" dirty="0"/>
          </a:p>
        </p:txBody>
      </p:sp>
      <p:sp>
        <p:nvSpPr>
          <p:cNvPr id="17" name="角丸四角形 16"/>
          <p:cNvSpPr/>
          <p:nvPr/>
        </p:nvSpPr>
        <p:spPr>
          <a:xfrm>
            <a:off x="1043608" y="2852738"/>
            <a:ext cx="924492" cy="43224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求め方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42398" y="2852738"/>
            <a:ext cx="5137914" cy="2585323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最初に㋕の角度を求めます。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三角形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の３つの角の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㋕＝１８０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－（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100°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－１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40°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40°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㋓と㋕の角の和は１８０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だから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㋓＝１８０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－㋕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＝１８０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40°</a:t>
            </a:r>
          </a:p>
          <a:p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140°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155739" y="1528390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㋕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円弧 20"/>
          <p:cNvSpPr/>
          <p:nvPr/>
        </p:nvSpPr>
        <p:spPr>
          <a:xfrm rot="10472598">
            <a:off x="1352511" y="1396326"/>
            <a:ext cx="598326" cy="590642"/>
          </a:xfrm>
          <a:prstGeom prst="arc">
            <a:avLst>
              <a:gd name="adj1" fmla="val 9749943"/>
              <a:gd name="adj2" fmla="val 12348517"/>
            </a:avLst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吹き出し 21"/>
          <p:cNvSpPr/>
          <p:nvPr/>
        </p:nvSpPr>
        <p:spPr>
          <a:xfrm>
            <a:off x="4502923" y="449927"/>
            <a:ext cx="3528392" cy="2105450"/>
          </a:xfrm>
          <a:prstGeom prst="wedgeRoundRectCallout">
            <a:avLst>
              <a:gd name="adj1" fmla="val -63001"/>
              <a:gd name="adj2" fmla="val 1617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㋓の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角度は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40°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です。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図を見ると、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㋓の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角は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、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100°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r>
              <a:rPr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の和と同じになっています。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この性質を</a:t>
            </a:r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使って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㋓＝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100°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＋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4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°</a:t>
            </a: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</a:t>
            </a:r>
            <a:r>
              <a:rPr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140°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と計算してもＯＫです。</a:t>
            </a:r>
          </a:p>
        </p:txBody>
      </p:sp>
      <p:sp>
        <p:nvSpPr>
          <p:cNvPr id="23" name="円/楕円 22"/>
          <p:cNvSpPr/>
          <p:nvPr/>
        </p:nvSpPr>
        <p:spPr>
          <a:xfrm>
            <a:off x="3315898" y="820638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円/楕円 23"/>
          <p:cNvSpPr/>
          <p:nvPr/>
        </p:nvSpPr>
        <p:spPr>
          <a:xfrm>
            <a:off x="2764031" y="1607847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円弧 24"/>
          <p:cNvSpPr/>
          <p:nvPr/>
        </p:nvSpPr>
        <p:spPr>
          <a:xfrm>
            <a:off x="2826230" y="891920"/>
            <a:ext cx="1861578" cy="1861578"/>
          </a:xfrm>
          <a:prstGeom prst="arc">
            <a:avLst>
              <a:gd name="adj1" fmla="val 11265770"/>
              <a:gd name="adj2" fmla="val 14599013"/>
            </a:avLst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弧 25"/>
          <p:cNvSpPr/>
          <p:nvPr/>
        </p:nvSpPr>
        <p:spPr>
          <a:xfrm>
            <a:off x="1559905" y="1113132"/>
            <a:ext cx="1749012" cy="1905009"/>
          </a:xfrm>
          <a:prstGeom prst="arc">
            <a:avLst>
              <a:gd name="adj1" fmla="val 11521033"/>
              <a:gd name="adj2" fmla="val 18408530"/>
            </a:avLst>
          </a:prstGeom>
          <a:ln w="3810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1414919" y="1849835"/>
            <a:ext cx="509181" cy="50918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955443" y="1950777"/>
            <a:ext cx="66194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140°</a:t>
            </a:r>
            <a:endParaRPr kumimoji="1" lang="ja-JP" altLang="en-US" dirty="0"/>
          </a:p>
        </p:txBody>
      </p:sp>
      <p:sp>
        <p:nvSpPr>
          <p:cNvPr id="29" name="角丸四角形 28">
            <a:hlinkClick r:id="rId3" action="ppaction://hlinksldjump"/>
          </p:cNvPr>
          <p:cNvSpPr/>
          <p:nvPr/>
        </p:nvSpPr>
        <p:spPr>
          <a:xfrm>
            <a:off x="5511035" y="6163445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問題１に戻る</a:t>
            </a:r>
            <a:endParaRPr kumimoji="1" lang="ja-JP" altLang="en-US" dirty="0"/>
          </a:p>
        </p:txBody>
      </p:sp>
      <p:sp>
        <p:nvSpPr>
          <p:cNvPr id="30" name="角丸四角形 29">
            <a:hlinkClick r:id="rId4" action="ppaction://hlinksldjump"/>
          </p:cNvPr>
          <p:cNvSpPr/>
          <p:nvPr/>
        </p:nvSpPr>
        <p:spPr>
          <a:xfrm>
            <a:off x="7275231" y="6163445"/>
            <a:ext cx="1512168" cy="36004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72000" tIns="36000" rIns="72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 smtClean="0"/>
              <a:t>問題２に進む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429326" y="1476869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40°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2688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47" y="19865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二等辺三角形 2">
            <a:hlinkClick r:id="rId5" action="ppaction://hlinksldjump"/>
          </p:cNvPr>
          <p:cNvSpPr/>
          <p:nvPr/>
        </p:nvSpPr>
        <p:spPr>
          <a:xfrm>
            <a:off x="1551244" y="1766959"/>
            <a:ext cx="2589065" cy="1427538"/>
          </a:xfrm>
          <a:custGeom>
            <a:avLst/>
            <a:gdLst>
              <a:gd name="connsiteX0" fmla="*/ 0 w 2013356"/>
              <a:gd name="connsiteY0" fmla="*/ 1380691 h 1380691"/>
              <a:gd name="connsiteX1" fmla="*/ 1198209 w 2013356"/>
              <a:gd name="connsiteY1" fmla="*/ 0 h 1380691"/>
              <a:gd name="connsiteX2" fmla="*/ 2013356 w 2013356"/>
              <a:gd name="connsiteY2" fmla="*/ 1380691 h 1380691"/>
              <a:gd name="connsiteX3" fmla="*/ 0 w 2013356"/>
              <a:gd name="connsiteY3" fmla="*/ 1380691 h 1380691"/>
              <a:gd name="connsiteX0" fmla="*/ 0 w 2013356"/>
              <a:gd name="connsiteY0" fmla="*/ 853748 h 853748"/>
              <a:gd name="connsiteX1" fmla="*/ 531782 w 2013356"/>
              <a:gd name="connsiteY1" fmla="*/ 0 h 853748"/>
              <a:gd name="connsiteX2" fmla="*/ 2013356 w 2013356"/>
              <a:gd name="connsiteY2" fmla="*/ 853748 h 853748"/>
              <a:gd name="connsiteX3" fmla="*/ 0 w 2013356"/>
              <a:gd name="connsiteY3" fmla="*/ 853748 h 853748"/>
              <a:gd name="connsiteX0" fmla="*/ 0 w 1548407"/>
              <a:gd name="connsiteY0" fmla="*/ 853748 h 853748"/>
              <a:gd name="connsiteX1" fmla="*/ 66833 w 1548407"/>
              <a:gd name="connsiteY1" fmla="*/ 0 h 853748"/>
              <a:gd name="connsiteX2" fmla="*/ 1548407 w 1548407"/>
              <a:gd name="connsiteY2" fmla="*/ 853748 h 853748"/>
              <a:gd name="connsiteX3" fmla="*/ 0 w 1548407"/>
              <a:gd name="connsiteY3" fmla="*/ 853748 h 8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8407" h="853748">
                <a:moveTo>
                  <a:pt x="0" y="853748"/>
                </a:moveTo>
                <a:lnTo>
                  <a:pt x="66833" y="0"/>
                </a:lnTo>
                <a:lnTo>
                  <a:pt x="1548407" y="853748"/>
                </a:lnTo>
                <a:lnTo>
                  <a:pt x="0" y="85374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円弧 5"/>
          <p:cNvSpPr/>
          <p:nvPr/>
        </p:nvSpPr>
        <p:spPr>
          <a:xfrm rot="10472598">
            <a:off x="1388016" y="1481973"/>
            <a:ext cx="590642" cy="590642"/>
          </a:xfrm>
          <a:prstGeom prst="arc">
            <a:avLst>
              <a:gd name="adj1" fmla="val 16801446"/>
              <a:gd name="adj2" fmla="val 2148725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弧 21"/>
          <p:cNvSpPr/>
          <p:nvPr/>
        </p:nvSpPr>
        <p:spPr>
          <a:xfrm rot="10472598">
            <a:off x="3701298" y="2897573"/>
            <a:ext cx="540000" cy="540000"/>
          </a:xfrm>
          <a:prstGeom prst="arc">
            <a:avLst>
              <a:gd name="adj1" fmla="val 140887"/>
              <a:gd name="adj2" fmla="val 290827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弧 22"/>
          <p:cNvSpPr/>
          <p:nvPr/>
        </p:nvSpPr>
        <p:spPr>
          <a:xfrm rot="10472598">
            <a:off x="1280413" y="2904721"/>
            <a:ext cx="540000" cy="540000"/>
          </a:xfrm>
          <a:prstGeom prst="arc">
            <a:avLst>
              <a:gd name="adj1" fmla="val 292554"/>
              <a:gd name="adj2" fmla="val 6261706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90934" y="1815818"/>
            <a:ext cx="65947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115°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261366" y="2897722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30°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095250" y="2746361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㋐</a:t>
            </a:r>
            <a:endParaRPr kumimoji="1" lang="ja-JP" altLang="en-US" dirty="0"/>
          </a:p>
        </p:txBody>
      </p:sp>
      <p:sp>
        <p:nvSpPr>
          <p:cNvPr id="11" name="二等辺三角形 10">
            <a:hlinkClick r:id="rId6" action="ppaction://hlinksldjump"/>
          </p:cNvPr>
          <p:cNvSpPr/>
          <p:nvPr/>
        </p:nvSpPr>
        <p:spPr>
          <a:xfrm flipH="1">
            <a:off x="6371345" y="1747901"/>
            <a:ext cx="1984782" cy="1392303"/>
          </a:xfrm>
          <a:custGeom>
            <a:avLst/>
            <a:gdLst>
              <a:gd name="connsiteX0" fmla="*/ 0 w 1107668"/>
              <a:gd name="connsiteY0" fmla="*/ 631623 h 631623"/>
              <a:gd name="connsiteX1" fmla="*/ 1107668 w 1107668"/>
              <a:gd name="connsiteY1" fmla="*/ 0 h 631623"/>
              <a:gd name="connsiteX2" fmla="*/ 1107668 w 1107668"/>
              <a:gd name="connsiteY2" fmla="*/ 631623 h 631623"/>
              <a:gd name="connsiteX3" fmla="*/ 0 w 1107668"/>
              <a:gd name="connsiteY3" fmla="*/ 631623 h 631623"/>
              <a:gd name="connsiteX0" fmla="*/ 0 w 1564868"/>
              <a:gd name="connsiteY0" fmla="*/ 898323 h 898323"/>
              <a:gd name="connsiteX1" fmla="*/ 1564868 w 1564868"/>
              <a:gd name="connsiteY1" fmla="*/ 0 h 898323"/>
              <a:gd name="connsiteX2" fmla="*/ 1107668 w 1564868"/>
              <a:gd name="connsiteY2" fmla="*/ 898323 h 898323"/>
              <a:gd name="connsiteX3" fmla="*/ 0 w 1564868"/>
              <a:gd name="connsiteY3" fmla="*/ 898323 h 898323"/>
              <a:gd name="connsiteX0" fmla="*/ 0 w 1112320"/>
              <a:gd name="connsiteY0" fmla="*/ 615048 h 615048"/>
              <a:gd name="connsiteX1" fmla="*/ 1112320 w 1112320"/>
              <a:gd name="connsiteY1" fmla="*/ 0 h 615048"/>
              <a:gd name="connsiteX2" fmla="*/ 1107668 w 1112320"/>
              <a:gd name="connsiteY2" fmla="*/ 615048 h 615048"/>
              <a:gd name="connsiteX3" fmla="*/ 0 w 1112320"/>
              <a:gd name="connsiteY3" fmla="*/ 615048 h 615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2320" h="615048">
                <a:moveTo>
                  <a:pt x="0" y="615048"/>
                </a:moveTo>
                <a:lnTo>
                  <a:pt x="1112320" y="0"/>
                </a:lnTo>
                <a:cubicBezTo>
                  <a:pt x="1110769" y="205016"/>
                  <a:pt x="1109219" y="410032"/>
                  <a:pt x="1107668" y="615048"/>
                </a:cubicBezTo>
                <a:lnTo>
                  <a:pt x="0" y="61504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0" name="円弧 29"/>
          <p:cNvSpPr/>
          <p:nvPr/>
        </p:nvSpPr>
        <p:spPr>
          <a:xfrm rot="10472598">
            <a:off x="5127307" y="2843740"/>
            <a:ext cx="540000" cy="540000"/>
          </a:xfrm>
          <a:prstGeom prst="arc">
            <a:avLst>
              <a:gd name="adj1" fmla="val 9463370"/>
              <a:gd name="adj2" fmla="val 1143593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弧 30"/>
          <p:cNvSpPr/>
          <p:nvPr/>
        </p:nvSpPr>
        <p:spPr>
          <a:xfrm rot="10472598">
            <a:off x="6930202" y="1989671"/>
            <a:ext cx="540000" cy="540000"/>
          </a:xfrm>
          <a:prstGeom prst="arc">
            <a:avLst>
              <a:gd name="adj1" fmla="val 13820449"/>
              <a:gd name="adj2" fmla="val 1981653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弧 37"/>
          <p:cNvSpPr/>
          <p:nvPr/>
        </p:nvSpPr>
        <p:spPr>
          <a:xfrm rot="10472598">
            <a:off x="6112446" y="1514909"/>
            <a:ext cx="540000" cy="540000"/>
          </a:xfrm>
          <a:prstGeom prst="arc">
            <a:avLst>
              <a:gd name="adj1" fmla="val 13173911"/>
              <a:gd name="adj2" fmla="val 16874777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803421" y="2883168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25°</a:t>
            </a:r>
            <a:endParaRPr kumimoji="1"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427002" y="2025057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55°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054578" y="2534568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㋑</a:t>
            </a:r>
            <a:endParaRPr kumimoji="1" lang="ja-JP" altLang="en-US" dirty="0"/>
          </a:p>
        </p:txBody>
      </p:sp>
      <p:sp>
        <p:nvSpPr>
          <p:cNvPr id="12" name="二等辺三角形 11">
            <a:hlinkClick r:id="rId7" action="ppaction://hlinksldjump"/>
          </p:cNvPr>
          <p:cNvSpPr/>
          <p:nvPr/>
        </p:nvSpPr>
        <p:spPr>
          <a:xfrm>
            <a:off x="5580001" y="4333031"/>
            <a:ext cx="2716831" cy="1397365"/>
          </a:xfrm>
          <a:custGeom>
            <a:avLst/>
            <a:gdLst>
              <a:gd name="connsiteX0" fmla="*/ 0 w 1919017"/>
              <a:gd name="connsiteY0" fmla="*/ 1291820 h 1291820"/>
              <a:gd name="connsiteX1" fmla="*/ 1066148 w 1919017"/>
              <a:gd name="connsiteY1" fmla="*/ 0 h 1291820"/>
              <a:gd name="connsiteX2" fmla="*/ 1919017 w 1919017"/>
              <a:gd name="connsiteY2" fmla="*/ 1291820 h 1291820"/>
              <a:gd name="connsiteX3" fmla="*/ 0 w 1919017"/>
              <a:gd name="connsiteY3" fmla="*/ 1291820 h 1291820"/>
              <a:gd name="connsiteX0" fmla="*/ 0 w 1919017"/>
              <a:gd name="connsiteY0" fmla="*/ 987020 h 987020"/>
              <a:gd name="connsiteX1" fmla="*/ 1356434 w 1919017"/>
              <a:gd name="connsiteY1" fmla="*/ 0 h 987020"/>
              <a:gd name="connsiteX2" fmla="*/ 1919017 w 1919017"/>
              <a:gd name="connsiteY2" fmla="*/ 987020 h 987020"/>
              <a:gd name="connsiteX3" fmla="*/ 0 w 1919017"/>
              <a:gd name="connsiteY3" fmla="*/ 987020 h 98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9017" h="987020">
                <a:moveTo>
                  <a:pt x="0" y="987020"/>
                </a:moveTo>
                <a:lnTo>
                  <a:pt x="1356434" y="0"/>
                </a:lnTo>
                <a:lnTo>
                  <a:pt x="1919017" y="987020"/>
                </a:lnTo>
                <a:lnTo>
                  <a:pt x="0" y="98702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297376" y="4647116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85°</a:t>
            </a:r>
            <a:endParaRPr kumimoji="1" lang="ja-JP" altLang="en-US" dirty="0"/>
          </a:p>
        </p:txBody>
      </p:sp>
      <p:sp>
        <p:nvSpPr>
          <p:cNvPr id="48" name="円弧 47"/>
          <p:cNvSpPr/>
          <p:nvPr/>
        </p:nvSpPr>
        <p:spPr>
          <a:xfrm rot="10472598">
            <a:off x="3470141" y="5233139"/>
            <a:ext cx="590642" cy="590642"/>
          </a:xfrm>
          <a:prstGeom prst="arc">
            <a:avLst>
              <a:gd name="adj1" fmla="val 43957"/>
              <a:gd name="adj2" fmla="val 2333333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弧 48"/>
          <p:cNvSpPr/>
          <p:nvPr/>
        </p:nvSpPr>
        <p:spPr>
          <a:xfrm rot="10472598">
            <a:off x="7927892" y="5379809"/>
            <a:ext cx="590642" cy="590642"/>
          </a:xfrm>
          <a:prstGeom prst="arc">
            <a:avLst>
              <a:gd name="adj1" fmla="val 1475135"/>
              <a:gd name="adj2" fmla="val 4293088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091714" y="5304909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25°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683234" y="5099088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㋒</a:t>
            </a:r>
            <a:endParaRPr kumimoji="1" lang="ja-JP" altLang="en-US" dirty="0"/>
          </a:p>
        </p:txBody>
      </p:sp>
      <p:sp>
        <p:nvSpPr>
          <p:cNvPr id="52" name="円弧 51"/>
          <p:cNvSpPr/>
          <p:nvPr/>
        </p:nvSpPr>
        <p:spPr>
          <a:xfrm rot="10472598">
            <a:off x="1221009" y="3971647"/>
            <a:ext cx="590642" cy="590642"/>
          </a:xfrm>
          <a:prstGeom prst="arc">
            <a:avLst>
              <a:gd name="adj1" fmla="val 13729352"/>
              <a:gd name="adj2" fmla="val 16640043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二等辺三角形 10"/>
          <p:cNvSpPr/>
          <p:nvPr/>
        </p:nvSpPr>
        <p:spPr>
          <a:xfrm rot="12684552">
            <a:off x="5786705" y="5025047"/>
            <a:ext cx="2308196" cy="1410321"/>
          </a:xfrm>
          <a:custGeom>
            <a:avLst/>
            <a:gdLst>
              <a:gd name="connsiteX0" fmla="*/ 0 w 1107668"/>
              <a:gd name="connsiteY0" fmla="*/ 631623 h 631623"/>
              <a:gd name="connsiteX1" fmla="*/ 1107668 w 1107668"/>
              <a:gd name="connsiteY1" fmla="*/ 0 h 631623"/>
              <a:gd name="connsiteX2" fmla="*/ 1107668 w 1107668"/>
              <a:gd name="connsiteY2" fmla="*/ 631623 h 631623"/>
              <a:gd name="connsiteX3" fmla="*/ 0 w 1107668"/>
              <a:gd name="connsiteY3" fmla="*/ 631623 h 631623"/>
              <a:gd name="connsiteX0" fmla="*/ 0 w 1564868"/>
              <a:gd name="connsiteY0" fmla="*/ 898323 h 898323"/>
              <a:gd name="connsiteX1" fmla="*/ 1564868 w 1564868"/>
              <a:gd name="connsiteY1" fmla="*/ 0 h 898323"/>
              <a:gd name="connsiteX2" fmla="*/ 1107668 w 1564868"/>
              <a:gd name="connsiteY2" fmla="*/ 898323 h 898323"/>
              <a:gd name="connsiteX3" fmla="*/ 0 w 1564868"/>
              <a:gd name="connsiteY3" fmla="*/ 898323 h 898323"/>
              <a:gd name="connsiteX0" fmla="*/ 0 w 1564868"/>
              <a:gd name="connsiteY0" fmla="*/ 898323 h 898323"/>
              <a:gd name="connsiteX1" fmla="*/ 1564868 w 1564868"/>
              <a:gd name="connsiteY1" fmla="*/ 0 h 898323"/>
              <a:gd name="connsiteX2" fmla="*/ 1276020 w 1564868"/>
              <a:gd name="connsiteY2" fmla="*/ 643051 h 898323"/>
              <a:gd name="connsiteX3" fmla="*/ 0 w 1564868"/>
              <a:gd name="connsiteY3" fmla="*/ 898323 h 898323"/>
              <a:gd name="connsiteX0" fmla="*/ 0 w 1516960"/>
              <a:gd name="connsiteY0" fmla="*/ 871121 h 871121"/>
              <a:gd name="connsiteX1" fmla="*/ 1516960 w 1516960"/>
              <a:gd name="connsiteY1" fmla="*/ 0 h 871121"/>
              <a:gd name="connsiteX2" fmla="*/ 1276020 w 1516960"/>
              <a:gd name="connsiteY2" fmla="*/ 615849 h 871121"/>
              <a:gd name="connsiteX3" fmla="*/ 0 w 1516960"/>
              <a:gd name="connsiteY3" fmla="*/ 871121 h 871121"/>
              <a:gd name="connsiteX0" fmla="*/ 0 w 866365"/>
              <a:gd name="connsiteY0" fmla="*/ 486968 h 615849"/>
              <a:gd name="connsiteX1" fmla="*/ 866365 w 866365"/>
              <a:gd name="connsiteY1" fmla="*/ 0 h 615849"/>
              <a:gd name="connsiteX2" fmla="*/ 625425 w 866365"/>
              <a:gd name="connsiteY2" fmla="*/ 615849 h 615849"/>
              <a:gd name="connsiteX3" fmla="*/ 0 w 866365"/>
              <a:gd name="connsiteY3" fmla="*/ 486968 h 615849"/>
              <a:gd name="connsiteX0" fmla="*/ 0 w 866365"/>
              <a:gd name="connsiteY0" fmla="*/ 486968 h 486968"/>
              <a:gd name="connsiteX1" fmla="*/ 866365 w 866365"/>
              <a:gd name="connsiteY1" fmla="*/ 0 h 486968"/>
              <a:gd name="connsiteX2" fmla="*/ 315772 w 866365"/>
              <a:gd name="connsiteY2" fmla="*/ 457589 h 486968"/>
              <a:gd name="connsiteX3" fmla="*/ 0 w 866365"/>
              <a:gd name="connsiteY3" fmla="*/ 486968 h 48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6365" h="486968">
                <a:moveTo>
                  <a:pt x="0" y="486968"/>
                </a:moveTo>
                <a:lnTo>
                  <a:pt x="866365" y="0"/>
                </a:lnTo>
                <a:lnTo>
                  <a:pt x="315772" y="457589"/>
                </a:lnTo>
                <a:lnTo>
                  <a:pt x="0" y="48696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4" name="円弧 53"/>
          <p:cNvSpPr/>
          <p:nvPr/>
        </p:nvSpPr>
        <p:spPr>
          <a:xfrm rot="10472598">
            <a:off x="7184570" y="4772280"/>
            <a:ext cx="764500" cy="764500"/>
          </a:xfrm>
          <a:prstGeom prst="arc">
            <a:avLst>
              <a:gd name="adj1" fmla="val 14666169"/>
              <a:gd name="adj2" fmla="val 19387264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弧 54"/>
          <p:cNvSpPr/>
          <p:nvPr/>
        </p:nvSpPr>
        <p:spPr>
          <a:xfrm rot="10472598">
            <a:off x="5482584" y="5404046"/>
            <a:ext cx="540000" cy="540000"/>
          </a:xfrm>
          <a:prstGeom prst="arc">
            <a:avLst>
              <a:gd name="adj1" fmla="val 8622950"/>
              <a:gd name="adj2" fmla="val 10734282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円弧 55"/>
          <p:cNvSpPr/>
          <p:nvPr/>
        </p:nvSpPr>
        <p:spPr>
          <a:xfrm rot="10472598">
            <a:off x="7236924" y="4080570"/>
            <a:ext cx="540000" cy="540000"/>
          </a:xfrm>
          <a:prstGeom prst="arc">
            <a:avLst>
              <a:gd name="adj1" fmla="val 14786426"/>
              <a:gd name="adj2" fmla="val 20139519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7677219" y="5173064"/>
            <a:ext cx="937147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35°</a:t>
            </a:r>
            <a:endParaRPr kumimoji="1" lang="ja-JP" altLang="en-US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087555" y="5433757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dirty="0" smtClean="0"/>
              <a:t>㋓</a:t>
            </a:r>
            <a:endParaRPr kumimoji="1" lang="ja-JP" altLang="en-US" dirty="0"/>
          </a:p>
        </p:txBody>
      </p:sp>
      <p:sp>
        <p:nvSpPr>
          <p:cNvPr id="61" name="角丸四角形吹き出し 60"/>
          <p:cNvSpPr/>
          <p:nvPr/>
        </p:nvSpPr>
        <p:spPr>
          <a:xfrm>
            <a:off x="1048934" y="351715"/>
            <a:ext cx="7843546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問題２　㋐、㋑、㋒、㋓の角は何度ですか。計算で求めましょう。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62" name="直線コネクタ 61"/>
          <p:cNvCxnSpPr/>
          <p:nvPr/>
        </p:nvCxnSpPr>
        <p:spPr>
          <a:xfrm flipH="1">
            <a:off x="569641" y="3199606"/>
            <a:ext cx="97994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>
            <a:stCxn id="3" idx="1"/>
          </p:cNvCxnSpPr>
          <p:nvPr/>
        </p:nvCxnSpPr>
        <p:spPr>
          <a:xfrm flipH="1" flipV="1">
            <a:off x="1036041" y="1397467"/>
            <a:ext cx="626953" cy="369492"/>
          </a:xfrm>
          <a:prstGeom prst="line">
            <a:avLst/>
          </a:prstGeom>
          <a:ln w="28575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円弧 63"/>
          <p:cNvSpPr/>
          <p:nvPr/>
        </p:nvSpPr>
        <p:spPr>
          <a:xfrm rot="10472598">
            <a:off x="1388017" y="1473071"/>
            <a:ext cx="590642" cy="590642"/>
          </a:xfrm>
          <a:prstGeom prst="arc">
            <a:avLst>
              <a:gd name="adj1" fmla="val 12997763"/>
              <a:gd name="adj2" fmla="val 16780606"/>
            </a:avLst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二等辺三角形 64"/>
          <p:cNvSpPr/>
          <p:nvPr/>
        </p:nvSpPr>
        <p:spPr>
          <a:xfrm>
            <a:off x="5311937" y="2311272"/>
            <a:ext cx="3048398" cy="831006"/>
          </a:xfrm>
          <a:custGeom>
            <a:avLst/>
            <a:gdLst>
              <a:gd name="connsiteX0" fmla="*/ 0 w 3048398"/>
              <a:gd name="connsiteY0" fmla="*/ 1258985 h 1258985"/>
              <a:gd name="connsiteX1" fmla="*/ 1693598 w 3048398"/>
              <a:gd name="connsiteY1" fmla="*/ 0 h 1258985"/>
              <a:gd name="connsiteX2" fmla="*/ 3048398 w 3048398"/>
              <a:gd name="connsiteY2" fmla="*/ 1258985 h 1258985"/>
              <a:gd name="connsiteX3" fmla="*/ 0 w 3048398"/>
              <a:gd name="connsiteY3" fmla="*/ 1258985 h 1258985"/>
              <a:gd name="connsiteX0" fmla="*/ 0 w 3048398"/>
              <a:gd name="connsiteY0" fmla="*/ 840531 h 840531"/>
              <a:gd name="connsiteX1" fmla="*/ 1879578 w 3048398"/>
              <a:gd name="connsiteY1" fmla="*/ 0 h 840531"/>
              <a:gd name="connsiteX2" fmla="*/ 3048398 w 3048398"/>
              <a:gd name="connsiteY2" fmla="*/ 840531 h 840531"/>
              <a:gd name="connsiteX3" fmla="*/ 0 w 3048398"/>
              <a:gd name="connsiteY3" fmla="*/ 840531 h 840531"/>
              <a:gd name="connsiteX0" fmla="*/ 0 w 3048398"/>
              <a:gd name="connsiteY0" fmla="*/ 831006 h 831006"/>
              <a:gd name="connsiteX1" fmla="*/ 1865290 w 3048398"/>
              <a:gd name="connsiteY1" fmla="*/ 0 h 831006"/>
              <a:gd name="connsiteX2" fmla="*/ 3048398 w 3048398"/>
              <a:gd name="connsiteY2" fmla="*/ 831006 h 831006"/>
              <a:gd name="connsiteX3" fmla="*/ 0 w 3048398"/>
              <a:gd name="connsiteY3" fmla="*/ 831006 h 831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398" h="831006">
                <a:moveTo>
                  <a:pt x="0" y="831006"/>
                </a:moveTo>
                <a:lnTo>
                  <a:pt x="1865290" y="0"/>
                </a:lnTo>
                <a:lnTo>
                  <a:pt x="3048398" y="831006"/>
                </a:lnTo>
                <a:lnTo>
                  <a:pt x="0" y="831006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4" name="直角三角形 23">
            <a:hlinkClick r:id="rId8" action="ppaction://hlinksldjump"/>
          </p:cNvPr>
          <p:cNvSpPr/>
          <p:nvPr/>
        </p:nvSpPr>
        <p:spPr>
          <a:xfrm>
            <a:off x="1516331" y="4242934"/>
            <a:ext cx="1736850" cy="1736850"/>
          </a:xfrm>
          <a:prstGeom prst="rtTriangle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直角三角形 24">
            <a:hlinkClick r:id="rId8" action="ppaction://hlinksldjump"/>
          </p:cNvPr>
          <p:cNvSpPr/>
          <p:nvPr/>
        </p:nvSpPr>
        <p:spPr>
          <a:xfrm>
            <a:off x="1516331" y="4242934"/>
            <a:ext cx="2370432" cy="1316287"/>
          </a:xfrm>
          <a:prstGeom prst="rtTriangle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297820" y="4788293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30°</a:t>
            </a:r>
            <a:endParaRPr kumimoji="1" lang="ja-JP" altLang="en-US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550364" y="4589034"/>
            <a:ext cx="5040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dirty="0" smtClean="0"/>
              <a:t>45°</a:t>
            </a:r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516330" y="5373676"/>
            <a:ext cx="180000" cy="180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9" name="正方形/長方形 68"/>
          <p:cNvSpPr/>
          <p:nvPr/>
        </p:nvSpPr>
        <p:spPr>
          <a:xfrm>
            <a:off x="1517749" y="5792974"/>
            <a:ext cx="180000" cy="180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3" name="円弧 72"/>
          <p:cNvSpPr/>
          <p:nvPr/>
        </p:nvSpPr>
        <p:spPr>
          <a:xfrm rot="10472598">
            <a:off x="2548801" y="5379414"/>
            <a:ext cx="523813" cy="475932"/>
          </a:xfrm>
          <a:prstGeom prst="arc">
            <a:avLst>
              <a:gd name="adj1" fmla="val 3940171"/>
              <a:gd name="adj2" fmla="val 10531000"/>
            </a:avLst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円弧 73"/>
          <p:cNvSpPr/>
          <p:nvPr/>
        </p:nvSpPr>
        <p:spPr>
          <a:xfrm rot="10472598">
            <a:off x="3252845" y="4888134"/>
            <a:ext cx="590642" cy="590642"/>
          </a:xfrm>
          <a:prstGeom prst="arc">
            <a:avLst>
              <a:gd name="adj1" fmla="val 17191011"/>
              <a:gd name="adj2" fmla="val 2333333"/>
            </a:avLst>
          </a:prstGeom>
          <a:ln w="19050"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611560" y="123865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①</a:t>
            </a:r>
            <a:endParaRPr lang="ja-JP" altLang="en-US" sz="2000" dirty="0"/>
          </a:p>
        </p:txBody>
      </p:sp>
      <p:sp>
        <p:nvSpPr>
          <p:cNvPr id="76" name="正方形/長方形 75"/>
          <p:cNvSpPr/>
          <p:nvPr/>
        </p:nvSpPr>
        <p:spPr>
          <a:xfrm>
            <a:off x="5282982" y="126876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②</a:t>
            </a:r>
            <a:endParaRPr lang="ja-JP" altLang="en-US" sz="2000" dirty="0"/>
          </a:p>
        </p:txBody>
      </p:sp>
      <p:sp>
        <p:nvSpPr>
          <p:cNvPr id="77" name="正方形/長方形 76"/>
          <p:cNvSpPr/>
          <p:nvPr/>
        </p:nvSpPr>
        <p:spPr>
          <a:xfrm>
            <a:off x="616015" y="3765857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③</a:t>
            </a:r>
            <a:endParaRPr lang="ja-JP" altLang="en-US" sz="2000" dirty="0"/>
          </a:p>
        </p:txBody>
      </p:sp>
      <p:sp>
        <p:nvSpPr>
          <p:cNvPr id="78" name="正方形/長方形 77"/>
          <p:cNvSpPr/>
          <p:nvPr/>
        </p:nvSpPr>
        <p:spPr>
          <a:xfrm>
            <a:off x="5277444" y="378563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/>
              <a:t>④</a:t>
            </a:r>
            <a:endParaRPr lang="ja-JP" altLang="en-US" sz="2000" dirty="0"/>
          </a:p>
        </p:txBody>
      </p:sp>
      <p:sp>
        <p:nvSpPr>
          <p:cNvPr id="80" name="正方形/長方形 79"/>
          <p:cNvSpPr/>
          <p:nvPr/>
        </p:nvSpPr>
        <p:spPr>
          <a:xfrm>
            <a:off x="6382446" y="2958770"/>
            <a:ext cx="180000" cy="180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34195" y="6309359"/>
            <a:ext cx="34994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図をクリックすると解答に進みます</a:t>
            </a:r>
            <a:endParaRPr kumimoji="1" lang="ja-JP" alt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|2.7|2.8|2.8|3.4|2.5|2.6|2.4|4|3.3|4.6|3|2.8|4.2|7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2.5|3.6|1.7|2.2|2.8|4|3.5|3.6|3|3.9|4.3|3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3.5|4.9|4.5|4.2|2.3|3.7|2.7|2.1|3|4.2|4.6|3.7|4.6|3.3|4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.1|4.7|5.1|3.1|3.6|4.2|3.8|2.2|2.9|4|4.8|3.7|4.7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2|3.2|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3|2.2|2.2|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5.3|2.7|2.8|2.8|2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4.9|1.4|3|2.6|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2.1|1.7|3.2|2.7|3.4|3.9|5|5|2.6|2.7|4.2|3|1.8|7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.7|2.5|3.5|2.5|3.4|2.5|3|3|2.8|2.5|2.8|2.9|2.8|7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|4.6|1.8|1.5|1.6|2.4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17612</TotalTime>
  <Words>717</Words>
  <Application>Microsoft Office PowerPoint</Application>
  <PresentationFormat>画面に合わせる (4:3)</PresentationFormat>
  <Paragraphs>221</Paragraphs>
  <Slides>13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1" baseType="lpstr">
      <vt:lpstr>Arial</vt:lpstr>
      <vt:lpstr>AR P丸ゴシック体M</vt:lpstr>
      <vt:lpstr>AR P教科書体M</vt:lpstr>
      <vt:lpstr>Calibri</vt:lpstr>
      <vt:lpstr>ＭＳ Ｐゴシック</vt:lpstr>
      <vt:lpstr>HG丸ｺﾞｼｯｸM-PRO</vt:lpstr>
      <vt:lpstr>AR P丸ゴシック体E</vt:lpstr>
      <vt:lpstr>フラッシュ１</vt:lpstr>
      <vt:lpstr>三角形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472</cp:revision>
  <dcterms:created xsi:type="dcterms:W3CDTF">2015-06-25T04:58:05Z</dcterms:created>
  <dcterms:modified xsi:type="dcterms:W3CDTF">2020-08-30T23:15:45Z</dcterms:modified>
</cp:coreProperties>
</file>