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7" r:id="rId2"/>
    <p:sldId id="342" r:id="rId3"/>
    <p:sldId id="343" r:id="rId4"/>
    <p:sldId id="344" r:id="rId5"/>
    <p:sldId id="345" r:id="rId6"/>
    <p:sldId id="346" r:id="rId7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8E40"/>
    <a:srgbClr val="FF99CC"/>
    <a:srgbClr val="FFFF66"/>
    <a:srgbClr val="66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71" d="100"/>
          <a:sy n="71" d="100"/>
        </p:scale>
        <p:origin x="1122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2020/6/12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4537" y="625496"/>
            <a:ext cx="8316924" cy="3168351"/>
          </a:xfrm>
          <a:ln w="38100">
            <a:solidFill>
              <a:srgbClr val="FFFF00"/>
            </a:solidFill>
          </a:ln>
        </p:spPr>
        <p:txBody>
          <a:bodyPr anchor="ctr">
            <a:noAutofit/>
          </a:bodyPr>
          <a:lstStyle/>
          <a:p>
            <a:r>
              <a:rPr lang="ja-JP" altLang="en-US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５年生向け</a:t>
            </a:r>
            <a:r>
              <a:rPr lang="en-US" altLang="ja-JP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/>
            </a:r>
            <a:br>
              <a:rPr lang="en-US" altLang="ja-JP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</a:br>
            <a:r>
              <a:rPr lang="ja-JP" altLang="en-US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対義語クイズ</a:t>
            </a:r>
            <a:endParaRPr lang="ja-JP" altLang="en-US" sz="115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chemeClr val="accent4">
                <a:lumMod val="75000"/>
              </a:schemeClr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1798931" y="4156429"/>
            <a:ext cx="630813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・対義語が全部で２５問</a:t>
            </a:r>
            <a:endParaRPr lang="en-US" altLang="ja-JP" sz="400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・５問ずつ次々に出題されます</a:t>
            </a:r>
            <a:endParaRPr lang="en-US" altLang="ja-JP" sz="400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・対義語</a:t>
            </a:r>
            <a:r>
              <a:rPr lang="ja-JP" altLang="en-US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をすばやく答えましょう</a:t>
            </a:r>
            <a:endParaRPr lang="ja-JP" altLang="en-US" sz="40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 advTm="337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対義語を答えましょう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265188"/>
              </p:ext>
            </p:extLst>
          </p:nvPr>
        </p:nvGraphicFramePr>
        <p:xfrm>
          <a:off x="488505" y="332656"/>
          <a:ext cx="8100000" cy="6172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  <a:gridCol w="1620000"/>
                <a:gridCol w="1620000"/>
              </a:tblGrid>
              <a:tr h="2664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⑤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進む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④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過去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③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予習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3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②</a:t>
                      </a:r>
                      <a:r>
                        <a:rPr kumimoji="1" lang="ja-JP" altLang="en-US" sz="6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団体</a:t>
                      </a:r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①</a:t>
                      </a:r>
                      <a:r>
                        <a:rPr kumimoji="1" lang="ja-JP" altLang="en-US" sz="6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増加</a:t>
                      </a:r>
                      <a:endParaRPr kumimoji="1" lang="ja-JP" altLang="en-US" sz="6600" dirty="0"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6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  <a:p>
                      <a:endParaRPr kumimoji="1" lang="ja-JP" altLang="en-US" dirty="0"/>
                    </a:p>
                  </a:txBody>
                  <a:tcPr vert="eaVert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0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上下矢印 2"/>
          <p:cNvSpPr/>
          <p:nvPr/>
        </p:nvSpPr>
        <p:spPr>
          <a:xfrm>
            <a:off x="754528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上下矢印 48"/>
          <p:cNvSpPr/>
          <p:nvPr/>
        </p:nvSpPr>
        <p:spPr>
          <a:xfrm>
            <a:off x="588910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上下矢印 49"/>
          <p:cNvSpPr/>
          <p:nvPr/>
        </p:nvSpPr>
        <p:spPr>
          <a:xfrm>
            <a:off x="430492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上下矢印 50"/>
          <p:cNvSpPr/>
          <p:nvPr/>
        </p:nvSpPr>
        <p:spPr>
          <a:xfrm>
            <a:off x="264874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上下矢印 51"/>
          <p:cNvSpPr/>
          <p:nvPr/>
        </p:nvSpPr>
        <p:spPr>
          <a:xfrm>
            <a:off x="106456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141273" y="4278032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減少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08739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個人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3834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復習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29701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未来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5162" y="430708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退く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1607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482"/>
    </mc:Choice>
    <mc:Fallback>
      <p:transition spd="slow" advTm="274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対義語を答えましょう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539254"/>
              </p:ext>
            </p:extLst>
          </p:nvPr>
        </p:nvGraphicFramePr>
        <p:xfrm>
          <a:off x="488505" y="332656"/>
          <a:ext cx="8100000" cy="6172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  <a:gridCol w="1620000"/>
                <a:gridCol w="1620000"/>
              </a:tblGrid>
              <a:tr h="2664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⑩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輸入</a:t>
                      </a:r>
                      <a:endParaRPr kumimoji="1" lang="ja-JP" altLang="en-US" sz="8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⑨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複雑</a:t>
                      </a:r>
                      <a:endParaRPr kumimoji="1" lang="ja-JP" altLang="en-US" sz="8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⑧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利益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3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⑦</a:t>
                      </a:r>
                      <a:r>
                        <a:rPr kumimoji="1" lang="ja-JP" altLang="en-US" sz="6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入院</a:t>
                      </a:r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⑥</a:t>
                      </a:r>
                      <a:r>
                        <a:rPr kumimoji="1" lang="ja-JP" altLang="en-US" sz="6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質問</a:t>
                      </a:r>
                      <a:endParaRPr kumimoji="1" lang="ja-JP" altLang="en-US" sz="6600" dirty="0"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6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  <a:p>
                      <a:endParaRPr kumimoji="1" lang="ja-JP" altLang="en-US" dirty="0"/>
                    </a:p>
                  </a:txBody>
                  <a:tcPr vert="eaVert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0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上下矢印 2"/>
          <p:cNvSpPr/>
          <p:nvPr/>
        </p:nvSpPr>
        <p:spPr>
          <a:xfrm>
            <a:off x="754528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上下矢印 48"/>
          <p:cNvSpPr/>
          <p:nvPr/>
        </p:nvSpPr>
        <p:spPr>
          <a:xfrm>
            <a:off x="588910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上下矢印 49"/>
          <p:cNvSpPr/>
          <p:nvPr/>
        </p:nvSpPr>
        <p:spPr>
          <a:xfrm>
            <a:off x="430492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上下矢印 50"/>
          <p:cNvSpPr/>
          <p:nvPr/>
        </p:nvSpPr>
        <p:spPr>
          <a:xfrm>
            <a:off x="264874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上下矢印 51"/>
          <p:cNvSpPr/>
          <p:nvPr/>
        </p:nvSpPr>
        <p:spPr>
          <a:xfrm>
            <a:off x="106456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141273" y="4278032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回答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08739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退院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3834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損失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29701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単純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5162" y="430708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輸出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0057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202"/>
    </mc:Choice>
    <mc:Fallback>
      <p:transition spd="slow" advTm="272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対義語を答えましょう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097525"/>
              </p:ext>
            </p:extLst>
          </p:nvPr>
        </p:nvGraphicFramePr>
        <p:xfrm>
          <a:off x="488505" y="332656"/>
          <a:ext cx="8100000" cy="6172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  <a:gridCol w="1620000"/>
                <a:gridCol w="1620000"/>
              </a:tblGrid>
              <a:tr h="2664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⑮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固定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⑭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反対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⑬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子孫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3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⑫</a:t>
                      </a:r>
                      <a:r>
                        <a:rPr kumimoji="1" lang="ja-JP" altLang="en-US" sz="6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冷静</a:t>
                      </a:r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⑪</a:t>
                      </a:r>
                      <a:r>
                        <a:rPr kumimoji="1" lang="ja-JP" altLang="en-US" sz="6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高価</a:t>
                      </a:r>
                      <a:endParaRPr kumimoji="1" lang="ja-JP" altLang="en-US" sz="6600" dirty="0"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6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  <a:p>
                      <a:endParaRPr kumimoji="1" lang="ja-JP" altLang="en-US" dirty="0"/>
                    </a:p>
                  </a:txBody>
                  <a:tcPr vert="eaVert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0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上下矢印 2"/>
          <p:cNvSpPr/>
          <p:nvPr/>
        </p:nvSpPr>
        <p:spPr>
          <a:xfrm>
            <a:off x="754528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上下矢印 48"/>
          <p:cNvSpPr/>
          <p:nvPr/>
        </p:nvSpPr>
        <p:spPr>
          <a:xfrm>
            <a:off x="588910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上下矢印 49"/>
          <p:cNvSpPr/>
          <p:nvPr/>
        </p:nvSpPr>
        <p:spPr>
          <a:xfrm>
            <a:off x="430492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上下矢印 50"/>
          <p:cNvSpPr/>
          <p:nvPr/>
        </p:nvSpPr>
        <p:spPr>
          <a:xfrm>
            <a:off x="264874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上下矢印 51"/>
          <p:cNvSpPr/>
          <p:nvPr/>
        </p:nvSpPr>
        <p:spPr>
          <a:xfrm>
            <a:off x="106456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141273" y="4278032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安価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08739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興奮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3834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先祖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29701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賛成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5162" y="430708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移動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6384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106"/>
    </mc:Choice>
    <mc:Fallback>
      <p:transition spd="slow" advTm="251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対義語を答えましょう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282216"/>
              </p:ext>
            </p:extLst>
          </p:nvPr>
        </p:nvGraphicFramePr>
        <p:xfrm>
          <a:off x="488505" y="332656"/>
          <a:ext cx="8100000" cy="6172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  <a:gridCol w="1620000"/>
                <a:gridCol w="1620000"/>
              </a:tblGrid>
              <a:tr h="2664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⑳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圧勝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⑲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退場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⑱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結果</a:t>
                      </a:r>
                      <a:endParaRPr kumimoji="1" lang="ja-JP" altLang="en-US" sz="8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3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⑰</a:t>
                      </a:r>
                      <a:r>
                        <a:rPr kumimoji="1" lang="ja-JP" altLang="en-US" sz="6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集合</a:t>
                      </a:r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⑯</a:t>
                      </a:r>
                      <a:r>
                        <a:rPr kumimoji="1" lang="ja-JP" altLang="en-US" sz="6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前進</a:t>
                      </a:r>
                      <a:endParaRPr kumimoji="1" lang="ja-JP" altLang="en-US" sz="6600" dirty="0"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6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  <a:p>
                      <a:endParaRPr kumimoji="1" lang="ja-JP" altLang="en-US" dirty="0"/>
                    </a:p>
                  </a:txBody>
                  <a:tcPr vert="eaVert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0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上下矢印 2"/>
          <p:cNvSpPr/>
          <p:nvPr/>
        </p:nvSpPr>
        <p:spPr>
          <a:xfrm>
            <a:off x="754528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上下矢印 48"/>
          <p:cNvSpPr/>
          <p:nvPr/>
        </p:nvSpPr>
        <p:spPr>
          <a:xfrm>
            <a:off x="588910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上下矢印 49"/>
          <p:cNvSpPr/>
          <p:nvPr/>
        </p:nvSpPr>
        <p:spPr>
          <a:xfrm>
            <a:off x="430492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上下矢印 50"/>
          <p:cNvSpPr/>
          <p:nvPr/>
        </p:nvSpPr>
        <p:spPr>
          <a:xfrm>
            <a:off x="264874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上下矢印 51"/>
          <p:cNvSpPr/>
          <p:nvPr/>
        </p:nvSpPr>
        <p:spPr>
          <a:xfrm>
            <a:off x="106456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141273" y="4278032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後退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08739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解散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3834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原因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29701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入場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5162" y="430708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完敗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0821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858"/>
    </mc:Choice>
    <mc:Fallback>
      <p:transition spd="slow" advTm="248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対義語を答えましょう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908189"/>
              </p:ext>
            </p:extLst>
          </p:nvPr>
        </p:nvGraphicFramePr>
        <p:xfrm>
          <a:off x="488505" y="332656"/>
          <a:ext cx="8100000" cy="6172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  <a:gridCol w="1620000"/>
                <a:gridCol w="1620000"/>
              </a:tblGrid>
              <a:tr h="2664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㉕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強制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㉔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感情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㉓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好意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3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㉒</a:t>
                      </a:r>
                      <a:r>
                        <a:rPr kumimoji="1" lang="ja-JP" altLang="en-US" sz="6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精神</a:t>
                      </a:r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㉑</a:t>
                      </a:r>
                      <a:r>
                        <a:rPr kumimoji="1" lang="ja-JP" altLang="en-US" sz="6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理想</a:t>
                      </a:r>
                      <a:endParaRPr kumimoji="1" lang="ja-JP" altLang="en-US" sz="6600" dirty="0"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6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  <a:p>
                      <a:endParaRPr kumimoji="1" lang="ja-JP" altLang="en-US" dirty="0"/>
                    </a:p>
                  </a:txBody>
                  <a:tcPr vert="eaVert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0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上下矢印 2"/>
          <p:cNvSpPr/>
          <p:nvPr/>
        </p:nvSpPr>
        <p:spPr>
          <a:xfrm>
            <a:off x="754528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上下矢印 48"/>
          <p:cNvSpPr/>
          <p:nvPr/>
        </p:nvSpPr>
        <p:spPr>
          <a:xfrm>
            <a:off x="588910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上下矢印 49"/>
          <p:cNvSpPr/>
          <p:nvPr/>
        </p:nvSpPr>
        <p:spPr>
          <a:xfrm>
            <a:off x="430492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上下矢印 50"/>
          <p:cNvSpPr/>
          <p:nvPr/>
        </p:nvSpPr>
        <p:spPr>
          <a:xfrm>
            <a:off x="264874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上下矢印 51"/>
          <p:cNvSpPr/>
          <p:nvPr/>
        </p:nvSpPr>
        <p:spPr>
          <a:xfrm>
            <a:off x="106456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141273" y="4278032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現実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08739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肉体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3834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敵意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29701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理性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5162" y="430708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任意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5704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578"/>
    </mc:Choice>
    <mc:Fallback>
      <p:transition spd="slow" advTm="245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6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2.5|2.1|2.1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5|2.1|1.9|1.9|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2.5|2.5|2.4|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2.5|2.3|2.3|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2.2|2.3|2.1|2.2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4349</TotalTime>
  <Words>111</Words>
  <Application>Microsoft Office PowerPoint</Application>
  <PresentationFormat>A4 210 x 297 mm</PresentationFormat>
  <Paragraphs>60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AR P丸ゴシック体E</vt:lpstr>
      <vt:lpstr>AR P教科書体M</vt:lpstr>
      <vt:lpstr>AR教科書体M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５年生向け 対義語クイズ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276</cp:revision>
  <dcterms:created xsi:type="dcterms:W3CDTF">2008-01-09T07:37:16Z</dcterms:created>
  <dcterms:modified xsi:type="dcterms:W3CDTF">2020-06-12T02:14:16Z</dcterms:modified>
</cp:coreProperties>
</file>