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sldIdLst>
    <p:sldId id="288" r:id="rId2"/>
    <p:sldId id="325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858000" cy="9144000"/>
  <p:embeddedFontLst>
    <p:embeddedFont>
      <p:font typeface="AR P丸ゴシック体M" panose="020F0600000000000000" pitchFamily="50" charset="-128"/>
      <p:regular r:id="rId11"/>
    </p:embeddedFont>
    <p:embeddedFont>
      <p:font typeface="Cambria Math" panose="02040503050406030204" pitchFamily="18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  <p:embeddedFont>
      <p:font typeface="AR P丸ゴシック体E" panose="020F0900000000000000" pitchFamily="50" charset="-128"/>
      <p:regular r:id="rId1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99FF"/>
    <a:srgbClr val="CC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24" autoAdjust="0"/>
  </p:normalViewPr>
  <p:slideViewPr>
    <p:cSldViewPr>
      <p:cViewPr>
        <p:scale>
          <a:sx n="125" d="100"/>
          <a:sy n="125" d="100"/>
        </p:scale>
        <p:origin x="-1242" y="-1110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8549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1496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62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973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07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839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1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notesSlide" Target="../notesSlides/notesSlide1.xml"/><Relationship Id="rId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５年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「小数のわり算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角丸四角形吹き出し 3">
            <a:hlinkClick r:id="rId4" action="ppaction://hlinksldjump"/>
          </p:cNvPr>
          <p:cNvSpPr/>
          <p:nvPr/>
        </p:nvSpPr>
        <p:spPr>
          <a:xfrm>
            <a:off x="1187624" y="2564706"/>
            <a:ext cx="446449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>
            <a:hlinkClick r:id="rId5" action="ppaction://hlinksldjump"/>
          </p:cNvPr>
          <p:cNvSpPr/>
          <p:nvPr/>
        </p:nvSpPr>
        <p:spPr>
          <a:xfrm>
            <a:off x="1187624" y="3327176"/>
            <a:ext cx="446449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２．３４</a:t>
            </a:r>
            <a:r>
              <a:rPr kumimoji="0" lang="en-US" altLang="ja-JP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３．９ 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" name="角丸四角形吹き出し 5">
            <a:hlinkClick r:id="rId6" action="ppaction://hlinksldjump"/>
          </p:cNvPr>
          <p:cNvSpPr/>
          <p:nvPr/>
        </p:nvSpPr>
        <p:spPr>
          <a:xfrm>
            <a:off x="1187624" y="4089646"/>
            <a:ext cx="446449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１．８</a:t>
            </a:r>
            <a:r>
              <a:rPr kumimoji="0" lang="en-US" altLang="ja-JP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２．４ 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角丸四角形吹き出し 6">
            <a:hlinkClick r:id="rId7" action="ppaction://hlinksldjump"/>
          </p:cNvPr>
          <p:cNvSpPr/>
          <p:nvPr/>
        </p:nvSpPr>
        <p:spPr>
          <a:xfrm>
            <a:off x="1189878" y="4852116"/>
            <a:ext cx="4462242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r>
              <a:rPr kumimoji="0" lang="en-US" altLang="ja-JP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 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55016" y="3990044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  <p:sp>
        <p:nvSpPr>
          <p:cNvPr id="9" name="角丸四角形吹き出し 8">
            <a:hlinkClick r:id="rId8" action="ppaction://hlinksldjump"/>
          </p:cNvPr>
          <p:cNvSpPr/>
          <p:nvPr/>
        </p:nvSpPr>
        <p:spPr>
          <a:xfrm>
            <a:off x="1187624" y="5614586"/>
            <a:ext cx="5768001" cy="4867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０．７　の筆算　あまりのあるわり算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4183824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99448"/>
              </p:ext>
            </p:extLst>
          </p:nvPr>
        </p:nvGraphicFramePr>
        <p:xfrm>
          <a:off x="1360649" y="2622024"/>
          <a:ext cx="2700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" name="直線コネクタ 47"/>
          <p:cNvCxnSpPr/>
          <p:nvPr/>
        </p:nvCxnSpPr>
        <p:spPr>
          <a:xfrm flipV="1">
            <a:off x="2414402" y="3322930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361713" y="3276221"/>
            <a:ext cx="204268" cy="900000"/>
          </a:xfrm>
          <a:prstGeom prst="rect">
            <a:avLst/>
          </a:prstGeom>
        </p:spPr>
      </p:pic>
      <p:sp>
        <p:nvSpPr>
          <p:cNvPr id="67" name="円/楕円 66"/>
          <p:cNvSpPr/>
          <p:nvPr/>
        </p:nvSpPr>
        <p:spPr>
          <a:xfrm>
            <a:off x="2940290" y="3886274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円/楕円 67"/>
          <p:cNvSpPr/>
          <p:nvPr/>
        </p:nvSpPr>
        <p:spPr>
          <a:xfrm>
            <a:off x="1863415" y="3896462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192478"/>
              </p:ext>
            </p:extLst>
          </p:nvPr>
        </p:nvGraphicFramePr>
        <p:xfrm>
          <a:off x="5130032" y="2618993"/>
          <a:ext cx="2700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5" name="直線コネクタ 34"/>
          <p:cNvCxnSpPr/>
          <p:nvPr/>
        </p:nvCxnSpPr>
        <p:spPr>
          <a:xfrm flipV="1">
            <a:off x="6183785" y="3319899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6131096" y="3273190"/>
            <a:ext cx="204268" cy="900000"/>
          </a:xfrm>
          <a:prstGeom prst="rect">
            <a:avLst/>
          </a:prstGeom>
        </p:spPr>
      </p:pic>
      <p:sp>
        <p:nvSpPr>
          <p:cNvPr id="39" name="円/楕円 38"/>
          <p:cNvSpPr/>
          <p:nvPr/>
        </p:nvSpPr>
        <p:spPr>
          <a:xfrm>
            <a:off x="6709673" y="388324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円/楕円 39"/>
          <p:cNvSpPr/>
          <p:nvPr/>
        </p:nvSpPr>
        <p:spPr>
          <a:xfrm>
            <a:off x="5632798" y="3893431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角丸四角形吹き出し 40"/>
          <p:cNvSpPr/>
          <p:nvPr/>
        </p:nvSpPr>
        <p:spPr>
          <a:xfrm>
            <a:off x="1324279" y="884819"/>
            <a:ext cx="7568201" cy="78879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７．５６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６．３の商は、７．５６と６．３の両方を１０倍した７５．６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６３の商と等しいことを使って求めます。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986798" y="2420888"/>
            <a:ext cx="4321508" cy="1526543"/>
            <a:chOff x="2986798" y="2420888"/>
            <a:chExt cx="4321508" cy="1526543"/>
          </a:xfrm>
        </p:grpSpPr>
        <p:sp>
          <p:nvSpPr>
            <p:cNvPr id="2" name="円弧 1"/>
            <p:cNvSpPr/>
            <p:nvPr/>
          </p:nvSpPr>
          <p:spPr>
            <a:xfrm rot="16200000">
              <a:off x="4499480" y="1138605"/>
              <a:ext cx="1296144" cy="4321508"/>
            </a:xfrm>
            <a:prstGeom prst="arc">
              <a:avLst>
                <a:gd name="adj1" fmla="val 16200000"/>
                <a:gd name="adj2" fmla="val 5472499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4643438" y="2420888"/>
              <a:ext cx="864666" cy="43185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１０倍</a:t>
              </a:r>
              <a:endParaRPr kumimoji="1"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 rot="10800000">
            <a:off x="1904763" y="3299358"/>
            <a:ext cx="3723047" cy="1558836"/>
            <a:chOff x="2986798" y="2420888"/>
            <a:chExt cx="4321508" cy="1526543"/>
          </a:xfrm>
        </p:grpSpPr>
        <p:sp>
          <p:nvSpPr>
            <p:cNvPr id="52" name="円弧 51"/>
            <p:cNvSpPr/>
            <p:nvPr/>
          </p:nvSpPr>
          <p:spPr>
            <a:xfrm rot="16200000">
              <a:off x="4499480" y="1138605"/>
              <a:ext cx="1296144" cy="4321508"/>
            </a:xfrm>
            <a:prstGeom prst="arc">
              <a:avLst>
                <a:gd name="adj1" fmla="val 16200000"/>
                <a:gd name="adj2" fmla="val 5472499"/>
              </a:avLst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 rot="10800000">
              <a:off x="4546656" y="2420888"/>
              <a:ext cx="961449" cy="43185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１０倍</a:t>
              </a:r>
              <a:endParaRPr kumimoji="1"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6" name="円弧 55"/>
          <p:cNvSpPr/>
          <p:nvPr/>
        </p:nvSpPr>
        <p:spPr>
          <a:xfrm rot="5400000" flipV="1">
            <a:off x="5670660" y="3726718"/>
            <a:ext cx="498833" cy="491516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5400000" flipV="1">
            <a:off x="6779646" y="3671531"/>
            <a:ext cx="475177" cy="528145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585301" y="3827689"/>
            <a:ext cx="151248" cy="18719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661663" y="3826833"/>
            <a:ext cx="151248" cy="18719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7263668" y="3883243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7741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6" grpId="0" animBg="1"/>
      <p:bldP spid="57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4183824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56344"/>
              </p:ext>
            </p:extLst>
          </p:nvPr>
        </p:nvGraphicFramePr>
        <p:xfrm>
          <a:off x="3293438" y="1244208"/>
          <a:ext cx="270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5" name="直線コネクタ 34"/>
          <p:cNvCxnSpPr/>
          <p:nvPr/>
        </p:nvCxnSpPr>
        <p:spPr>
          <a:xfrm flipV="1">
            <a:off x="4347191" y="1945114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294502" y="1898405"/>
            <a:ext cx="204268" cy="900000"/>
          </a:xfrm>
          <a:prstGeom prst="rect">
            <a:avLst/>
          </a:prstGeom>
        </p:spPr>
      </p:pic>
      <p:sp>
        <p:nvSpPr>
          <p:cNvPr id="39" name="円/楕円 38"/>
          <p:cNvSpPr/>
          <p:nvPr/>
        </p:nvSpPr>
        <p:spPr>
          <a:xfrm>
            <a:off x="4873079" y="2508458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円/楕円 39"/>
          <p:cNvSpPr/>
          <p:nvPr/>
        </p:nvSpPr>
        <p:spPr>
          <a:xfrm>
            <a:off x="3796204" y="251864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円弧 55"/>
          <p:cNvSpPr/>
          <p:nvPr/>
        </p:nvSpPr>
        <p:spPr>
          <a:xfrm rot="5400000" flipV="1">
            <a:off x="3834066" y="2351933"/>
            <a:ext cx="498833" cy="491516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5400000" flipV="1">
            <a:off x="4943052" y="2296746"/>
            <a:ext cx="475177" cy="528145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3769666" y="2473646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844119" y="2471098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5427074" y="2508458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吹き出し 29"/>
          <p:cNvSpPr/>
          <p:nvPr/>
        </p:nvSpPr>
        <p:spPr>
          <a:xfrm>
            <a:off x="218625" y="2076700"/>
            <a:ext cx="2944397" cy="788796"/>
          </a:xfrm>
          <a:prstGeom prst="wedgeRoundRectCallout">
            <a:avLst>
              <a:gd name="adj1" fmla="val 57124"/>
              <a:gd name="adj2" fmla="val -2047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①わる数の小数点を右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にうつして、整数に直す。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6123855" y="1826302"/>
            <a:ext cx="2768626" cy="1386674"/>
          </a:xfrm>
          <a:prstGeom prst="wedgeRoundRectCallout">
            <a:avLst>
              <a:gd name="adj1" fmla="val -55224"/>
              <a:gd name="adj2" fmla="val 903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②わられる数の小数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点を、わる数の小数点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をうつし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たけたの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だけ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右にうつす。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218625" y="3068960"/>
            <a:ext cx="2944397" cy="788796"/>
          </a:xfrm>
          <a:prstGeom prst="wedgeRoundRectCallout">
            <a:avLst>
              <a:gd name="adj1" fmla="val 57124"/>
              <a:gd name="adj2" fmla="val -2047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③わる数が整数のとき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と同じように計算する。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588224" y="346606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588224" y="4079462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588224" y="469286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588224" y="530626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588224" y="5919665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6123854" y="331180"/>
            <a:ext cx="2768626" cy="1386674"/>
          </a:xfrm>
          <a:prstGeom prst="wedgeRoundRectCallout">
            <a:avLst>
              <a:gd name="adj1" fmla="val -56681"/>
              <a:gd name="adj2" fmla="val 2939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④右に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うつしたわられ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る数の小数点に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そろ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えて、商の小数点を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937776" y="1253843"/>
            <a:ext cx="504000" cy="684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390191" y="2640515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937143" y="2642905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4390191" y="3348401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403030" y="3343774"/>
            <a:ext cx="504000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946863" y="3343774"/>
            <a:ext cx="48122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488185" y="1945114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492227" y="1232265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403030" y="4041148"/>
            <a:ext cx="504000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965912" y="4039175"/>
            <a:ext cx="48122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479029" y="4039783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4364296" y="4747061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5484178" y="474725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0" name="直線矢印コネクタ 9"/>
          <p:cNvCxnSpPr>
            <a:stCxn id="59" idx="0"/>
          </p:cNvCxnSpPr>
          <p:nvPr/>
        </p:nvCxnSpPr>
        <p:spPr>
          <a:xfrm flipV="1">
            <a:off x="5454074" y="1826302"/>
            <a:ext cx="0" cy="6821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円/楕円 68"/>
          <p:cNvSpPr/>
          <p:nvPr/>
        </p:nvSpPr>
        <p:spPr>
          <a:xfrm>
            <a:off x="5427074" y="176930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3310344" y="5786437"/>
            <a:ext cx="2430474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７．５６</a:t>
            </a:r>
            <a:r>
              <a:rPr lang="en-US" altLang="ja-JP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６．３＝１．２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235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0007 0.20277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7" grpId="0" animBg="1"/>
      <p:bldP spid="57" grpId="1" animBg="1"/>
      <p:bldP spid="59" grpId="0" animBg="1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43" grpId="0" animBg="1"/>
      <p:bldP spid="43" grpId="1" animBg="1"/>
      <p:bldP spid="44" grpId="0" animBg="1"/>
      <p:bldP spid="45" grpId="0"/>
      <p:bldP spid="46" grpId="0"/>
      <p:bldP spid="50" grpId="0"/>
      <p:bldP spid="53" grpId="0"/>
      <p:bldP spid="54" grpId="0"/>
      <p:bldP spid="60" grpId="1"/>
      <p:bldP spid="60" grpId="2"/>
      <p:bldP spid="61" grpId="0"/>
      <p:bldP spid="62" grpId="0"/>
      <p:bldP spid="63" grpId="0"/>
      <p:bldP spid="64" grpId="0"/>
      <p:bldP spid="66" grpId="0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592829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(1)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～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(3)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の筆算のしかたを説明しましょう。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36503"/>
              </p:ext>
            </p:extLst>
          </p:nvPr>
        </p:nvGraphicFramePr>
        <p:xfrm>
          <a:off x="755665" y="1265541"/>
          <a:ext cx="2160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 flipV="1">
            <a:off x="1604346" y="1842862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51796" y="1796676"/>
            <a:ext cx="163413" cy="720000"/>
          </a:xfrm>
          <a:prstGeom prst="rect">
            <a:avLst/>
          </a:prstGeom>
        </p:spPr>
      </p:pic>
      <p:sp>
        <p:nvSpPr>
          <p:cNvPr id="36" name="円/楕円 35"/>
          <p:cNvSpPr/>
          <p:nvPr/>
        </p:nvSpPr>
        <p:spPr>
          <a:xfrm>
            <a:off x="2016511" y="227056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1172976" y="2311660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1150431" y="226495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987551" y="2233205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/楕円 49"/>
          <p:cNvSpPr/>
          <p:nvPr/>
        </p:nvSpPr>
        <p:spPr>
          <a:xfrm>
            <a:off x="2446506" y="227056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2063782" y="1245405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628805" y="2404634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045129" y="2420752"/>
            <a:ext cx="44114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1604346" y="2998128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2481477" y="1249423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2467039" y="298479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8" name="円/楕円 77"/>
          <p:cNvSpPr/>
          <p:nvPr/>
        </p:nvSpPr>
        <p:spPr>
          <a:xfrm>
            <a:off x="2446922" y="171591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2467039" y="239799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1" name="表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58866"/>
              </p:ext>
            </p:extLst>
          </p:nvPr>
        </p:nvGraphicFramePr>
        <p:xfrm>
          <a:off x="3266217" y="1258194"/>
          <a:ext cx="25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82" name="直線コネクタ 81"/>
          <p:cNvCxnSpPr/>
          <p:nvPr/>
        </p:nvCxnSpPr>
        <p:spPr>
          <a:xfrm flipV="1">
            <a:off x="4096789" y="1837291"/>
            <a:ext cx="1764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図 8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078186" y="1804624"/>
            <a:ext cx="155242" cy="684000"/>
          </a:xfrm>
          <a:prstGeom prst="rect">
            <a:avLst/>
          </a:prstGeom>
        </p:spPr>
      </p:pic>
      <p:sp>
        <p:nvSpPr>
          <p:cNvPr id="84" name="円/楕円 83"/>
          <p:cNvSpPr/>
          <p:nvPr/>
        </p:nvSpPr>
        <p:spPr>
          <a:xfrm>
            <a:off x="4538244" y="230103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円/楕円 84"/>
          <p:cNvSpPr/>
          <p:nvPr/>
        </p:nvSpPr>
        <p:spPr>
          <a:xfrm>
            <a:off x="3663196" y="228208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8" name="直線コネクタ 87"/>
          <p:cNvCxnSpPr/>
          <p:nvPr/>
        </p:nvCxnSpPr>
        <p:spPr>
          <a:xfrm>
            <a:off x="3636658" y="2237086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4509284" y="2263675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円/楕円 89"/>
          <p:cNvSpPr/>
          <p:nvPr/>
        </p:nvSpPr>
        <p:spPr>
          <a:xfrm>
            <a:off x="4964255" y="230103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正方形/長方形 90"/>
          <p:cNvSpPr/>
          <p:nvPr/>
        </p:nvSpPr>
        <p:spPr>
          <a:xfrm>
            <a:off x="4991593" y="1248940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206178" y="2402060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4562217" y="2413420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>
            <a:off x="4127593" y="3002233"/>
            <a:ext cx="172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4607345" y="2979653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001683" y="2987272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4563647" y="1264287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5413975" y="1247762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4615035" y="3564707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005655" y="3559501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5428638" y="3559500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02" name="直線コネクタ 101"/>
          <p:cNvCxnSpPr/>
          <p:nvPr/>
        </p:nvCxnSpPr>
        <p:spPr>
          <a:xfrm>
            <a:off x="4127593" y="4144275"/>
            <a:ext cx="172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5421036" y="413684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5" name="円/楕円 104"/>
          <p:cNvSpPr/>
          <p:nvPr/>
        </p:nvSpPr>
        <p:spPr>
          <a:xfrm>
            <a:off x="4966471" y="1708648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106" name="表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68401"/>
              </p:ext>
            </p:extLst>
          </p:nvPr>
        </p:nvGraphicFramePr>
        <p:xfrm>
          <a:off x="6166400" y="1265541"/>
          <a:ext cx="2160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</a:tblGrid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7" name="直線コネクタ 106"/>
          <p:cNvCxnSpPr/>
          <p:nvPr/>
        </p:nvCxnSpPr>
        <p:spPr>
          <a:xfrm flipV="1">
            <a:off x="7015081" y="1844638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図 10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6966163" y="1798390"/>
            <a:ext cx="171584" cy="756000"/>
          </a:xfrm>
          <a:prstGeom prst="rect">
            <a:avLst/>
          </a:prstGeom>
        </p:spPr>
      </p:pic>
      <p:sp>
        <p:nvSpPr>
          <p:cNvPr id="109" name="円/楕円 108"/>
          <p:cNvSpPr/>
          <p:nvPr/>
        </p:nvSpPr>
        <p:spPr>
          <a:xfrm>
            <a:off x="7418779" y="230573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円/楕円 109"/>
          <p:cNvSpPr/>
          <p:nvPr/>
        </p:nvSpPr>
        <p:spPr>
          <a:xfrm>
            <a:off x="6578067" y="230573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3" name="直線コネクタ 112"/>
          <p:cNvCxnSpPr/>
          <p:nvPr/>
        </p:nvCxnSpPr>
        <p:spPr>
          <a:xfrm>
            <a:off x="6544742" y="225008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7391779" y="224839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7874223" y="2301121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正方形/長方形 115"/>
          <p:cNvSpPr/>
          <p:nvPr/>
        </p:nvSpPr>
        <p:spPr>
          <a:xfrm>
            <a:off x="7467696" y="1258194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7034050" y="2409359"/>
            <a:ext cx="41549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7458258" y="2405291"/>
            <a:ext cx="44114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19" name="直線コネクタ 118"/>
          <p:cNvCxnSpPr/>
          <p:nvPr/>
        </p:nvCxnSpPr>
        <p:spPr>
          <a:xfrm>
            <a:off x="7032165" y="3002901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7449034" y="2991689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7897988" y="1247452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7448965" y="3566623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7862932" y="3553007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>
            <a:off x="7023898" y="4158794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円/楕円 129"/>
          <p:cNvSpPr/>
          <p:nvPr/>
        </p:nvSpPr>
        <p:spPr>
          <a:xfrm>
            <a:off x="7862932" y="1744390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1" name="正方形/長方形 130"/>
          <p:cNvSpPr/>
          <p:nvPr/>
        </p:nvSpPr>
        <p:spPr>
          <a:xfrm>
            <a:off x="5003364" y="182342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4995647" y="2417458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5422742" y="298858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7881843" y="2985957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7882093" y="415306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6045" y="1267570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（１）</a:t>
            </a:r>
            <a:endParaRPr kumimoji="1" lang="ja-JP" altLang="en-US" sz="16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3224259" y="1281556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（２）</a:t>
            </a:r>
            <a:endParaRPr kumimoji="1" lang="ja-JP" altLang="en-US" sz="1600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139254" y="1244208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（３）</a:t>
            </a:r>
            <a:endParaRPr kumimoji="1" lang="ja-JP" altLang="en-US" sz="1600" dirty="0"/>
          </a:p>
        </p:txBody>
      </p:sp>
      <p:sp>
        <p:nvSpPr>
          <p:cNvPr id="138" name="正方形/長方形 137"/>
          <p:cNvSpPr/>
          <p:nvPr/>
        </p:nvSpPr>
        <p:spPr>
          <a:xfrm>
            <a:off x="7455051" y="1836632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0" name="動作設定ボタン: 最初 139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301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/>
      <p:bldP spid="55" grpId="0"/>
      <p:bldP spid="56" grpId="0"/>
      <p:bldP spid="62" grpId="0"/>
      <p:bldP spid="76" grpId="0"/>
      <p:bldP spid="78" grpId="0" animBg="1"/>
      <p:bldP spid="80" grpId="0"/>
      <p:bldP spid="90" grpId="0" animBg="1"/>
      <p:bldP spid="91" grpId="0"/>
      <p:bldP spid="92" grpId="0"/>
      <p:bldP spid="93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3" grpId="0"/>
      <p:bldP spid="105" grpId="0" animBg="1"/>
      <p:bldP spid="115" grpId="0" animBg="1"/>
      <p:bldP spid="116" grpId="0"/>
      <p:bldP spid="117" grpId="0"/>
      <p:bldP spid="118" grpId="0"/>
      <p:bldP spid="121" grpId="0"/>
      <p:bldP spid="123" grpId="0"/>
      <p:bldP spid="125" grpId="0"/>
      <p:bldP spid="126" grpId="0"/>
      <p:bldP spid="130" grpId="0" animBg="1"/>
      <p:bldP spid="131" grpId="0"/>
      <p:bldP spid="132" grpId="0"/>
      <p:bldP spid="133" grpId="0"/>
      <p:bldP spid="134" grpId="0"/>
      <p:bldP spid="135" grpId="0"/>
      <p:bldP spid="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50"/>
            <a:ext cx="4255833" cy="4867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３．９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14972"/>
              </p:ext>
            </p:extLst>
          </p:nvPr>
        </p:nvGraphicFramePr>
        <p:xfrm>
          <a:off x="3563438" y="1248981"/>
          <a:ext cx="2160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 flipV="1">
            <a:off x="4412119" y="1826302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359569" y="1780116"/>
            <a:ext cx="163413" cy="720000"/>
          </a:xfrm>
          <a:prstGeom prst="rect">
            <a:avLst/>
          </a:prstGeom>
        </p:spPr>
      </p:pic>
      <p:sp>
        <p:nvSpPr>
          <p:cNvPr id="36" name="円/楕円 35"/>
          <p:cNvSpPr/>
          <p:nvPr/>
        </p:nvSpPr>
        <p:spPr>
          <a:xfrm>
            <a:off x="4824284" y="225400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3980749" y="2295100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3958204" y="224839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795324" y="2216645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/楕円 49"/>
          <p:cNvSpPr/>
          <p:nvPr/>
        </p:nvSpPr>
        <p:spPr>
          <a:xfrm>
            <a:off x="5254279" y="225400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4871555" y="1228845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436578" y="2388074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852902" y="2404192"/>
            <a:ext cx="44114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4412119" y="2981568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5289250" y="1232863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5274812" y="296823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8" name="円/楕円 77"/>
          <p:cNvSpPr/>
          <p:nvPr/>
        </p:nvSpPr>
        <p:spPr>
          <a:xfrm>
            <a:off x="5254695" y="169935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5274812" y="238143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33818" y="1251010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（１）</a:t>
            </a:r>
            <a:endParaRPr kumimoji="1" lang="ja-JP" altLang="en-US" sz="1600" dirty="0"/>
          </a:p>
        </p:txBody>
      </p:sp>
      <p:sp>
        <p:nvSpPr>
          <p:cNvPr id="69" name="角丸四角形吹き出し 68"/>
          <p:cNvSpPr/>
          <p:nvPr/>
        </p:nvSpPr>
        <p:spPr>
          <a:xfrm>
            <a:off x="520264" y="1696148"/>
            <a:ext cx="2902878" cy="788796"/>
          </a:xfrm>
          <a:prstGeom prst="wedgeRoundRectCallout">
            <a:avLst>
              <a:gd name="adj1" fmla="val 57453"/>
              <a:gd name="adj2" fmla="val 2299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①わる数の小数点を右にうつして、整数に直す。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520264" y="2710843"/>
            <a:ext cx="2902878" cy="788796"/>
          </a:xfrm>
          <a:prstGeom prst="wedgeRoundRectCallout">
            <a:avLst>
              <a:gd name="adj1" fmla="val 55753"/>
              <a:gd name="adj2" fmla="val 1011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③わる数が整数のときと同じように計算する。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52067" y="382039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052067" y="44337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052067" y="504719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52067" y="5661248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5858966" y="1696148"/>
            <a:ext cx="3011342" cy="1357123"/>
          </a:xfrm>
          <a:prstGeom prst="wedgeRoundRectCallout">
            <a:avLst>
              <a:gd name="adj1" fmla="val -55224"/>
              <a:gd name="adj2" fmla="val 903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②わられる数の小数点を、わる数の小数点をうつし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たけたの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数だけ右にうつす。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角丸四角形吹き出し 85"/>
              <p:cNvSpPr/>
              <p:nvPr/>
            </p:nvSpPr>
            <p:spPr>
              <a:xfrm>
                <a:off x="5858966" y="775418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④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の位を計算する前に、小数点を打ちます。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86" name="角丸四角形吹き出し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966" y="775418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円弧 86"/>
          <p:cNvSpPr/>
          <p:nvPr/>
        </p:nvSpPr>
        <p:spPr>
          <a:xfrm rot="5400000" flipV="1">
            <a:off x="3965780" y="2126389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弧 103"/>
          <p:cNvSpPr/>
          <p:nvPr/>
        </p:nvSpPr>
        <p:spPr>
          <a:xfrm rot="5400000" flipV="1">
            <a:off x="4829423" y="2105813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正方形/長方形 110"/>
          <p:cNvSpPr/>
          <p:nvPr/>
        </p:nvSpPr>
        <p:spPr>
          <a:xfrm>
            <a:off x="3563438" y="5661247"/>
            <a:ext cx="253146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２．３４</a:t>
            </a:r>
            <a:r>
              <a:rPr lang="en-US" altLang="ja-JP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３．９＝０．６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2" name="動作設定ボタン: 最初 11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8176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/>
      <p:bldP spid="55" grpId="0"/>
      <p:bldP spid="56" grpId="0"/>
      <p:bldP spid="62" grpId="0"/>
      <p:bldP spid="76" grpId="0"/>
      <p:bldP spid="78" grpId="0" animBg="1"/>
      <p:bldP spid="80" grpId="0"/>
      <p:bldP spid="69" grpId="0" animBg="1"/>
      <p:bldP spid="70" grpId="0" animBg="1"/>
      <p:bldP spid="71" grpId="0" animBg="1"/>
      <p:bldP spid="71" grpId="1" animBg="1"/>
      <p:bldP spid="72" grpId="0" animBg="1"/>
      <p:bldP spid="73" grpId="0" animBg="1"/>
      <p:bldP spid="75" grpId="0" animBg="1"/>
      <p:bldP spid="77" grpId="0" animBg="1"/>
      <p:bldP spid="86" grpId="0" animBg="1"/>
      <p:bldP spid="87" grpId="0" animBg="1"/>
      <p:bldP spid="104" grpId="0" animBg="1"/>
      <p:bldP spid="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50"/>
            <a:ext cx="3967801" cy="4867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２．４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313554" y="382039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313554" y="44337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313554" y="504719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313554" y="5661248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563438" y="5661247"/>
            <a:ext cx="244009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１．８</a:t>
            </a:r>
            <a:r>
              <a:rPr lang="en-US" altLang="ja-JP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２．４＝０．７５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42136"/>
              </p:ext>
            </p:extLst>
          </p:nvPr>
        </p:nvGraphicFramePr>
        <p:xfrm>
          <a:off x="3266217" y="1258194"/>
          <a:ext cx="25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078186" y="1804624"/>
            <a:ext cx="155242" cy="684000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4991593" y="1248940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206178" y="2402060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562217" y="2413420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4127593" y="3002233"/>
            <a:ext cx="172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4607345" y="2979653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001683" y="2987272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563647" y="1264287"/>
            <a:ext cx="43200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413975" y="1247762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615035" y="3564707"/>
            <a:ext cx="3449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005655" y="3559501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428638" y="3559500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>
            <a:off x="4127593" y="4144275"/>
            <a:ext cx="172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5421036" y="413684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円/楕円 65"/>
          <p:cNvSpPr/>
          <p:nvPr/>
        </p:nvSpPr>
        <p:spPr>
          <a:xfrm>
            <a:off x="4966471" y="1708648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5003364" y="182342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995647" y="2417458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422742" y="2988589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224259" y="1281556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（２）</a:t>
            </a:r>
            <a:endParaRPr kumimoji="1" lang="ja-JP" altLang="en-US" sz="1600" dirty="0"/>
          </a:p>
        </p:txBody>
      </p:sp>
      <p:sp>
        <p:nvSpPr>
          <p:cNvPr id="40" name="円/楕円 39"/>
          <p:cNvSpPr/>
          <p:nvPr/>
        </p:nvSpPr>
        <p:spPr>
          <a:xfrm>
            <a:off x="4538244" y="230103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3663196" y="228208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3636658" y="2237086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509284" y="2263675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4096789" y="1837291"/>
            <a:ext cx="1764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4964255" y="2301035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円弧 103"/>
          <p:cNvSpPr/>
          <p:nvPr/>
        </p:nvSpPr>
        <p:spPr>
          <a:xfrm rot="5400000" flipV="1">
            <a:off x="4544866" y="2151054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円弧 86"/>
          <p:cNvSpPr/>
          <p:nvPr/>
        </p:nvSpPr>
        <p:spPr>
          <a:xfrm rot="5400000" flipV="1">
            <a:off x="3661513" y="2126093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角丸四角形吹き出し 85"/>
              <p:cNvSpPr/>
              <p:nvPr/>
            </p:nvSpPr>
            <p:spPr>
              <a:xfrm>
                <a:off x="5911039" y="791283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④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の位を計算する前に、小数点を打ちます。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86" name="角丸四角形吹き出し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039" y="791283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角丸四角形吹き出し 76"/>
          <p:cNvSpPr/>
          <p:nvPr/>
        </p:nvSpPr>
        <p:spPr>
          <a:xfrm>
            <a:off x="5858966" y="1696148"/>
            <a:ext cx="3011342" cy="1357123"/>
          </a:xfrm>
          <a:prstGeom prst="wedgeRoundRectCallout">
            <a:avLst>
              <a:gd name="adj1" fmla="val -55224"/>
              <a:gd name="adj2" fmla="val 903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②わられる数の小数点を、わる数の小数点をうつし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たけたの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数だけ右にうつす。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角丸四角形吹き出し 68"/>
          <p:cNvSpPr/>
          <p:nvPr/>
        </p:nvSpPr>
        <p:spPr>
          <a:xfrm>
            <a:off x="216099" y="1735648"/>
            <a:ext cx="2902878" cy="788796"/>
          </a:xfrm>
          <a:prstGeom prst="wedgeRoundRectCallout">
            <a:avLst>
              <a:gd name="adj1" fmla="val 57453"/>
              <a:gd name="adj2" fmla="val 2299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①わる数の小数点を右にうつして、整数に直す。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247198" y="2723902"/>
            <a:ext cx="2902878" cy="788796"/>
          </a:xfrm>
          <a:prstGeom prst="wedgeRoundRectCallout">
            <a:avLst>
              <a:gd name="adj1" fmla="val 55753"/>
              <a:gd name="adj2" fmla="val 1011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③わる数が整数のときと同じように計算する。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2" name="動作設定ボタン: 最初 8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069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5" grpId="0" animBg="1"/>
      <p:bldP spid="31" grpId="0" animBg="1"/>
      <p:bldP spid="47" grpId="0"/>
      <p:bldP spid="48" grpId="0"/>
      <p:bldP spid="49" grpId="0"/>
      <p:bldP spid="52" grpId="0"/>
      <p:bldP spid="53" grpId="0"/>
      <p:bldP spid="58" grpId="0"/>
      <p:bldP spid="59" grpId="0"/>
      <p:bldP spid="60" grpId="0"/>
      <p:bldP spid="61" grpId="0"/>
      <p:bldP spid="63" grpId="0"/>
      <p:bldP spid="65" grpId="0"/>
      <p:bldP spid="66" grpId="0" animBg="1"/>
      <p:bldP spid="67" grpId="0"/>
      <p:bldP spid="68" grpId="0"/>
      <p:bldP spid="74" grpId="0"/>
      <p:bldP spid="46" grpId="0" animBg="1"/>
      <p:bldP spid="104" grpId="0" animBg="1"/>
      <p:bldP spid="87" grpId="0" animBg="1"/>
      <p:bldP spid="86" grpId="0" animBg="1"/>
      <p:bldP spid="77" grpId="0" animBg="1"/>
      <p:bldP spid="69" grpId="0" animBg="1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50"/>
            <a:ext cx="3751777" cy="4867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52067" y="382039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052067" y="44337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052067" y="504719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52067" y="5661248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7" name="円弧 86"/>
          <p:cNvSpPr/>
          <p:nvPr/>
        </p:nvSpPr>
        <p:spPr>
          <a:xfrm rot="5400000" flipV="1">
            <a:off x="3968225" y="2126685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弧 103"/>
          <p:cNvSpPr/>
          <p:nvPr/>
        </p:nvSpPr>
        <p:spPr>
          <a:xfrm rot="5400000" flipV="1">
            <a:off x="4821301" y="2136619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正方形/長方形 110"/>
          <p:cNvSpPr/>
          <p:nvPr/>
        </p:nvSpPr>
        <p:spPr>
          <a:xfrm>
            <a:off x="3563438" y="5661247"/>
            <a:ext cx="1992853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r>
              <a:rPr lang="en-US" altLang="ja-JP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２．５＝３．２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5806"/>
              </p:ext>
            </p:extLst>
          </p:nvPr>
        </p:nvGraphicFramePr>
        <p:xfrm>
          <a:off x="3563438" y="1248981"/>
          <a:ext cx="2160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</a:tblGrid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8" name="直線コネクタ 37"/>
          <p:cNvCxnSpPr/>
          <p:nvPr/>
        </p:nvCxnSpPr>
        <p:spPr>
          <a:xfrm flipV="1">
            <a:off x="4412119" y="1828078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363201" y="1781830"/>
            <a:ext cx="171584" cy="756000"/>
          </a:xfrm>
          <a:prstGeom prst="rect">
            <a:avLst/>
          </a:prstGeom>
        </p:spPr>
      </p:pic>
      <p:sp>
        <p:nvSpPr>
          <p:cNvPr id="40" name="円/楕円 39"/>
          <p:cNvSpPr/>
          <p:nvPr/>
        </p:nvSpPr>
        <p:spPr>
          <a:xfrm>
            <a:off x="4815817" y="228917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3975105" y="228917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3941780" y="223352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788817" y="223183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5271261" y="2284561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4864734" y="1241634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431088" y="2392799"/>
            <a:ext cx="41549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855296" y="2388731"/>
            <a:ext cx="44114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4429203" y="2986341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4846072" y="2975129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295026" y="1230892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846003" y="3550063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259970" y="3536447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>
            <a:off x="4420936" y="4142234"/>
            <a:ext cx="129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/楕円 60"/>
          <p:cNvSpPr/>
          <p:nvPr/>
        </p:nvSpPr>
        <p:spPr>
          <a:xfrm>
            <a:off x="5259970" y="1727830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5278881" y="2969397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279131" y="4136502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536292" y="1227648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（３）</a:t>
            </a:r>
            <a:endParaRPr kumimoji="1" lang="ja-JP" altLang="en-US" sz="1600" dirty="0"/>
          </a:p>
        </p:txBody>
      </p:sp>
      <p:sp>
        <p:nvSpPr>
          <p:cNvPr id="66" name="正方形/長方形 65"/>
          <p:cNvSpPr/>
          <p:nvPr/>
        </p:nvSpPr>
        <p:spPr>
          <a:xfrm>
            <a:off x="4852089" y="1820072"/>
            <a:ext cx="44755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角丸四角形吹き出し 85"/>
              <p:cNvSpPr/>
              <p:nvPr/>
            </p:nvSpPr>
            <p:spPr>
              <a:xfrm>
                <a:off x="5858966" y="775418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④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の位を計算する前に、小数点を打ちます。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86" name="角丸四角形吹き出し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966" y="775418"/>
                <a:ext cx="2768626" cy="881142"/>
              </a:xfrm>
              <a:prstGeom prst="wedgeRoundRectCallout">
                <a:avLst>
                  <a:gd name="adj1" fmla="val -56681"/>
                  <a:gd name="adj2" fmla="val 29397"/>
                  <a:gd name="adj3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角丸四角形吹き出し 76"/>
          <p:cNvSpPr/>
          <p:nvPr/>
        </p:nvSpPr>
        <p:spPr>
          <a:xfrm>
            <a:off x="5858966" y="1696148"/>
            <a:ext cx="3011342" cy="1357123"/>
          </a:xfrm>
          <a:prstGeom prst="wedgeRoundRectCallout">
            <a:avLst>
              <a:gd name="adj1" fmla="val -55224"/>
              <a:gd name="adj2" fmla="val 903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②わられる数の小数点を、わる数の小数点をうつし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たけたの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数だけ右にうつす。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角丸四角形吹き出し 68"/>
          <p:cNvSpPr/>
          <p:nvPr/>
        </p:nvSpPr>
        <p:spPr>
          <a:xfrm>
            <a:off x="520264" y="1696148"/>
            <a:ext cx="2902878" cy="788796"/>
          </a:xfrm>
          <a:prstGeom prst="wedgeRoundRectCallout">
            <a:avLst>
              <a:gd name="adj1" fmla="val 57453"/>
              <a:gd name="adj2" fmla="val 2299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①わる数の小数点を右にうつして、整数に直す。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520264" y="2710843"/>
            <a:ext cx="2902878" cy="788796"/>
          </a:xfrm>
          <a:prstGeom prst="wedgeRoundRectCallout">
            <a:avLst>
              <a:gd name="adj1" fmla="val 55753"/>
              <a:gd name="adj2" fmla="val 1011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③わる数が整数のときと同じように計算する。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動作設定ボタン: 最初 66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367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87" grpId="0" animBg="1"/>
      <p:bldP spid="104" grpId="0" animBg="1"/>
      <p:bldP spid="111" grpId="0" animBg="1"/>
      <p:bldP spid="40" grpId="0" animBg="1"/>
      <p:bldP spid="46" grpId="0" animBg="1"/>
      <p:bldP spid="47" grpId="0"/>
      <p:bldP spid="48" grpId="0"/>
      <p:bldP spid="49" grpId="0"/>
      <p:bldP spid="52" grpId="0"/>
      <p:bldP spid="53" grpId="0"/>
      <p:bldP spid="58" grpId="0"/>
      <p:bldP spid="59" grpId="0"/>
      <p:bldP spid="61" grpId="0" animBg="1"/>
      <p:bldP spid="63" grpId="0"/>
      <p:bldP spid="64" grpId="0"/>
      <p:bldP spid="66" grpId="0"/>
      <p:bldP spid="86" grpId="0" animBg="1"/>
      <p:bldP spid="77" grpId="0" animBg="1"/>
      <p:bldP spid="69" grpId="0" animBg="1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50"/>
            <a:ext cx="5768001" cy="4867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０．７　の筆算　あまりのあるわり算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36672"/>
              </p:ext>
            </p:extLst>
          </p:nvPr>
        </p:nvGraphicFramePr>
        <p:xfrm>
          <a:off x="3563438" y="1248981"/>
          <a:ext cx="1728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０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32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32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 flipV="1">
            <a:off x="4412119" y="1826302"/>
            <a:ext cx="864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359569" y="1780116"/>
            <a:ext cx="163413" cy="720000"/>
          </a:xfrm>
          <a:prstGeom prst="rect">
            <a:avLst/>
          </a:prstGeom>
        </p:spPr>
      </p:pic>
      <p:sp>
        <p:nvSpPr>
          <p:cNvPr id="36" name="円/楕円 35"/>
          <p:cNvSpPr/>
          <p:nvPr/>
        </p:nvSpPr>
        <p:spPr>
          <a:xfrm>
            <a:off x="4824284" y="225400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3980749" y="2295100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3958204" y="2248390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795324" y="2216645"/>
            <a:ext cx="108000" cy="144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4874761" y="1228845"/>
            <a:ext cx="44114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436578" y="2388074"/>
            <a:ext cx="42191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900992" y="2404192"/>
            <a:ext cx="34496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4412119" y="2981568"/>
            <a:ext cx="864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4842950" y="2986060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33818" y="1251010"/>
            <a:ext cx="57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（１）</a:t>
            </a:r>
            <a:endParaRPr kumimoji="1" lang="ja-JP" altLang="en-US" sz="1600" dirty="0"/>
          </a:p>
        </p:txBody>
      </p:sp>
      <p:sp>
        <p:nvSpPr>
          <p:cNvPr id="69" name="角丸四角形吹き出し 68"/>
          <p:cNvSpPr/>
          <p:nvPr/>
        </p:nvSpPr>
        <p:spPr>
          <a:xfrm>
            <a:off x="520264" y="1696148"/>
            <a:ext cx="2902878" cy="788796"/>
          </a:xfrm>
          <a:prstGeom prst="wedgeRoundRectCallout">
            <a:avLst>
              <a:gd name="adj1" fmla="val 57453"/>
              <a:gd name="adj2" fmla="val 2299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①わる数の小数点を右にうつして、整数に直す。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520264" y="2710843"/>
            <a:ext cx="2902878" cy="788796"/>
          </a:xfrm>
          <a:prstGeom prst="wedgeRoundRectCallout">
            <a:avLst>
              <a:gd name="adj1" fmla="val 55753"/>
              <a:gd name="adj2" fmla="val 10112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③わる数が整数のときと同じように計算する。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52067" y="382039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052067" y="44337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052067" y="504719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52067" y="5661248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5472567" y="1420287"/>
            <a:ext cx="3011342" cy="1357123"/>
          </a:xfrm>
          <a:prstGeom prst="wedgeRoundRectCallout">
            <a:avLst>
              <a:gd name="adj1" fmla="val -55224"/>
              <a:gd name="adj2" fmla="val 903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②わられる数の小数点を、わる数の小数点をうつし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たけたの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数だけ右にうつす。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7" name="円弧 86"/>
          <p:cNvSpPr/>
          <p:nvPr/>
        </p:nvSpPr>
        <p:spPr>
          <a:xfrm rot="5400000" flipV="1">
            <a:off x="3965780" y="2126389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弧 103"/>
          <p:cNvSpPr/>
          <p:nvPr/>
        </p:nvSpPr>
        <p:spPr>
          <a:xfrm rot="5400000" flipV="1">
            <a:off x="4829423" y="2105813"/>
            <a:ext cx="474359" cy="403883"/>
          </a:xfrm>
          <a:prstGeom prst="arc">
            <a:avLst>
              <a:gd name="adj1" fmla="val 16200000"/>
              <a:gd name="adj2" fmla="val 560369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正方形/長方形 110"/>
          <p:cNvSpPr/>
          <p:nvPr/>
        </p:nvSpPr>
        <p:spPr>
          <a:xfrm>
            <a:off x="3529593" y="4417166"/>
            <a:ext cx="3353803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２．５</a:t>
            </a:r>
            <a:r>
              <a:rPr lang="en-US" altLang="ja-JP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０．７＝３あまり０．４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405019" y="2975541"/>
            <a:ext cx="44755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32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822324" y="3429994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角丸四角形吹き出し 38"/>
          <p:cNvSpPr/>
          <p:nvPr/>
        </p:nvSpPr>
        <p:spPr>
          <a:xfrm>
            <a:off x="5472567" y="2998803"/>
            <a:ext cx="3336574" cy="431191"/>
          </a:xfrm>
          <a:prstGeom prst="wedgeRoundRectCallout">
            <a:avLst>
              <a:gd name="adj1" fmla="val -56681"/>
              <a:gd name="adj2" fmla="val 2939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あまりは４でいいのかな？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3653111" y="1921608"/>
            <a:ext cx="257164" cy="4370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吹き出し 40"/>
          <p:cNvSpPr/>
          <p:nvPr/>
        </p:nvSpPr>
        <p:spPr>
          <a:xfrm>
            <a:off x="5268544" y="3511013"/>
            <a:ext cx="3336574" cy="756356"/>
          </a:xfrm>
          <a:prstGeom prst="wedgeRoundRectCallout">
            <a:avLst>
              <a:gd name="adj1" fmla="val -54778"/>
              <a:gd name="adj2" fmla="val -3944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０．１が４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あるということだから、あまりは０．４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4858849" y="2307754"/>
            <a:ext cx="0" cy="1122240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3529593" y="5308553"/>
            <a:ext cx="5075525" cy="121679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</a:t>
            </a:r>
            <a:r>
              <a:rPr kumimoji="1"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のわり算であまりを考えるとき、</a:t>
            </a:r>
            <a:endParaRPr kumimoji="1" lang="en-US" altLang="ja-JP" sz="24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あまりの小数点は、わられる数のもと</a:t>
            </a:r>
            <a:endParaRPr kumimoji="1" lang="en-US" altLang="ja-JP" sz="24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の小数点にそろえてうつ。</a:t>
            </a:r>
            <a:endParaRPr kumimoji="1"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動作設定ボタン: 最初 44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165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76" grpId="0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77" grpId="0" animBg="1"/>
      <p:bldP spid="87" grpId="0" animBg="1"/>
      <p:bldP spid="104" grpId="0" animBg="1"/>
      <p:bldP spid="111" grpId="0" animBg="1"/>
      <p:bldP spid="33" grpId="0"/>
      <p:bldP spid="38" grpId="0" animBg="1"/>
      <p:bldP spid="39" grpId="0" animBg="1"/>
      <p:bldP spid="41" grpId="0" animBg="1"/>
      <p:bldP spid="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5.3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|2.8|3.5|3|3.4|2.1|1.3|1.5|1.4|1.7|1.9|1.9|1.7|2.5|2.3|1.3|1.8|2.2|4|3|7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6|1.7|1.4|1.4|1.5|2.1|2.2|1.6|1.6|1.6|1.3|1.4|2|1.2|2.3|1.4|2|2.5|2|2.4|1.3|1.7|1.1|1.9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|2.6|2|2.9|2.3|1.3|1.4|1.5|2.1|2.1|2.4|1.8|1.5|2.4|1.9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3|1.5|2.5|1.8|1.4|1.4|1.4|2.4|3|1.7|1.6|2.3|3.2|1.6|1.5|2.3|1.9|2.2|1.6|2|2.2|2.5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8|1.9|3|2.8|1.4|1.7|1.5|1.8|1.5|1.9|1.7|2.1|1.9|2.1|2|1.5|2.5|1.8|2.3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2|2.9|1.7|3.7|2.1|1.3|1.5|1.9|2|2|2.9|6.2|2.3|4.1|1.5|2.7|3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19745</TotalTime>
  <Words>612</Words>
  <Application>Microsoft Office PowerPoint</Application>
  <PresentationFormat>画面に合わせる (4:3)</PresentationFormat>
  <Paragraphs>208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</vt:lpstr>
      <vt:lpstr>AR P丸ゴシック体M</vt:lpstr>
      <vt:lpstr>Cambria Math</vt:lpstr>
      <vt:lpstr>Calibri</vt:lpstr>
      <vt:lpstr>ＭＳ Ｐゴシック</vt:lpstr>
      <vt:lpstr>HG丸ｺﾞｼｯｸM-PRO</vt:lpstr>
      <vt:lpstr>AR P丸ゴシック体E</vt:lpstr>
      <vt:lpstr>フラッシュ１</vt:lpstr>
      <vt:lpstr>５年「小数のわり算」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581</cp:revision>
  <dcterms:created xsi:type="dcterms:W3CDTF">2015-06-25T04:58:05Z</dcterms:created>
  <dcterms:modified xsi:type="dcterms:W3CDTF">2020-09-09T04:45:27Z</dcterms:modified>
</cp:coreProperties>
</file>