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67" r:id="rId2"/>
    <p:sldId id="344" r:id="rId3"/>
    <p:sldId id="345" r:id="rId4"/>
    <p:sldId id="346" r:id="rId5"/>
    <p:sldId id="347" r:id="rId6"/>
    <p:sldId id="348" r:id="rId7"/>
    <p:sldId id="349" r:id="rId8"/>
    <p:sldId id="350" r:id="rId9"/>
    <p:sldId id="351" r:id="rId10"/>
    <p:sldId id="352" r:id="rId11"/>
    <p:sldId id="353" r:id="rId12"/>
    <p:sldId id="354" r:id="rId13"/>
    <p:sldId id="355" r:id="rId14"/>
    <p:sldId id="356" r:id="rId15"/>
    <p:sldId id="357" r:id="rId16"/>
    <p:sldId id="358" r:id="rId17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E40"/>
    <a:srgbClr val="FFFF66"/>
    <a:srgbClr val="FFFF99"/>
    <a:srgbClr val="FF99CC"/>
    <a:srgbClr val="66FF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1" autoAdjust="0"/>
    <p:restoredTop sz="99401" autoAdjust="0"/>
  </p:normalViewPr>
  <p:slideViewPr>
    <p:cSldViewPr showGuides="1">
      <p:cViewPr varScale="1">
        <p:scale>
          <a:sx n="71" d="100"/>
          <a:sy n="71" d="100"/>
        </p:scale>
        <p:origin x="480" y="6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-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2020/6/15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9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2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3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4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5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6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7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8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94537" y="625496"/>
            <a:ext cx="8316924" cy="3564603"/>
          </a:xfrm>
          <a:ln w="38100">
            <a:solidFill>
              <a:srgbClr val="FFFF00"/>
            </a:solidFill>
          </a:ln>
        </p:spPr>
        <p:txBody>
          <a:bodyPr anchor="t">
            <a:noAutofit/>
          </a:bodyPr>
          <a:lstStyle/>
          <a:p>
            <a: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小学生</a:t>
            </a:r>
            <a:b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</a:br>
            <a: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四字熟語クイズ</a:t>
            </a:r>
            <a:b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</a:br>
            <a:r>
              <a:rPr lang="en-US" altLang="ja-JP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Part1</a:t>
            </a: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chemeClr val="accent2">
                <a:lumMod val="75000"/>
              </a:schemeClr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4" name="正方形/長方形 3"/>
          <p:cNvSpPr/>
          <p:nvPr/>
        </p:nvSpPr>
        <p:spPr>
          <a:xfrm>
            <a:off x="1782900" y="4190099"/>
            <a:ext cx="6340197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0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・四字熟語を答えるクイズ</a:t>
            </a:r>
            <a:endParaRPr lang="en-US" altLang="ja-JP" sz="40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40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・後半の二文字を答えよう</a:t>
            </a:r>
          </a:p>
          <a:p>
            <a:r>
              <a:rPr lang="ja-JP" altLang="en-US" sz="40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・四字熟語は全部で１５個</a:t>
            </a: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>
                <a:solidFill>
                  <a:schemeClr val="bg1"/>
                </a:solidFill>
              </a:rPr>
              <a:t>暗中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159566" y="1664291"/>
            <a:ext cx="3721184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>
                <a:solidFill>
                  <a:schemeClr val="bg1"/>
                </a:solidFill>
              </a:rPr>
              <a:t>あん　ちゅう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>
                <a:solidFill>
                  <a:schemeClr val="bg1"/>
                </a:solidFill>
              </a:rPr>
              <a:t>模索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169024" y="1664291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>
                <a:solidFill>
                  <a:schemeClr val="bg1"/>
                </a:solidFill>
              </a:rPr>
              <a:t>　も　　</a:t>
            </a:r>
            <a:r>
              <a:rPr lang="ja-JP" altLang="en-US" sz="5200" dirty="0" smtClean="0">
                <a:solidFill>
                  <a:schemeClr val="bg1"/>
                </a:solidFill>
              </a:rPr>
              <a:t> さく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944650"/>
            <a:ext cx="8147879" cy="1292662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ja-JP" altLang="en-US" sz="3900" dirty="0"/>
              <a:t>どうすればいいかわからないまま、色々と考え試してみること。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９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13375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>
                <a:solidFill>
                  <a:schemeClr val="bg1"/>
                </a:solidFill>
              </a:rPr>
              <a:t>以心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159566" y="1650003"/>
            <a:ext cx="3721184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>
                <a:solidFill>
                  <a:schemeClr val="bg1"/>
                </a:solidFill>
              </a:rPr>
              <a:t>　い　　しん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>
                <a:solidFill>
                  <a:schemeClr val="bg1"/>
                </a:solidFill>
              </a:rPr>
              <a:t>伝心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241032" y="1650003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>
                <a:solidFill>
                  <a:schemeClr val="bg1"/>
                </a:solidFill>
              </a:rPr>
              <a:t>でん　</a:t>
            </a:r>
            <a:r>
              <a:rPr lang="ja-JP" altLang="en-US" sz="5200" dirty="0" smtClean="0">
                <a:solidFill>
                  <a:schemeClr val="bg1"/>
                </a:solidFill>
              </a:rPr>
              <a:t> しん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944650"/>
            <a:ext cx="8147879" cy="1292662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ja-JP" altLang="en-US" sz="3900" dirty="0"/>
              <a:t>言葉を使わなくても、お互いの気持ちが相手に伝わっていること。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tx1"/>
                </a:solidFill>
                <a:latin typeface="+mj-ea"/>
                <a:ea typeface="+mj-ea"/>
              </a:rPr>
              <a:t>10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90505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>
                <a:solidFill>
                  <a:schemeClr val="bg1"/>
                </a:solidFill>
              </a:rPr>
              <a:t>一日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159566" y="1650003"/>
            <a:ext cx="3721184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>
                <a:solidFill>
                  <a:schemeClr val="bg1"/>
                </a:solidFill>
              </a:rPr>
              <a:t>いち　　じつ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>
                <a:solidFill>
                  <a:schemeClr val="bg1"/>
                </a:solidFill>
              </a:rPr>
              <a:t>千秋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241032" y="1650003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>
                <a:solidFill>
                  <a:schemeClr val="bg1"/>
                </a:solidFill>
              </a:rPr>
              <a:t>せん　しゅう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944650"/>
            <a:ext cx="8147879" cy="1292662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ja-JP" altLang="en-US" sz="3900" dirty="0"/>
              <a:t>一日をとても長く感じてしまうくらい、待ち遠しいこと。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3200" dirty="0" smtClean="0">
                <a:solidFill>
                  <a:schemeClr val="tx1"/>
                </a:solidFill>
                <a:latin typeface="+mj-ea"/>
              </a:rPr>
              <a:t>11</a:t>
            </a:r>
            <a:endParaRPr lang="ja-JP" altLang="en-US" sz="2800" dirty="0">
              <a:solidFill>
                <a:schemeClr val="tx1"/>
              </a:solidFill>
              <a:latin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2704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>
                <a:solidFill>
                  <a:schemeClr val="bg1"/>
                </a:solidFill>
              </a:rPr>
              <a:t>一念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159566" y="1664291"/>
            <a:ext cx="3721184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>
                <a:solidFill>
                  <a:schemeClr val="bg1"/>
                </a:solidFill>
              </a:rPr>
              <a:t>いち　　ねん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>
                <a:solidFill>
                  <a:schemeClr val="bg1"/>
                </a:solidFill>
              </a:rPr>
              <a:t>発起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241032" y="1664291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>
                <a:solidFill>
                  <a:schemeClr val="bg1"/>
                </a:solidFill>
              </a:rPr>
              <a:t>ほっ　　き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944650"/>
            <a:ext cx="8147879" cy="1292662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ja-JP" altLang="en-US" sz="3900" dirty="0"/>
              <a:t>過去の考えを改めて何かを成し遂げようと決心すること。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3200" dirty="0" smtClean="0">
                <a:solidFill>
                  <a:schemeClr val="tx1"/>
                </a:solidFill>
                <a:latin typeface="+mj-ea"/>
              </a:rPr>
              <a:t>12</a:t>
            </a:r>
            <a:endParaRPr lang="ja-JP" altLang="en-US" sz="3200" dirty="0">
              <a:solidFill>
                <a:schemeClr val="tx1"/>
              </a:solidFill>
              <a:latin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45813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>
                <a:solidFill>
                  <a:schemeClr val="bg1"/>
                </a:solidFill>
              </a:rPr>
              <a:t>一目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159566" y="1664291"/>
            <a:ext cx="3721184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>
                <a:solidFill>
                  <a:schemeClr val="bg1"/>
                </a:solidFill>
              </a:rPr>
              <a:t>いち　　もく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>
                <a:solidFill>
                  <a:schemeClr val="bg1"/>
                </a:solidFill>
              </a:rPr>
              <a:t>瞭然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169024" y="1664291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>
                <a:solidFill>
                  <a:schemeClr val="bg1"/>
                </a:solidFill>
              </a:rPr>
              <a:t>りょう　ぜん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944650"/>
            <a:ext cx="8147879" cy="1292662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ja-JP" altLang="en-US" sz="3900" dirty="0"/>
              <a:t>一度見るだけで明らかによくわかること。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3200" dirty="0" smtClean="0">
                <a:solidFill>
                  <a:schemeClr val="tx1"/>
                </a:solidFill>
                <a:latin typeface="+mj-ea"/>
              </a:rPr>
              <a:t>13</a:t>
            </a:r>
            <a:endParaRPr lang="ja-JP" altLang="en-US" sz="3200" dirty="0">
              <a:solidFill>
                <a:schemeClr val="tx1"/>
              </a:solidFill>
              <a:latin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27763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>
                <a:solidFill>
                  <a:schemeClr val="bg1"/>
                </a:solidFill>
              </a:rPr>
              <a:t>一蓮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159566" y="1672232"/>
            <a:ext cx="3721184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>
                <a:solidFill>
                  <a:schemeClr val="bg1"/>
                </a:solidFill>
              </a:rPr>
              <a:t>いち　　れん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>
                <a:solidFill>
                  <a:schemeClr val="bg1"/>
                </a:solidFill>
              </a:rPr>
              <a:t>托生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241032" y="1672232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>
                <a:solidFill>
                  <a:schemeClr val="bg1"/>
                </a:solidFill>
              </a:rPr>
              <a:t>たく　　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968751"/>
            <a:ext cx="8147879" cy="692497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ja-JP" altLang="en-US" sz="3900" dirty="0"/>
              <a:t>他の人と行動や運命を共にすること。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3200" dirty="0" smtClean="0">
                <a:solidFill>
                  <a:schemeClr val="tx1"/>
                </a:solidFill>
                <a:latin typeface="+mj-ea"/>
              </a:rPr>
              <a:t>14</a:t>
            </a:r>
            <a:endParaRPr lang="ja-JP" altLang="en-US" sz="3200" dirty="0">
              <a:solidFill>
                <a:schemeClr val="tx1"/>
              </a:solidFill>
              <a:latin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1103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悪口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159566" y="1672232"/>
            <a:ext cx="3721184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あっ　　こう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雑言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241032" y="1672232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ぞう　　ごん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968751"/>
            <a:ext cx="8147879" cy="707886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言いたい放題、色々な悪口を言うこと。</a:t>
            </a:r>
            <a:endParaRPr lang="ja-JP" altLang="en-US" sz="39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3200" dirty="0" smtClean="0">
                <a:solidFill>
                  <a:schemeClr val="tx1"/>
                </a:solidFill>
                <a:latin typeface="+mj-ea"/>
              </a:rPr>
              <a:t>15</a:t>
            </a:r>
            <a:endParaRPr lang="ja-JP" altLang="en-US" sz="3200" dirty="0">
              <a:solidFill>
                <a:schemeClr val="tx1"/>
              </a:solidFill>
              <a:latin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9776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>
                <a:solidFill>
                  <a:schemeClr val="bg1"/>
                </a:solidFill>
              </a:rPr>
              <a:t>異口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584186" y="1672352"/>
            <a:ext cx="3120335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>
                <a:solidFill>
                  <a:schemeClr val="bg1"/>
                </a:solidFill>
              </a:rPr>
              <a:t>い　　　く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953000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>
                <a:solidFill>
                  <a:schemeClr val="bg1"/>
                </a:solidFill>
              </a:rPr>
              <a:t>同音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509867" y="1672352"/>
            <a:ext cx="4001883" cy="892552"/>
          </a:xfrm>
          <a:prstGeom prst="rect">
            <a:avLst/>
          </a:prstGeom>
          <a:noFill/>
          <a:ln>
            <a:solidFill>
              <a:srgbClr val="008E40"/>
            </a:solidFill>
          </a:ln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>
                <a:solidFill>
                  <a:schemeClr val="bg1"/>
                </a:solidFill>
              </a:rPr>
              <a:t>どう　　おん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962990" y="4944650"/>
            <a:ext cx="8147879" cy="1292662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ja-JP" altLang="en-US" sz="3900" dirty="0"/>
              <a:t>多くの人が同じことを言うこと。みんなの意見や考えが同じであること。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１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5687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1" grpId="0" animBg="1"/>
      <p:bldP spid="13" grpId="0" animBg="1"/>
      <p:bldP spid="14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>
                <a:solidFill>
                  <a:schemeClr val="bg1"/>
                </a:solidFill>
              </a:rPr>
              <a:t>一期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531455" y="1672352"/>
            <a:ext cx="2947854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>
                <a:solidFill>
                  <a:schemeClr val="bg1"/>
                </a:solidFill>
              </a:rPr>
              <a:t>いち　</a:t>
            </a:r>
            <a:r>
              <a:rPr lang="ja-JP" altLang="en-US" sz="5200" dirty="0" smtClean="0">
                <a:solidFill>
                  <a:schemeClr val="bg1"/>
                </a:solidFill>
              </a:rPr>
              <a:t>  ご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>
                <a:solidFill>
                  <a:schemeClr val="bg1"/>
                </a:solidFill>
              </a:rPr>
              <a:t>一会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169024" y="1672352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>
                <a:solidFill>
                  <a:schemeClr val="bg1"/>
                </a:solidFill>
              </a:rPr>
              <a:t>いち　　え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637023"/>
            <a:ext cx="8147879" cy="1892826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ja-JP" altLang="en-US" sz="3900" dirty="0"/>
              <a:t>人との出会いは生涯で一度限りであるとの思いでその機会を大切にするべきであるという考え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schemeClr val="tx1"/>
                </a:solidFill>
                <a:latin typeface="+mj-ea"/>
                <a:ea typeface="+mj-ea"/>
              </a:rPr>
              <a:t>２</a:t>
            </a:r>
            <a:endParaRPr kumimoji="1" lang="en-US" altLang="ja-JP" sz="3200" dirty="0" smtClean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7" name="額縁 16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39909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>
                <a:solidFill>
                  <a:schemeClr val="bg1"/>
                </a:solidFill>
              </a:rPr>
              <a:t>一網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531454" y="1664291"/>
            <a:ext cx="3349295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>
                <a:solidFill>
                  <a:schemeClr val="bg1"/>
                </a:solidFill>
              </a:rPr>
              <a:t>いち　もう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>
                <a:solidFill>
                  <a:schemeClr val="bg1"/>
                </a:solidFill>
              </a:rPr>
              <a:t>打尽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241032" y="1664291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>
                <a:solidFill>
                  <a:schemeClr val="bg1"/>
                </a:solidFill>
              </a:rPr>
              <a:t>だ　　　じん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0" y="4914325"/>
            <a:ext cx="8147879" cy="1292662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ja-JP" altLang="en-US" sz="3900" dirty="0"/>
              <a:t>悪人の集団などを一度にまとめて捕まえてしまうこと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３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86568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>
                <a:solidFill>
                  <a:schemeClr val="bg1"/>
                </a:solidFill>
              </a:rPr>
              <a:t>一攫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531454" y="1664291"/>
            <a:ext cx="3349295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>
                <a:solidFill>
                  <a:schemeClr val="bg1"/>
                </a:solidFill>
              </a:rPr>
              <a:t>いっ　かく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>
                <a:solidFill>
                  <a:schemeClr val="bg1"/>
                </a:solidFill>
              </a:rPr>
              <a:t>千金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313040" y="1664291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>
                <a:solidFill>
                  <a:schemeClr val="bg1"/>
                </a:solidFill>
              </a:rPr>
              <a:t>せん　</a:t>
            </a:r>
            <a:r>
              <a:rPr lang="ja-JP" altLang="en-US" sz="5200" dirty="0" smtClean="0">
                <a:solidFill>
                  <a:schemeClr val="bg1"/>
                </a:solidFill>
              </a:rPr>
              <a:t> きん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0" y="4945718"/>
            <a:ext cx="8147879" cy="1292662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ja-JP" altLang="en-US" sz="3900" dirty="0"/>
              <a:t>わずかな苦労で一度に大もうけすること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４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39590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>
                <a:solidFill>
                  <a:schemeClr val="bg1"/>
                </a:solidFill>
              </a:rPr>
              <a:t>一喜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531454" y="1664291"/>
            <a:ext cx="3349295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>
                <a:solidFill>
                  <a:schemeClr val="bg1"/>
                </a:solidFill>
              </a:rPr>
              <a:t>いっ　　き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>
                <a:solidFill>
                  <a:schemeClr val="bg1"/>
                </a:solidFill>
              </a:rPr>
              <a:t>一憂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241032" y="1664291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>
                <a:solidFill>
                  <a:schemeClr val="bg1"/>
                </a:solidFill>
              </a:rPr>
              <a:t>いち　</a:t>
            </a:r>
            <a:r>
              <a:rPr lang="ja-JP" altLang="en-US" sz="5200" dirty="0" smtClean="0">
                <a:solidFill>
                  <a:schemeClr val="bg1"/>
                </a:solidFill>
              </a:rPr>
              <a:t> ゆう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944650"/>
            <a:ext cx="8147879" cy="1292662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ja-JP" altLang="en-US" sz="3900" dirty="0"/>
              <a:t>わずかに状況が変わるたび、喜んだり心配したり、落ち着かない様子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５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6656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>
                <a:solidFill>
                  <a:schemeClr val="bg1"/>
                </a:solidFill>
              </a:rPr>
              <a:t>一騎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531454" y="1664291"/>
            <a:ext cx="3349295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>
                <a:solidFill>
                  <a:schemeClr val="bg1"/>
                </a:solidFill>
              </a:rPr>
              <a:t>いっ　　き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>
                <a:solidFill>
                  <a:schemeClr val="bg1"/>
                </a:solidFill>
              </a:rPr>
              <a:t>当千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241032" y="1664291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>
                <a:solidFill>
                  <a:schemeClr val="bg1"/>
                </a:solidFill>
              </a:rPr>
              <a:t>とう　　せん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944650"/>
            <a:ext cx="8147879" cy="1292662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ja-JP" altLang="en-US" sz="3900" dirty="0"/>
              <a:t>優れた才能や経験を持っていること。</a:t>
            </a:r>
          </a:p>
          <a:p>
            <a:pPr algn="l"/>
            <a:r>
              <a:rPr lang="ja-JP" altLang="en-US" sz="3900" dirty="0"/>
              <a:t>非常に強いこと。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６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31213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>
                <a:solidFill>
                  <a:schemeClr val="bg1"/>
                </a:solidFill>
              </a:rPr>
              <a:t>悪戦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531454" y="1664291"/>
            <a:ext cx="3349295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>
                <a:solidFill>
                  <a:schemeClr val="bg1"/>
                </a:solidFill>
              </a:rPr>
              <a:t>あく　せん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>
                <a:solidFill>
                  <a:schemeClr val="bg1"/>
                </a:solidFill>
              </a:rPr>
              <a:t>苦闘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097016" y="1664291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>
                <a:solidFill>
                  <a:schemeClr val="bg1"/>
                </a:solidFill>
              </a:rPr>
              <a:t>　く　　　とう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944650"/>
            <a:ext cx="8147879" cy="1292662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ja-JP" altLang="en-US" sz="3900" dirty="0"/>
              <a:t>手強い相手との苦しい戦い。そのような状況において、必死に努力すること。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７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04221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>
                <a:solidFill>
                  <a:schemeClr val="bg1"/>
                </a:solidFill>
              </a:rPr>
              <a:t>意気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531454" y="1664291"/>
            <a:ext cx="3349295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>
                <a:solidFill>
                  <a:schemeClr val="bg1"/>
                </a:solidFill>
              </a:rPr>
              <a:t>い　　　き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>
                <a:solidFill>
                  <a:schemeClr val="bg1"/>
                </a:solidFill>
              </a:rPr>
              <a:t>消沈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241032" y="1664291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>
                <a:solidFill>
                  <a:schemeClr val="bg1"/>
                </a:solidFill>
              </a:rPr>
              <a:t>しょう　ちん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968751"/>
            <a:ext cx="8147879" cy="692497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ja-JP" altLang="en-US" sz="3900" dirty="0"/>
              <a:t>がっかりして、元気をなくしている様子。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８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067183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66"/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4537</TotalTime>
  <Words>494</Words>
  <Application>Microsoft Office PowerPoint</Application>
  <PresentationFormat>A4 210 x 297 mm</PresentationFormat>
  <Paragraphs>126</Paragraphs>
  <Slides>16</Slides>
  <Notes>1</Notes>
  <HiddenSlides>0</HiddenSlides>
  <MMClips>15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3" baseType="lpstr">
      <vt:lpstr>AR P教科書体M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小学生 四字熟語クイズ Part1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304</cp:revision>
  <dcterms:created xsi:type="dcterms:W3CDTF">2008-01-09T07:37:16Z</dcterms:created>
  <dcterms:modified xsi:type="dcterms:W3CDTF">2020-06-15T05:22:43Z</dcterms:modified>
</cp:coreProperties>
</file>