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9"/>
  </p:notesMasterIdLst>
  <p:sldIdLst>
    <p:sldId id="288" r:id="rId2"/>
    <p:sldId id="289" r:id="rId3"/>
    <p:sldId id="301" r:id="rId4"/>
    <p:sldId id="297" r:id="rId5"/>
    <p:sldId id="298" r:id="rId6"/>
    <p:sldId id="299" r:id="rId7"/>
    <p:sldId id="300" r:id="rId8"/>
  </p:sldIdLst>
  <p:sldSz cx="9144000" cy="6858000" type="screen4x3"/>
  <p:notesSz cx="6858000" cy="9144000"/>
  <p:embeddedFontLst>
    <p:embeddedFont>
      <p:font typeface="HG丸ｺﾞｼｯｸM-PRO" panose="020F0600000000000000" pitchFamily="50" charset="-128"/>
      <p:regular r:id="rId10"/>
    </p:embeddedFont>
    <p:embeddedFont>
      <p:font typeface="AR P教科書体M" panose="03000600000000000000" pitchFamily="66" charset="-128"/>
      <p:regular r:id="rId11"/>
    </p:embeddedFont>
    <p:embeddedFont>
      <p:font typeface="AR P丸ゴシック体E" panose="020F0900000000000000" pitchFamily="50" charset="-128"/>
      <p:regular r:id="rId12"/>
    </p:embeddedFont>
    <p:embeddedFont>
      <p:font typeface="Cambria Math" panose="02040503050406030204" pitchFamily="18" charset="0"/>
      <p:regular r:id="rId13"/>
    </p:embeddedFont>
    <p:embeddedFont>
      <p:font typeface="Calibri" panose="020F0502020204030204" pitchFamily="34" charset="0"/>
      <p:regular r:id="rId14"/>
      <p:bold r:id="rId15"/>
      <p:italic r:id="rId16"/>
      <p:boldItalic r:id="rId17"/>
    </p:embeddedFont>
  </p:embeddedFont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925" userDrawn="1">
          <p15:clr>
            <a:srgbClr val="A4A3A4"/>
          </p15:clr>
        </p15:guide>
        <p15:guide id="3" orient="horz" pos="179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FFFF99"/>
    <a:srgbClr val="FF99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78" autoAdjust="0"/>
    <p:restoredTop sz="94424" autoAdjust="0"/>
  </p:normalViewPr>
  <p:slideViewPr>
    <p:cSldViewPr>
      <p:cViewPr varScale="1">
        <p:scale>
          <a:sx n="66" d="100"/>
          <a:sy n="66" d="100"/>
        </p:scale>
        <p:origin x="402" y="78"/>
      </p:cViewPr>
      <p:guideLst>
        <p:guide pos="2925"/>
        <p:guide orient="horz" pos="1797"/>
      </p:guideLst>
    </p:cSldViewPr>
  </p:slideViewPr>
  <p:notesTextViewPr>
    <p:cViewPr>
      <p:scale>
        <a:sx n="100" d="100"/>
        <a:sy n="100" d="100"/>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F11D78-99EB-45F5-BE76-59F7C1EE38A1}" type="datetimeFigureOut">
              <a:rPr kumimoji="1" lang="ja-JP" altLang="en-US" smtClean="0"/>
              <a:pPr/>
              <a:t>2020/8/18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38D5A8-10A7-4DCC-953B-A0DFE8C090F8}" type="slidenum">
              <a:rPr kumimoji="1" lang="ja-JP" altLang="en-US" smtClean="0"/>
              <a:pPr/>
              <a:t>‹#›</a:t>
            </a:fld>
            <a:endParaRPr kumimoji="1" lang="ja-JP" altLang="en-US"/>
          </a:p>
        </p:txBody>
      </p:sp>
    </p:spTree>
    <p:extLst>
      <p:ext uri="{BB962C8B-B14F-4D97-AF65-F5344CB8AC3E}">
        <p14:creationId xmlns:p14="http://schemas.microsoft.com/office/powerpoint/2010/main" val="9494189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89091" name="Rectangle 3"/>
          <p:cNvSpPr>
            <a:spLocks noGrp="1" noChangeArrowheads="1"/>
          </p:cNvSpPr>
          <p:nvPr>
            <p:ph type="body" idx="1"/>
          </p:nvPr>
        </p:nvSpPr>
        <p:spPr bwMode="auto">
          <a:solidFill>
            <a:srgbClr val="FFFFFF"/>
          </a:solidFill>
          <a:ln>
            <a:solidFill>
              <a:srgbClr val="000000"/>
            </a:solidFill>
            <a:miter lim="800000"/>
            <a:headEnd/>
            <a:tailEnd/>
          </a:ln>
        </p:spPr>
        <p:txBody>
          <a:bodyPr/>
          <a:lstStyle/>
          <a:p>
            <a:endParaRPr lang="ja-JP" altLang="en-US" dirty="0" smtClean="0">
              <a:ea typeface="HG丸ｺﾞｼｯｸM-PRO" pitchFamily="50" charset="-128"/>
            </a:endParaRPr>
          </a:p>
        </p:txBody>
      </p:sp>
    </p:spTree>
    <p:extLst>
      <p:ext uri="{BB962C8B-B14F-4D97-AF65-F5344CB8AC3E}">
        <p14:creationId xmlns:p14="http://schemas.microsoft.com/office/powerpoint/2010/main" val="1074567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2</a:t>
            </a:fld>
            <a:endParaRPr lang="ja-JP" altLang="en-US"/>
          </a:p>
        </p:txBody>
      </p:sp>
    </p:spTree>
    <p:extLst>
      <p:ext uri="{BB962C8B-B14F-4D97-AF65-F5344CB8AC3E}">
        <p14:creationId xmlns:p14="http://schemas.microsoft.com/office/powerpoint/2010/main" val="2529771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4</a:t>
            </a:fld>
            <a:endParaRPr lang="ja-JP" altLang="en-US"/>
          </a:p>
        </p:txBody>
      </p:sp>
    </p:spTree>
    <p:extLst>
      <p:ext uri="{BB962C8B-B14F-4D97-AF65-F5344CB8AC3E}">
        <p14:creationId xmlns:p14="http://schemas.microsoft.com/office/powerpoint/2010/main" val="1791438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5</a:t>
            </a:fld>
            <a:endParaRPr lang="ja-JP" altLang="en-US"/>
          </a:p>
        </p:txBody>
      </p:sp>
    </p:spTree>
    <p:extLst>
      <p:ext uri="{BB962C8B-B14F-4D97-AF65-F5344CB8AC3E}">
        <p14:creationId xmlns:p14="http://schemas.microsoft.com/office/powerpoint/2010/main" val="2634451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6</a:t>
            </a:fld>
            <a:endParaRPr lang="ja-JP" altLang="en-US"/>
          </a:p>
        </p:txBody>
      </p:sp>
    </p:spTree>
    <p:extLst>
      <p:ext uri="{BB962C8B-B14F-4D97-AF65-F5344CB8AC3E}">
        <p14:creationId xmlns:p14="http://schemas.microsoft.com/office/powerpoint/2010/main" val="1563317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7</a:t>
            </a:fld>
            <a:endParaRPr lang="ja-JP" altLang="en-US"/>
          </a:p>
        </p:txBody>
      </p:sp>
    </p:spTree>
    <p:extLst>
      <p:ext uri="{BB962C8B-B14F-4D97-AF65-F5344CB8AC3E}">
        <p14:creationId xmlns:p14="http://schemas.microsoft.com/office/powerpoint/2010/main" val="1391228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DAE9A76-35C8-4A70-8067-20351694DD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15423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4A3108E-37EE-40F3-A7E9-6899F63596D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42432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14C405E-A102-49B9-B3A2-80B02F81FE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38381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401B0B-99D3-471D-BBED-1E118E17361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3515556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4077BF-9493-434C-A213-3E7224163A5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42059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491BFB-C57D-477A-B859-9DE1900547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16802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9D2E8A-C900-43AA-BE49-B445B7D41B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6432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D6A0A67-8D7F-4FCB-9834-DDEA8D66E9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7582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F8FED89-17F0-4FF8-996E-FF4865A50D4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728201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9DE7F0-2060-4D18-807E-4E41A775D23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33852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B9BDCEA-35AD-4F34-8DCA-7B11E83D078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63939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89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389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389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defRPr/>
            </a:pPr>
            <a:fld id="{04C2060B-D9AE-4BD5-AEED-56855F7B1BB8}"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8" name="フレーム 7"/>
          <p:cNvSpPr/>
          <p:nvPr userDrawn="1"/>
        </p:nvSpPr>
        <p:spPr>
          <a:xfrm>
            <a:off x="0" y="0"/>
            <a:ext cx="9144000" cy="6858000"/>
          </a:xfrm>
          <a:prstGeom prst="frame">
            <a:avLst>
              <a:gd name="adj1" fmla="val 324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ja-JP" altLang="en-US">
              <a:solidFill>
                <a:srgbClr val="000000"/>
              </a:solidFill>
            </a:endParaRPr>
          </a:p>
        </p:txBody>
      </p:sp>
    </p:spTree>
    <p:extLst>
      <p:ext uri="{BB962C8B-B14F-4D97-AF65-F5344CB8AC3E}">
        <p14:creationId xmlns:p14="http://schemas.microsoft.com/office/powerpoint/2010/main" val="10145620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3.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9202" y="794135"/>
            <a:ext cx="8579296" cy="1482737"/>
          </a:xfrm>
          <a:scene3d>
            <a:camera prst="orthographicFront">
              <a:rot lat="0" lon="0" rev="0"/>
            </a:camera>
            <a:lightRig rig="threePt" dir="t"/>
          </a:scene3d>
        </p:spPr>
        <p:txBody>
          <a:bodyPr anchor="t">
            <a:scene3d>
              <a:camera prst="isometricRightUp"/>
              <a:lightRig rig="threePt" dir="t"/>
            </a:scene3d>
          </a:bodyPr>
          <a:lstStyle/>
          <a:p>
            <a:r>
              <a:rPr kumimoji="1" lang="ja-JP" altLang="en-US" sz="96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濃度算</a:t>
            </a:r>
            <a:endParaRPr kumimoji="1" lang="ja-JP" altLang="en-US" sz="96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p:txBody>
      </p:sp>
      <p:sp>
        <p:nvSpPr>
          <p:cNvPr id="9" name="タイトル 1"/>
          <p:cNvSpPr txBox="1">
            <a:spLocks/>
          </p:cNvSpPr>
          <p:nvPr/>
        </p:nvSpPr>
        <p:spPr bwMode="auto">
          <a:xfrm>
            <a:off x="282352" y="2416622"/>
            <a:ext cx="8579296" cy="3892697"/>
          </a:xfrm>
          <a:prstGeom prst="rect">
            <a:avLst/>
          </a:prstGeom>
          <a:noFill/>
          <a:ln>
            <a:noFill/>
          </a:ln>
          <a:scene3d>
            <a:camera prst="orthographicFront">
              <a:rot lat="0" lon="0" rev="0"/>
            </a:camera>
            <a:lightRig rig="threePt" dir="t"/>
          </a:scene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cene3d>
              <a:camera prst="isometricRightUp">
                <a:rot lat="2100000" lon="0" rev="0"/>
              </a:camera>
              <a:lightRig rig="threePt" dir="t"/>
            </a:scene3d>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r>
              <a:rPr lang="ja-JP" altLang="en-US" sz="6600"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算数の文章問題</a:t>
            </a:r>
            <a:endParaRPr lang="en-US" altLang="ja-JP" sz="6600"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a:p>
            <a:r>
              <a:rPr lang="ja-JP" altLang="en-US"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面積図で</a:t>
            </a:r>
            <a:r>
              <a:rPr lang="ja-JP" altLang="en-US"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解く濃度算</a:t>
            </a:r>
            <a:endParaRPr lang="en-US" altLang="ja-JP"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a:p>
            <a:endParaRPr lang="en-US" altLang="ja-JP"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a:p>
            <a:r>
              <a:rPr lang="ja-JP" altLang="en-US" sz="4800"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　　　　　パワポで解説</a:t>
            </a:r>
            <a:endParaRPr lang="ja-JP" altLang="en-US" sz="4800" b="1" kern="0" dirty="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p:txBody>
      </p:sp>
      <p:sp>
        <p:nvSpPr>
          <p:cNvPr id="56" name="フレーム 55"/>
          <p:cNvSpPr/>
          <p:nvPr/>
        </p:nvSpPr>
        <p:spPr>
          <a:xfrm>
            <a:off x="0" y="0"/>
            <a:ext cx="9144000" cy="6858000"/>
          </a:xfrm>
          <a:prstGeom prst="frame">
            <a:avLst>
              <a:gd name="adj1" fmla="val 324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ja-JP" altLang="en-US">
              <a:solidFill>
                <a:srgbClr val="000000"/>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819955879"/>
              </p:ext>
            </p:extLst>
          </p:nvPr>
        </p:nvGraphicFramePr>
        <p:xfrm>
          <a:off x="467544" y="4323861"/>
          <a:ext cx="3456384" cy="1985458"/>
        </p:xfrm>
        <a:graphic>
          <a:graphicData uri="http://schemas.openxmlformats.org/drawingml/2006/table">
            <a:tbl>
              <a:tblPr firstRow="1" bandRow="1">
                <a:tableStyleId>{5C22544A-7EE6-4342-B048-85BDC9FD1C3A}</a:tableStyleId>
              </a:tblPr>
              <a:tblGrid>
                <a:gridCol w="1874943"/>
                <a:gridCol w="1581441"/>
              </a:tblGrid>
              <a:tr h="431302">
                <a:tc>
                  <a:txBody>
                    <a:bodyPr/>
                    <a:lstStyle/>
                    <a:p>
                      <a:pPr algn="ctr"/>
                      <a:endParaRPr kumimoji="1" lang="ja-JP" altLang="en-US" sz="1400" dirty="0">
                        <a:solidFill>
                          <a:srgbClr val="FF0000"/>
                        </a:solidFill>
                      </a:endParaRPr>
                    </a:p>
                  </a:txBody>
                  <a:tcPr marL="73034" marR="73034" marT="36517" marB="36517" anchor="ctr">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smtClean="0">
                          <a:solidFill>
                            <a:schemeClr val="tx1"/>
                          </a:solidFill>
                        </a:rPr>
                        <a:t>Ｂ</a:t>
                      </a:r>
                      <a:endParaRPr kumimoji="1" lang="ja-JP" altLang="en-US" sz="1400" dirty="0">
                        <a:solidFill>
                          <a:schemeClr val="tx1"/>
                        </a:solidFill>
                      </a:endParaRPr>
                    </a:p>
                  </a:txBody>
                  <a:tcPr marL="73034" marR="73034" marT="36517" marB="36517">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FF"/>
                    </a:solidFill>
                  </a:tcPr>
                </a:tc>
              </a:tr>
              <a:tr h="358652">
                <a:tc>
                  <a:txBody>
                    <a:bodyPr/>
                    <a:lstStyle/>
                    <a:p>
                      <a:pPr algn="ctr"/>
                      <a:r>
                        <a:rPr kumimoji="1" lang="ja-JP" altLang="en-US" sz="1600" b="1" dirty="0" smtClean="0">
                          <a:solidFill>
                            <a:sysClr val="windowText" lastClr="000000"/>
                          </a:solidFill>
                        </a:rPr>
                        <a:t>Ａ</a:t>
                      </a:r>
                      <a:endParaRPr kumimoji="1" lang="ja-JP" altLang="en-US" sz="1400" b="1" dirty="0">
                        <a:solidFill>
                          <a:sysClr val="windowText" lastClr="000000"/>
                        </a:solidFill>
                      </a:endParaRPr>
                    </a:p>
                  </a:txBody>
                  <a:tcPr marL="73034" marR="73034" marT="36517" marB="3651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FF"/>
                    </a:solidFill>
                  </a:tcPr>
                </a:tc>
                <a:tc rowSpan="2">
                  <a:txBody>
                    <a:bodyPr/>
                    <a:lstStyle/>
                    <a:p>
                      <a:endParaRPr kumimoji="1" lang="ja-JP" altLang="en-US" sz="1400" dirty="0"/>
                    </a:p>
                  </a:txBody>
                  <a:tcPr marL="73034" marR="73034" marT="36517" marB="36517">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99"/>
                    </a:solidFill>
                  </a:tcPr>
                </a:tc>
              </a:tr>
              <a:tr h="1195504">
                <a:tc>
                  <a:txBody>
                    <a:bodyPr/>
                    <a:lstStyle/>
                    <a:p>
                      <a:endParaRPr kumimoji="1" lang="ja-JP" altLang="en-US" sz="1400" dirty="0"/>
                    </a:p>
                  </a:txBody>
                  <a:tcPr marL="73034" marR="73034" marT="36517" marB="36517">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vMerge="1">
                  <a:txBody>
                    <a:bodyPr/>
                    <a:lstStyle/>
                    <a:p>
                      <a:endParaRPr kumimoji="1" lang="ja-JP" altLang="en-US" dirty="0"/>
                    </a:p>
                  </a:txBody>
                  <a:tcPr/>
                </a:tc>
              </a:tr>
            </a:tbl>
          </a:graphicData>
        </a:graphic>
      </p:graphicFrame>
      <p:sp>
        <p:nvSpPr>
          <p:cNvPr id="7" name="正方形/長方形 6"/>
          <p:cNvSpPr/>
          <p:nvPr/>
        </p:nvSpPr>
        <p:spPr>
          <a:xfrm>
            <a:off x="467544" y="4737844"/>
            <a:ext cx="3450416" cy="1567998"/>
          </a:xfrm>
          <a:prstGeom prst="rect">
            <a:avLst/>
          </a:prstGeom>
          <a:noFill/>
          <a:ln w="28575">
            <a:solidFill>
              <a:srgbClr val="FF000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Tree>
    <p:custDataLst>
      <p:tags r:id="rId1"/>
    </p:custDataLst>
    <p:extLst>
      <p:ext uri="{BB962C8B-B14F-4D97-AF65-F5344CB8AC3E}">
        <p14:creationId xmlns:p14="http://schemas.microsoft.com/office/powerpoint/2010/main" val="36670029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0205" y="178544"/>
            <a:ext cx="10112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角丸四角形吹き出し 26"/>
          <p:cNvSpPr/>
          <p:nvPr/>
        </p:nvSpPr>
        <p:spPr>
          <a:xfrm>
            <a:off x="1259632" y="988362"/>
            <a:ext cx="7462589" cy="1116341"/>
          </a:xfrm>
          <a:prstGeom prst="wedgeRoundRectCallout">
            <a:avLst>
              <a:gd name="adj1" fmla="val -52941"/>
              <a:gd name="adj2" fmla="val -27688"/>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ctr"/>
          <a:lstStyle/>
          <a:p>
            <a:pPr lvl="0">
              <a:defRPr/>
            </a:pP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濃度算</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とは</a:t>
            </a:r>
            <a:r>
              <a:rPr kumimoji="0" lang="ja-JP" altLang="en-US" sz="2400" kern="0" dirty="0">
                <a:solidFill>
                  <a:prstClr val="black"/>
                </a:solidFill>
                <a:latin typeface="AR P教科書体M" panose="03000600000000000000" pitchFamily="66" charset="-128"/>
                <a:ea typeface="AR P教科書体M" panose="03000600000000000000" pitchFamily="66" charset="-128"/>
              </a:rPr>
              <a:t>、二つの異なる濃度の溶液を指定された量で混ぜ合わせた時にできる溶液の濃度を求める</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問題です。</a:t>
            </a:r>
            <a:endParaRPr kumimoji="0" lang="ja-JP" altLang="en-US" sz="2400" kern="0" dirty="0">
              <a:solidFill>
                <a:prstClr val="black"/>
              </a:solidFill>
              <a:latin typeface="AR P教科書体M" panose="03000600000000000000" pitchFamily="66" charset="-128"/>
              <a:ea typeface="AR P教科書体M" panose="03000600000000000000" pitchFamily="66" charset="-128"/>
            </a:endParaRPr>
          </a:p>
        </p:txBody>
      </p:sp>
      <p:sp>
        <p:nvSpPr>
          <p:cNvPr id="4" name="横巻き 3"/>
          <p:cNvSpPr/>
          <p:nvPr/>
        </p:nvSpPr>
        <p:spPr>
          <a:xfrm>
            <a:off x="1157040" y="260648"/>
            <a:ext cx="1712366" cy="720080"/>
          </a:xfrm>
          <a:prstGeom prst="horizontalScroll">
            <a:avLst/>
          </a:prstGeom>
          <a:solidFill>
            <a:srgbClr val="66FFFF"/>
          </a:solidFill>
        </p:spPr>
        <p:style>
          <a:lnRef idx="2">
            <a:schemeClr val="dk1"/>
          </a:lnRef>
          <a:fillRef idx="1">
            <a:schemeClr val="lt1"/>
          </a:fillRef>
          <a:effectRef idx="0">
            <a:schemeClr val="dk1"/>
          </a:effectRef>
          <a:fontRef idx="minor">
            <a:schemeClr val="dk1"/>
          </a:fontRef>
        </p:style>
        <p:txBody>
          <a:bodyPr rtlCol="0" anchor="ctr"/>
          <a:lstStyle/>
          <a:p>
            <a:pPr lvl="0"/>
            <a:r>
              <a:rPr lang="ja-JP" altLang="en-US" sz="2400" b="1" dirty="0" smtClean="0">
                <a:solidFill>
                  <a:srgbClr val="000000"/>
                </a:solidFill>
                <a:latin typeface="AR P教科書体M" panose="03000600000000000000" pitchFamily="66" charset="-128"/>
                <a:ea typeface="AR P教科書体M" panose="03000600000000000000" pitchFamily="66" charset="-128"/>
              </a:rPr>
              <a:t>濃度算</a:t>
            </a:r>
            <a:r>
              <a:rPr lang="ja-JP" altLang="en-US" sz="2400" b="1" dirty="0">
                <a:solidFill>
                  <a:srgbClr val="000000"/>
                </a:solidFill>
                <a:latin typeface="AR P教科書体M" panose="03000600000000000000" pitchFamily="66" charset="-128"/>
                <a:ea typeface="AR P教科書体M" panose="03000600000000000000" pitchFamily="66" charset="-128"/>
              </a:rPr>
              <a:t>とは</a:t>
            </a:r>
          </a:p>
        </p:txBody>
      </p:sp>
      <p:sp>
        <p:nvSpPr>
          <p:cNvPr id="16" name="横巻き 15"/>
          <p:cNvSpPr/>
          <p:nvPr/>
        </p:nvSpPr>
        <p:spPr>
          <a:xfrm>
            <a:off x="1157040" y="2162246"/>
            <a:ext cx="2385078" cy="720080"/>
          </a:xfrm>
          <a:prstGeom prst="horizontalScroll">
            <a:avLst/>
          </a:prstGeom>
          <a:solidFill>
            <a:srgbClr val="66FFFF"/>
          </a:solidFill>
        </p:spPr>
        <p:style>
          <a:lnRef idx="2">
            <a:schemeClr val="dk1"/>
          </a:lnRef>
          <a:fillRef idx="1">
            <a:schemeClr val="lt1"/>
          </a:fillRef>
          <a:effectRef idx="0">
            <a:schemeClr val="dk1"/>
          </a:effectRef>
          <a:fontRef idx="minor">
            <a:schemeClr val="dk1"/>
          </a:fontRef>
        </p:style>
        <p:txBody>
          <a:bodyPr rtlCol="0" anchor="ctr"/>
          <a:lstStyle/>
          <a:p>
            <a:pPr lvl="0"/>
            <a:r>
              <a:rPr lang="ja-JP" altLang="en-US" sz="2400" b="1" dirty="0" smtClean="0">
                <a:solidFill>
                  <a:srgbClr val="000000"/>
                </a:solidFill>
                <a:latin typeface="AR P教科書体M" panose="03000600000000000000" pitchFamily="66" charset="-128"/>
                <a:ea typeface="AR P教科書体M" panose="03000600000000000000" pitchFamily="66" charset="-128"/>
              </a:rPr>
              <a:t>濃度算</a:t>
            </a:r>
            <a:r>
              <a:rPr lang="ja-JP" altLang="en-US" sz="2400" b="1" dirty="0" smtClean="0">
                <a:solidFill>
                  <a:srgbClr val="000000"/>
                </a:solidFill>
                <a:latin typeface="AR P教科書体M" panose="03000600000000000000" pitchFamily="66" charset="-128"/>
                <a:ea typeface="AR P教科書体M" panose="03000600000000000000" pitchFamily="66" charset="-128"/>
              </a:rPr>
              <a:t>の解き方</a:t>
            </a:r>
            <a:endParaRPr lang="ja-JP" altLang="en-US" sz="2400" b="1" dirty="0">
              <a:solidFill>
                <a:srgbClr val="000000"/>
              </a:solidFill>
              <a:latin typeface="AR P教科書体M" panose="03000600000000000000" pitchFamily="66" charset="-128"/>
              <a:ea typeface="AR P教科書体M" panose="03000600000000000000" pitchFamily="66" charset="-128"/>
            </a:endParaRPr>
          </a:p>
        </p:txBody>
      </p:sp>
      <p:sp>
        <p:nvSpPr>
          <p:cNvPr id="17" name="角丸四角形吹き出し 16"/>
          <p:cNvSpPr/>
          <p:nvPr/>
        </p:nvSpPr>
        <p:spPr>
          <a:xfrm>
            <a:off x="1259632" y="2953711"/>
            <a:ext cx="7462589" cy="907671"/>
          </a:xfrm>
          <a:prstGeom prst="wedgeRoundRectCallout">
            <a:avLst>
              <a:gd name="adj1" fmla="val -52941"/>
              <a:gd name="adj2" fmla="val -27688"/>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★面積図を</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使って、ＡとＢの面積が等しいことから解く</a:t>
            </a:r>
            <a:endParaRPr kumimoji="0" lang="en-US" altLang="ja-JP" sz="2400" kern="0" dirty="0" smtClean="0">
              <a:solidFill>
                <a:prstClr val="black"/>
              </a:solidFill>
              <a:latin typeface="AR P教科書体M" panose="03000600000000000000" pitchFamily="66" charset="-128"/>
              <a:ea typeface="AR P教科書体M" panose="03000600000000000000" pitchFamily="66" charset="-128"/>
            </a:endParaRPr>
          </a:p>
          <a:p>
            <a:pPr lvl="0">
              <a:defRPr/>
            </a:pP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★ＡとＢの高さの比が、ｂ：ａになることを利用して解く</a:t>
            </a:r>
            <a:endParaRPr kumimoji="0" lang="en-US" altLang="ja-JP" sz="2400" kern="0" dirty="0" smtClean="0">
              <a:solidFill>
                <a:prstClr val="black"/>
              </a:solidFill>
              <a:latin typeface="AR P教科書体M" panose="03000600000000000000" pitchFamily="66" charset="-128"/>
              <a:ea typeface="AR P教科書体M" panose="03000600000000000000" pitchFamily="66"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300583139"/>
              </p:ext>
            </p:extLst>
          </p:nvPr>
        </p:nvGraphicFramePr>
        <p:xfrm>
          <a:off x="2123728" y="4058459"/>
          <a:ext cx="4327472" cy="2122507"/>
        </p:xfrm>
        <a:graphic>
          <a:graphicData uri="http://schemas.openxmlformats.org/drawingml/2006/table">
            <a:tbl>
              <a:tblPr firstRow="1" bandRow="1">
                <a:tableStyleId>{5C22544A-7EE6-4342-B048-85BDC9FD1C3A}</a:tableStyleId>
              </a:tblPr>
              <a:tblGrid>
                <a:gridCol w="2347472"/>
                <a:gridCol w="1980000"/>
              </a:tblGrid>
              <a:tr h="457671">
                <a:tc>
                  <a:txBody>
                    <a:bodyPr/>
                    <a:lstStyle/>
                    <a:p>
                      <a:pPr algn="ctr"/>
                      <a:endParaRPr kumimoji="1" lang="ja-JP" altLang="en-US" dirty="0">
                        <a:solidFill>
                          <a:srgbClr val="FF0000"/>
                        </a:solidFill>
                      </a:endParaRPr>
                    </a:p>
                  </a:txBody>
                  <a:tcPr anchor="ctr">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000" dirty="0" smtClean="0">
                          <a:solidFill>
                            <a:schemeClr val="tx1"/>
                          </a:solidFill>
                        </a:rPr>
                        <a:t>Ｂ</a:t>
                      </a:r>
                      <a:endParaRPr kumimoji="1" lang="ja-JP" altLang="en-US"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FF"/>
                    </a:solidFill>
                  </a:tcPr>
                </a:tc>
              </a:tr>
              <a:tr h="380579">
                <a:tc>
                  <a:txBody>
                    <a:bodyPr/>
                    <a:lstStyle/>
                    <a:p>
                      <a:pPr algn="ctr"/>
                      <a:r>
                        <a:rPr kumimoji="1" lang="ja-JP" altLang="en-US" sz="2000" b="1" dirty="0" smtClean="0">
                          <a:solidFill>
                            <a:sysClr val="windowText" lastClr="000000"/>
                          </a:solidFill>
                        </a:rPr>
                        <a:t>Ａ</a:t>
                      </a:r>
                      <a:endParaRPr kumimoji="1" lang="ja-JP" altLang="en-US" b="1" dirty="0">
                        <a:solidFill>
                          <a:sysClr val="windowText" lastClr="000000"/>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99FF"/>
                    </a:solidFill>
                  </a:tcPr>
                </a:tc>
                <a:tc rowSpan="2">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99"/>
                    </a:solidFill>
                  </a:tcPr>
                </a:tc>
              </a:tr>
              <a:tr h="1268596">
                <a:tc>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c vMerge="1">
                  <a:txBody>
                    <a:bodyPr/>
                    <a:lstStyle/>
                    <a:p>
                      <a:endParaRPr kumimoji="1" lang="ja-JP" altLang="en-US" dirty="0"/>
                    </a:p>
                  </a:txBody>
                  <a:tcPr/>
                </a:tc>
              </a:tr>
            </a:tbl>
          </a:graphicData>
        </a:graphic>
      </p:graphicFrame>
      <p:sp>
        <p:nvSpPr>
          <p:cNvPr id="3" name="正方形/長方形 2"/>
          <p:cNvSpPr/>
          <p:nvPr/>
        </p:nvSpPr>
        <p:spPr>
          <a:xfrm>
            <a:off x="2123728" y="4509121"/>
            <a:ext cx="4320000" cy="1671846"/>
          </a:xfrm>
          <a:prstGeom prst="rect">
            <a:avLst/>
          </a:prstGeom>
          <a:noFill/>
          <a:ln w="28575">
            <a:solidFill>
              <a:srgbClr val="FF000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9" name="円弧 8"/>
          <p:cNvSpPr/>
          <p:nvPr/>
        </p:nvSpPr>
        <p:spPr>
          <a:xfrm rot="5400000">
            <a:off x="2966431" y="4948839"/>
            <a:ext cx="661794" cy="23472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0" name="円弧 9"/>
          <p:cNvSpPr/>
          <p:nvPr/>
        </p:nvSpPr>
        <p:spPr>
          <a:xfrm rot="5400000">
            <a:off x="5141357" y="5143494"/>
            <a:ext cx="639413" cy="1980272"/>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1" name="正方形/長方形 10"/>
          <p:cNvSpPr/>
          <p:nvPr/>
        </p:nvSpPr>
        <p:spPr>
          <a:xfrm>
            <a:off x="3153312" y="6211328"/>
            <a:ext cx="288032" cy="369332"/>
          </a:xfrm>
          <a:prstGeom prst="rect">
            <a:avLst/>
          </a:prstGeom>
          <a:solidFill>
            <a:schemeClr val="bg1"/>
          </a:solidFill>
        </p:spPr>
        <p:txBody>
          <a:bodyPr wrap="square" lIns="72000" tIns="0" rIns="72000" bIns="0" anchor="ctr" anchorCtr="1">
            <a:spAutoFit/>
          </a:bodyPr>
          <a:lstStyle/>
          <a:p>
            <a:r>
              <a:rPr lang="ja-JP" altLang="en-US" sz="2400" dirty="0" smtClean="0">
                <a:latin typeface="AR P教科書体M" panose="03000600000000000000" pitchFamily="66" charset="-128"/>
                <a:ea typeface="AR P教科書体M" panose="03000600000000000000" pitchFamily="66" charset="-128"/>
              </a:rPr>
              <a:t>ａ</a:t>
            </a:r>
            <a:endParaRPr lang="ja-JP" altLang="en-US" sz="2400" dirty="0">
              <a:latin typeface="AR P教科書体M" panose="03000600000000000000" pitchFamily="66" charset="-128"/>
              <a:ea typeface="AR P教科書体M" panose="03000600000000000000" pitchFamily="66" charset="-128"/>
            </a:endParaRPr>
          </a:p>
        </p:txBody>
      </p:sp>
      <p:sp>
        <p:nvSpPr>
          <p:cNvPr id="12" name="正方形/長方形 11"/>
          <p:cNvSpPr/>
          <p:nvPr/>
        </p:nvSpPr>
        <p:spPr>
          <a:xfrm>
            <a:off x="5270401" y="6193377"/>
            <a:ext cx="288032" cy="369332"/>
          </a:xfrm>
          <a:prstGeom prst="rect">
            <a:avLst/>
          </a:prstGeom>
          <a:solidFill>
            <a:schemeClr val="bg1"/>
          </a:solidFill>
        </p:spPr>
        <p:txBody>
          <a:bodyPr wrap="square" lIns="72000" tIns="0" rIns="72000" bIns="0" anchor="ctr" anchorCtr="1">
            <a:spAutoFit/>
          </a:bodyPr>
          <a:lstStyle/>
          <a:p>
            <a:r>
              <a:rPr lang="en-US" altLang="ja-JP" sz="2400" dirty="0" smtClean="0">
                <a:latin typeface="AR P教科書体M" panose="03000600000000000000" pitchFamily="66" charset="-128"/>
                <a:ea typeface="AR P教科書体M" panose="03000600000000000000" pitchFamily="66" charset="-128"/>
              </a:rPr>
              <a:t>b</a:t>
            </a:r>
            <a:endParaRPr lang="ja-JP" altLang="en-US" sz="2400" dirty="0">
              <a:latin typeface="AR P教科書体M" panose="03000600000000000000" pitchFamily="66" charset="-128"/>
              <a:ea typeface="AR P教科書体M" panose="03000600000000000000" pitchFamily="66" charset="-128"/>
            </a:endParaRPr>
          </a:p>
        </p:txBody>
      </p:sp>
    </p:spTree>
    <p:custDataLst>
      <p:tags r:id="rId1"/>
    </p:custDataLst>
    <p:extLst>
      <p:ext uri="{BB962C8B-B14F-4D97-AF65-F5344CB8AC3E}">
        <p14:creationId xmlns:p14="http://schemas.microsoft.com/office/powerpoint/2010/main" val="1677881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left)">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left)">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animEffect transition="in" filter="wipe(left)">
                                      <p:cBhvr>
                                        <p:cTn id="27" dur="500"/>
                                        <p:tgtEl>
                                          <p:spTgt spid="1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left)">
                                      <p:cBhvr>
                                        <p:cTn id="32" dur="500"/>
                                        <p:tgtEl>
                                          <p:spTgt spid="2"/>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wipe(left)">
                                      <p:cBhvr>
                                        <p:cTn id="35" dur="500"/>
                                        <p:tgtEl>
                                          <p:spTgt spid="3"/>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7">
                                            <p:txEl>
                                              <p:pRg st="1" end="1"/>
                                            </p:txEl>
                                          </p:spTgt>
                                        </p:tgtEl>
                                        <p:attrNameLst>
                                          <p:attrName>style.visibility</p:attrName>
                                        </p:attrNameLst>
                                      </p:cBhvr>
                                      <p:to>
                                        <p:strVal val="visible"/>
                                      </p:to>
                                    </p:set>
                                    <p:animEffect transition="in" filter="wipe(left)">
                                      <p:cBhvr>
                                        <p:cTn id="40" dur="500"/>
                                        <p:tgtEl>
                                          <p:spTgt spid="17">
                                            <p:txEl>
                                              <p:pRg st="1" end="1"/>
                                            </p:txEl>
                                          </p:spTgt>
                                        </p:tgtEl>
                                      </p:cBhvr>
                                    </p:animEffect>
                                  </p:childTnLst>
                                </p:cTn>
                              </p:par>
                            </p:childTnLst>
                          </p:cTn>
                        </p:par>
                        <p:par>
                          <p:cTn id="41" fill="hold">
                            <p:stCondLst>
                              <p:cond delay="500"/>
                            </p:stCondLst>
                            <p:childTnLst>
                              <p:par>
                                <p:cTn id="42" presetID="16" presetClass="entr" presetSubtype="21" fill="hold" grpId="0" nodeType="after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barn(inVertical)">
                                      <p:cBhvr>
                                        <p:cTn id="44" dur="500"/>
                                        <p:tgtEl>
                                          <p:spTgt spid="9"/>
                                        </p:tgtEl>
                                      </p:cBhvr>
                                    </p:animEffect>
                                  </p:childTnLst>
                                </p:cTn>
                              </p:par>
                            </p:childTnLst>
                          </p:cTn>
                        </p:par>
                        <p:par>
                          <p:cTn id="45" fill="hold">
                            <p:stCondLst>
                              <p:cond delay="1000"/>
                            </p:stCondLst>
                            <p:childTnLst>
                              <p:par>
                                <p:cTn id="46" presetID="16" presetClass="entr" presetSubtype="21" fill="hold" grpId="0" nodeType="after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barn(inVertical)">
                                      <p:cBhvr>
                                        <p:cTn id="48" dur="500"/>
                                        <p:tgtEl>
                                          <p:spTgt spid="10"/>
                                        </p:tgtEl>
                                      </p:cBhvr>
                                    </p:animEffect>
                                  </p:childTnLst>
                                </p:cTn>
                              </p:par>
                              <p:par>
                                <p:cTn id="49" presetID="16" presetClass="entr" presetSubtype="21"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barn(inVertical)">
                                      <p:cBhvr>
                                        <p:cTn id="51" dur="500"/>
                                        <p:tgtEl>
                                          <p:spTgt spid="11"/>
                                        </p:tgtEl>
                                      </p:cBhvr>
                                    </p:animEffect>
                                  </p:childTnLst>
                                </p:cTn>
                              </p:par>
                              <p:par>
                                <p:cTn id="52" presetID="16" presetClass="entr" presetSubtype="21" fill="hold" grpId="0" nodeType="with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barn(inVertical)">
                                      <p:cBhvr>
                                        <p:cTn id="5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4" grpId="0" animBg="1"/>
      <p:bldP spid="16" grpId="0" animBg="1"/>
      <p:bldP spid="17" grpId="0" animBg="1"/>
      <p:bldP spid="3" grpId="0" animBg="1"/>
      <p:bldP spid="9" grpId="0" animBg="1"/>
      <p:bldP spid="10" grpId="0" animBg="1"/>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2215" y="406797"/>
            <a:ext cx="10112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角丸四角形吹き出し 4"/>
          <p:cNvSpPr/>
          <p:nvPr/>
        </p:nvSpPr>
        <p:spPr>
          <a:xfrm>
            <a:off x="1324280" y="260649"/>
            <a:ext cx="7496192" cy="950181"/>
          </a:xfrm>
          <a:prstGeom prst="wedgeRoundRectCallout">
            <a:avLst>
              <a:gd name="adj1" fmla="val -53330"/>
              <a:gd name="adj2" fmla="val 20435"/>
              <a:gd name="adj3" fmla="val 16667"/>
            </a:avLst>
          </a:prstGeom>
          <a:ln/>
        </p:spPr>
        <p:style>
          <a:lnRef idx="1">
            <a:schemeClr val="accent1"/>
          </a:lnRef>
          <a:fillRef idx="2">
            <a:schemeClr val="accent1"/>
          </a:fillRef>
          <a:effectRef idx="1">
            <a:schemeClr val="accent1"/>
          </a:effectRef>
          <a:fontRef idx="minor">
            <a:schemeClr val="dk1"/>
          </a:fontRef>
        </p:style>
        <p:txBody>
          <a:bodyPr anchor="t"/>
          <a:lstStyle/>
          <a:p>
            <a:pPr lvl="0">
              <a:defRPr/>
            </a:pPr>
            <a:r>
              <a:rPr kumimoji="0" lang="en-US" altLang="ja-JP" sz="2400" kern="0" dirty="0" smtClean="0">
                <a:solidFill>
                  <a:prstClr val="black"/>
                </a:solidFill>
                <a:latin typeface="AR P教科書体M" panose="03000600000000000000" pitchFamily="66" charset="-128"/>
                <a:ea typeface="AR P教科書体M" panose="03000600000000000000" pitchFamily="66" charset="-128"/>
              </a:rPr>
              <a:t>16%</a:t>
            </a:r>
            <a:r>
              <a:rPr kumimoji="0" lang="ja-JP" altLang="en-US" sz="2400" kern="0" dirty="0">
                <a:solidFill>
                  <a:prstClr val="black"/>
                </a:solidFill>
                <a:latin typeface="AR P教科書体M" panose="03000600000000000000" pitchFamily="66" charset="-128"/>
                <a:ea typeface="AR P教科書体M" panose="03000600000000000000" pitchFamily="66" charset="-128"/>
              </a:rPr>
              <a:t>の食</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塩水が</a:t>
            </a:r>
            <a:r>
              <a:rPr kumimoji="0" lang="en-US" altLang="ja-JP" sz="2400" kern="0" dirty="0" smtClean="0">
                <a:solidFill>
                  <a:prstClr val="black"/>
                </a:solidFill>
                <a:latin typeface="AR P教科書体M" panose="03000600000000000000" pitchFamily="66" charset="-128"/>
                <a:ea typeface="AR P教科書体M" panose="03000600000000000000" pitchFamily="66" charset="-128"/>
              </a:rPr>
              <a:t>600</a:t>
            </a:r>
            <a:r>
              <a:rPr kumimoji="0" lang="ja-JP" altLang="en-US" sz="2400" kern="0" dirty="0" err="1" smtClean="0">
                <a:solidFill>
                  <a:prstClr val="black"/>
                </a:solidFill>
                <a:latin typeface="AR P教科書体M" panose="03000600000000000000" pitchFamily="66" charset="-128"/>
                <a:ea typeface="AR P教科書体M" panose="03000600000000000000" pitchFamily="66" charset="-128"/>
              </a:rPr>
              <a:t>ｇ</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あるとき、面積図に表すと、その面積は食塩水に含まれる食塩の量を表しています。</a:t>
            </a:r>
            <a:endParaRPr kumimoji="0" lang="en-US" altLang="ja-JP" sz="2400" kern="0" dirty="0" smtClean="0">
              <a:solidFill>
                <a:prstClr val="black"/>
              </a:solidFill>
              <a:latin typeface="AR P教科書体M" panose="03000600000000000000" pitchFamily="66" charset="-128"/>
              <a:ea typeface="AR P教科書体M" panose="03000600000000000000" pitchFamily="66"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515124372"/>
              </p:ext>
            </p:extLst>
          </p:nvPr>
        </p:nvGraphicFramePr>
        <p:xfrm>
          <a:off x="1436233" y="1651534"/>
          <a:ext cx="2160000" cy="3060000"/>
        </p:xfrm>
        <a:graphic>
          <a:graphicData uri="http://schemas.openxmlformats.org/drawingml/2006/table">
            <a:tbl>
              <a:tblPr firstRow="1" bandRow="1">
                <a:tableStyleId>{5C22544A-7EE6-4342-B048-85BDC9FD1C3A}</a:tableStyleId>
              </a:tblPr>
              <a:tblGrid>
                <a:gridCol w="2160000"/>
              </a:tblGrid>
              <a:tr h="3060000">
                <a:tc>
                  <a:txBody>
                    <a:bodyPr/>
                    <a:lstStyle/>
                    <a:p>
                      <a:pPr algn="ctr"/>
                      <a:r>
                        <a:rPr kumimoji="1" lang="ja-JP" altLang="en-US" dirty="0" smtClean="0"/>
                        <a:t>　　　</a:t>
                      </a:r>
                      <a:endParaRPr kumimoji="1" lang="en-US" altLang="ja-JP" dirty="0" smtClean="0"/>
                    </a:p>
                    <a:p>
                      <a:pPr algn="ctr"/>
                      <a:endParaRPr kumimoji="1" lang="ja-JP" altLang="en-US" sz="2400" dirty="0">
                        <a:latin typeface="AR P教科書体M" panose="03000600000000000000" pitchFamily="66" charset="-128"/>
                        <a:ea typeface="AR P教科書体M" panose="03000600000000000000" pitchFamily="66"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6FFFF"/>
                    </a:solidFill>
                  </a:tcPr>
                </a:tc>
              </a:tr>
            </a:tbl>
          </a:graphicData>
        </a:graphic>
      </p:graphicFrame>
      <p:sp>
        <p:nvSpPr>
          <p:cNvPr id="7" name="円弧 6"/>
          <p:cNvSpPr/>
          <p:nvPr/>
        </p:nvSpPr>
        <p:spPr>
          <a:xfrm rot="5400000">
            <a:off x="2172982" y="3607290"/>
            <a:ext cx="720000" cy="216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8" name="正方形/長方形 7"/>
          <p:cNvSpPr/>
          <p:nvPr/>
        </p:nvSpPr>
        <p:spPr>
          <a:xfrm>
            <a:off x="2192242" y="4788179"/>
            <a:ext cx="634789" cy="461665"/>
          </a:xfrm>
          <a:prstGeom prst="rect">
            <a:avLst/>
          </a:prstGeom>
          <a:solidFill>
            <a:schemeClr val="bg1"/>
          </a:solidFill>
        </p:spPr>
        <p:txBody>
          <a:bodyPr wrap="none" lIns="0" rIns="0">
            <a:spAutoFit/>
          </a:bodyPr>
          <a:lstStyle/>
          <a:p>
            <a:r>
              <a:rPr lang="en-US" altLang="ja-JP" sz="2400" dirty="0" smtClean="0">
                <a:latin typeface="AR P教科書体M" panose="03000600000000000000" pitchFamily="66" charset="-128"/>
                <a:ea typeface="AR P教科書体M" panose="03000600000000000000" pitchFamily="66" charset="-128"/>
              </a:rPr>
              <a:t>600</a:t>
            </a:r>
            <a:r>
              <a:rPr lang="ja-JP" altLang="en-US" sz="2400" dirty="0" smtClean="0">
                <a:latin typeface="AR P教科書体M" panose="03000600000000000000" pitchFamily="66" charset="-128"/>
                <a:ea typeface="AR P教科書体M" panose="03000600000000000000" pitchFamily="66" charset="-128"/>
              </a:rPr>
              <a:t>ｇ</a:t>
            </a:r>
            <a:endParaRPr lang="ja-JP" altLang="en-US" sz="2400" dirty="0">
              <a:latin typeface="AR P教科書体M" panose="03000600000000000000" pitchFamily="66" charset="-128"/>
              <a:ea typeface="AR P教科書体M" panose="03000600000000000000" pitchFamily="66" charset="-128"/>
            </a:endParaRPr>
          </a:p>
        </p:txBody>
      </p:sp>
      <p:sp>
        <p:nvSpPr>
          <p:cNvPr id="9" name="円弧 8"/>
          <p:cNvSpPr/>
          <p:nvPr/>
        </p:nvSpPr>
        <p:spPr>
          <a:xfrm>
            <a:off x="3221205" y="1639720"/>
            <a:ext cx="720000" cy="306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0" name="正方形/長方形 9"/>
          <p:cNvSpPr/>
          <p:nvPr/>
        </p:nvSpPr>
        <p:spPr>
          <a:xfrm>
            <a:off x="3670852" y="2891440"/>
            <a:ext cx="746445" cy="461665"/>
          </a:xfrm>
          <a:prstGeom prst="rect">
            <a:avLst/>
          </a:prstGeom>
          <a:solidFill>
            <a:schemeClr val="bg1"/>
          </a:solidFill>
        </p:spPr>
        <p:txBody>
          <a:bodyPr wrap="square">
            <a:spAutoFit/>
          </a:bodyPr>
          <a:lstStyle/>
          <a:p>
            <a:r>
              <a:rPr lang="en-US" altLang="ja-JP" sz="2400" dirty="0" smtClean="0">
                <a:latin typeface="AR P教科書体M" panose="03000600000000000000" pitchFamily="66" charset="-128"/>
                <a:ea typeface="AR P教科書体M" panose="03000600000000000000" pitchFamily="66" charset="-128"/>
              </a:rPr>
              <a:t>16%</a:t>
            </a:r>
            <a:endParaRPr lang="ja-JP" altLang="en-US" sz="2400" dirty="0">
              <a:latin typeface="AR P教科書体M" panose="03000600000000000000" pitchFamily="66" charset="-128"/>
              <a:ea typeface="AR P教科書体M" panose="03000600000000000000" pitchFamily="66" charset="-128"/>
            </a:endParaRPr>
          </a:p>
        </p:txBody>
      </p:sp>
      <p:sp>
        <p:nvSpPr>
          <p:cNvPr id="11" name="角丸四角形吹き出し 10"/>
          <p:cNvSpPr/>
          <p:nvPr/>
        </p:nvSpPr>
        <p:spPr>
          <a:xfrm>
            <a:off x="4499992" y="2472442"/>
            <a:ext cx="3276649" cy="1051892"/>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６００</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×0.16</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＝９６（ｇ）</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16</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％の食塩水</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600</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ｇには、</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96</a:t>
            </a:r>
            <a:r>
              <a:rPr kumimoji="0" lang="ja-JP" altLang="en-US" sz="2000" b="1" i="0" u="none" strike="noStrike" kern="0" cap="none" spc="0" normalizeH="0" baseline="0" noProof="0" dirty="0" err="1" smtClean="0">
                <a:ln>
                  <a:noFill/>
                </a:ln>
                <a:solidFill>
                  <a:prstClr val="black"/>
                </a:solidFill>
                <a:effectLst/>
                <a:uLnTx/>
                <a:uFillTx/>
                <a:latin typeface="AR P教科書体M" panose="03000600000000000000" pitchFamily="66" charset="-128"/>
                <a:ea typeface="AR P教科書体M" panose="03000600000000000000" pitchFamily="66" charset="-128"/>
              </a:rPr>
              <a:t>ｇ</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の食塩が含まれています。</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12" name="角丸四角形吹き出し 11"/>
          <p:cNvSpPr/>
          <p:nvPr/>
        </p:nvSpPr>
        <p:spPr>
          <a:xfrm>
            <a:off x="1337527" y="5518945"/>
            <a:ext cx="6913861" cy="655604"/>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8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（食塩水の重さ）</a:t>
            </a:r>
            <a:r>
              <a:rPr kumimoji="0" lang="en-US" altLang="ja-JP" sz="28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ja-JP" altLang="en-US" sz="28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（濃度％）＝（食塩の重さ）</a:t>
            </a:r>
            <a:endParaRPr kumimoji="0" lang="ja-JP" altLang="en-US" sz="28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Tree>
    <p:extLst>
      <p:ext uri="{BB962C8B-B14F-4D97-AF65-F5344CB8AC3E}">
        <p14:creationId xmlns:p14="http://schemas.microsoft.com/office/powerpoint/2010/main" val="1537506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arn(inVertical)">
                                      <p:cBhvr>
                                        <p:cTn id="11" dur="500"/>
                                        <p:tgtEl>
                                          <p:spTgt spid="7"/>
                                        </p:tgtEl>
                                      </p:cBhvr>
                                    </p:animEffect>
                                  </p:childTnLst>
                                </p:cTn>
                              </p:par>
                              <p:par>
                                <p:cTn id="12" presetID="16" presetClass="entr" presetSubtype="21"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inVertical)">
                                      <p:cBhvr>
                                        <p:cTn id="14" dur="500"/>
                                        <p:tgtEl>
                                          <p:spTgt spid="8"/>
                                        </p:tgtEl>
                                      </p:cBhvr>
                                    </p:animEffect>
                                  </p:childTnLst>
                                </p:cTn>
                              </p:par>
                            </p:childTnLst>
                          </p:cTn>
                        </p:par>
                        <p:par>
                          <p:cTn id="15" fill="hold">
                            <p:stCondLst>
                              <p:cond delay="1000"/>
                            </p:stCondLst>
                            <p:childTnLst>
                              <p:par>
                                <p:cTn id="16" presetID="16" presetClass="entr" presetSubtype="26"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Horizontal)">
                                      <p:cBhvr>
                                        <p:cTn id="18" dur="500"/>
                                        <p:tgtEl>
                                          <p:spTgt spid="9"/>
                                        </p:tgtEl>
                                      </p:cBhvr>
                                    </p:animEffect>
                                  </p:childTnLst>
                                </p:cTn>
                              </p:par>
                              <p:par>
                                <p:cTn id="19" presetID="16" presetClass="entr" presetSubtype="26"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arn(inHorizontal)">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11">
                                            <p:txEl>
                                              <p:pRg st="0" end="0"/>
                                            </p:txEl>
                                          </p:spTgt>
                                        </p:tgtEl>
                                        <p:attrNameLst>
                                          <p:attrName>style.visibility</p:attrName>
                                        </p:attrNameLst>
                                      </p:cBhvr>
                                      <p:to>
                                        <p:strVal val="visible"/>
                                      </p:to>
                                    </p:set>
                                    <p:animEffect transition="in" filter="wipe(left)">
                                      <p:cBhvr>
                                        <p:cTn id="31" dur="500"/>
                                        <p:tgtEl>
                                          <p:spTgt spid="11">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11">
                                            <p:txEl>
                                              <p:pRg st="1" end="1"/>
                                            </p:txEl>
                                          </p:spTgt>
                                        </p:tgtEl>
                                        <p:attrNameLst>
                                          <p:attrName>style.visibility</p:attrName>
                                        </p:attrNameLst>
                                      </p:cBhvr>
                                      <p:to>
                                        <p:strVal val="visible"/>
                                      </p:to>
                                    </p:set>
                                    <p:animEffect transition="in" filter="wipe(left)">
                                      <p:cBhvr>
                                        <p:cTn id="36" dur="500"/>
                                        <p:tgtEl>
                                          <p:spTgt spid="11">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11">
                                            <p:txEl>
                                              <p:pRg st="2" end="2"/>
                                            </p:txEl>
                                          </p:spTgt>
                                        </p:tgtEl>
                                        <p:attrNameLst>
                                          <p:attrName>style.visibility</p:attrName>
                                        </p:attrNameLst>
                                      </p:cBhvr>
                                      <p:to>
                                        <p:strVal val="visible"/>
                                      </p:to>
                                    </p:set>
                                    <p:animEffect transition="in" filter="wipe(left)">
                                      <p:cBhvr>
                                        <p:cTn id="41" dur="500"/>
                                        <p:tgtEl>
                                          <p:spTgt spid="11">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wipe(left)">
                                      <p:cBhvr>
                                        <p:cTn id="46" dur="500"/>
                                        <p:tgtEl>
                                          <p:spTgt spid="12"/>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12">
                                            <p:txEl>
                                              <p:pRg st="0" end="0"/>
                                            </p:txEl>
                                          </p:spTgt>
                                        </p:tgtEl>
                                        <p:attrNameLst>
                                          <p:attrName>style.visibility</p:attrName>
                                        </p:attrNameLst>
                                      </p:cBhvr>
                                      <p:to>
                                        <p:strVal val="visible"/>
                                      </p:to>
                                    </p:set>
                                    <p:animEffect transition="in" filter="wipe(left)">
                                      <p:cBhvr>
                                        <p:cTn id="51"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3337263" y="2203494"/>
            <a:ext cx="864000" cy="1800000"/>
          </a:xfrm>
          <a:prstGeom prst="rect">
            <a:avLst/>
          </a:prstGeom>
          <a:solidFill>
            <a:srgbClr val="FFFF99"/>
          </a:solidFill>
          <a:ln w="28575">
            <a:no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t>Ｂ</a:t>
            </a:r>
            <a:endParaRPr kumimoji="1" lang="ja-JP" altLang="en-US" dirty="0"/>
          </a:p>
        </p:txBody>
      </p:sp>
      <p:sp>
        <p:nvSpPr>
          <p:cNvPr id="58" name="正方形/長方形 57"/>
          <p:cNvSpPr/>
          <p:nvPr/>
        </p:nvSpPr>
        <p:spPr>
          <a:xfrm>
            <a:off x="1181466" y="4003171"/>
            <a:ext cx="2160000" cy="720000"/>
          </a:xfrm>
          <a:prstGeom prst="rect">
            <a:avLst/>
          </a:prstGeom>
          <a:solidFill>
            <a:srgbClr val="FFFF99"/>
          </a:solidFill>
          <a:ln w="28575">
            <a:noFill/>
            <a:prstDash val="solid"/>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t>　　　Ａ</a:t>
            </a:r>
            <a:endParaRPr kumimoji="1" lang="ja-JP" altLang="en-US" dirty="0"/>
          </a:p>
        </p:txBody>
      </p:sp>
      <p:pic>
        <p:nvPicPr>
          <p:cNvPr id="7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2215" y="406797"/>
            <a:ext cx="10112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角丸四角形吹き出し 6"/>
          <p:cNvSpPr/>
          <p:nvPr/>
        </p:nvSpPr>
        <p:spPr>
          <a:xfrm>
            <a:off x="1324280" y="260649"/>
            <a:ext cx="7496192" cy="950181"/>
          </a:xfrm>
          <a:prstGeom prst="wedgeRoundRectCallout">
            <a:avLst>
              <a:gd name="adj1" fmla="val -53330"/>
              <a:gd name="adj2" fmla="val 20435"/>
              <a:gd name="adj3" fmla="val 16667"/>
            </a:avLst>
          </a:prstGeom>
          <a:ln/>
        </p:spPr>
        <p:style>
          <a:lnRef idx="1">
            <a:schemeClr val="accent1"/>
          </a:lnRef>
          <a:fillRef idx="2">
            <a:schemeClr val="accent1"/>
          </a:fillRef>
          <a:effectRef idx="1">
            <a:schemeClr val="accent1"/>
          </a:effectRef>
          <a:fontRef idx="minor">
            <a:schemeClr val="dk1"/>
          </a:fontRef>
        </p:style>
        <p:txBody>
          <a:bodyPr anchor="t"/>
          <a:lstStyle/>
          <a:p>
            <a:pPr lvl="0">
              <a:defRPr/>
            </a:pPr>
            <a:r>
              <a:rPr kumimoji="0" lang="en-US" altLang="ja-JP" sz="2400" kern="0" dirty="0">
                <a:solidFill>
                  <a:prstClr val="black"/>
                </a:solidFill>
                <a:latin typeface="AR P教科書体M" panose="03000600000000000000" pitchFamily="66" charset="-128"/>
                <a:ea typeface="AR P教科書体M" panose="03000600000000000000" pitchFamily="66" charset="-128"/>
              </a:rPr>
              <a:t>3%</a:t>
            </a:r>
            <a:r>
              <a:rPr kumimoji="0" lang="ja-JP" altLang="en-US" sz="2400" kern="0" dirty="0">
                <a:solidFill>
                  <a:prstClr val="black"/>
                </a:solidFill>
                <a:latin typeface="AR P教科書体M" panose="03000600000000000000" pitchFamily="66" charset="-128"/>
                <a:ea typeface="AR P教科書体M" panose="03000600000000000000" pitchFamily="66" charset="-128"/>
              </a:rPr>
              <a:t>の食塩水と</a:t>
            </a:r>
            <a:r>
              <a:rPr kumimoji="0" lang="en-US" altLang="ja-JP" sz="2400" kern="0" dirty="0">
                <a:solidFill>
                  <a:prstClr val="black"/>
                </a:solidFill>
                <a:latin typeface="AR P教科書体M" panose="03000600000000000000" pitchFamily="66" charset="-128"/>
                <a:ea typeface="AR P教科書体M" panose="03000600000000000000" pitchFamily="66" charset="-128"/>
              </a:rPr>
              <a:t>10%</a:t>
            </a:r>
            <a:r>
              <a:rPr kumimoji="0" lang="ja-JP" altLang="en-US" sz="2400" kern="0" dirty="0">
                <a:solidFill>
                  <a:prstClr val="black"/>
                </a:solidFill>
                <a:latin typeface="AR P教科書体M" panose="03000600000000000000" pitchFamily="66" charset="-128"/>
                <a:ea typeface="AR P教科書体M" panose="03000600000000000000" pitchFamily="66" charset="-128"/>
              </a:rPr>
              <a:t>の食塩水を混ぜて、</a:t>
            </a:r>
            <a:r>
              <a:rPr kumimoji="0" lang="en-US" altLang="ja-JP" sz="2400" kern="0" dirty="0">
                <a:solidFill>
                  <a:prstClr val="black"/>
                </a:solidFill>
                <a:latin typeface="AR P教科書体M" panose="03000600000000000000" pitchFamily="66" charset="-128"/>
                <a:ea typeface="AR P教科書体M" panose="03000600000000000000" pitchFamily="66" charset="-128"/>
              </a:rPr>
              <a:t>5%</a:t>
            </a:r>
            <a:r>
              <a:rPr kumimoji="0" lang="ja-JP" altLang="en-US" sz="2400" kern="0" dirty="0">
                <a:solidFill>
                  <a:prstClr val="black"/>
                </a:solidFill>
                <a:latin typeface="AR P教科書体M" panose="03000600000000000000" pitchFamily="66" charset="-128"/>
                <a:ea typeface="AR P教科書体M" panose="03000600000000000000" pitchFamily="66" charset="-128"/>
              </a:rPr>
              <a:t>の食塩水を</a:t>
            </a:r>
            <a:r>
              <a:rPr kumimoji="0" lang="en-US" altLang="ja-JP" sz="2400" kern="0" dirty="0">
                <a:solidFill>
                  <a:prstClr val="black"/>
                </a:solidFill>
                <a:latin typeface="AR P教科書体M" panose="03000600000000000000" pitchFamily="66" charset="-128"/>
                <a:ea typeface="AR P教科書体M" panose="03000600000000000000" pitchFamily="66" charset="-128"/>
              </a:rPr>
              <a:t>350g</a:t>
            </a:r>
            <a:r>
              <a:rPr kumimoji="0" lang="ja-JP" altLang="en-US" sz="2400" kern="0" dirty="0">
                <a:solidFill>
                  <a:prstClr val="black"/>
                </a:solidFill>
                <a:latin typeface="AR P教科書体M" panose="03000600000000000000" pitchFamily="66" charset="-128"/>
                <a:ea typeface="AR P教科書体M" panose="03000600000000000000" pitchFamily="66" charset="-128"/>
              </a:rPr>
              <a:t>作りたい。このとき、</a:t>
            </a:r>
            <a:r>
              <a:rPr kumimoji="0" lang="en-US" altLang="ja-JP" sz="2400" kern="0" dirty="0">
                <a:solidFill>
                  <a:prstClr val="black"/>
                </a:solidFill>
                <a:latin typeface="AR P教科書体M" panose="03000600000000000000" pitchFamily="66" charset="-128"/>
                <a:ea typeface="AR P教科書体M" panose="03000600000000000000" pitchFamily="66" charset="-128"/>
              </a:rPr>
              <a:t>3%</a:t>
            </a:r>
            <a:r>
              <a:rPr kumimoji="0" lang="ja-JP" altLang="en-US" sz="2400" kern="0" dirty="0">
                <a:solidFill>
                  <a:prstClr val="black"/>
                </a:solidFill>
                <a:latin typeface="AR P教科書体M" panose="03000600000000000000" pitchFamily="66" charset="-128"/>
                <a:ea typeface="AR P教科書体M" panose="03000600000000000000" pitchFamily="66" charset="-128"/>
              </a:rPr>
              <a:t>の食塩水は何</a:t>
            </a:r>
            <a:r>
              <a:rPr kumimoji="0" lang="en-US" altLang="ja-JP" sz="2400" kern="0" dirty="0">
                <a:solidFill>
                  <a:prstClr val="black"/>
                </a:solidFill>
                <a:latin typeface="AR P教科書体M" panose="03000600000000000000" pitchFamily="66" charset="-128"/>
                <a:ea typeface="AR P教科書体M" panose="03000600000000000000" pitchFamily="66" charset="-128"/>
              </a:rPr>
              <a:t>g</a:t>
            </a:r>
            <a:r>
              <a:rPr kumimoji="0" lang="ja-JP" altLang="en-US" sz="2400" kern="0" dirty="0">
                <a:solidFill>
                  <a:prstClr val="black"/>
                </a:solidFill>
                <a:latin typeface="AR P教科書体M" panose="03000600000000000000" pitchFamily="66" charset="-128"/>
                <a:ea typeface="AR P教科書体M" panose="03000600000000000000" pitchFamily="66" charset="-128"/>
              </a:rPr>
              <a:t>必要か。</a:t>
            </a:r>
            <a:endParaRPr kumimoji="0" lang="en-US" altLang="ja-JP" sz="2400" kern="0" dirty="0" smtClean="0">
              <a:solidFill>
                <a:prstClr val="black"/>
              </a:solidFill>
              <a:latin typeface="AR P教科書体M" panose="03000600000000000000" pitchFamily="66" charset="-128"/>
              <a:ea typeface="AR P教科書体M" panose="03000600000000000000" pitchFamily="66" charset="-128"/>
            </a:endParaRPr>
          </a:p>
        </p:txBody>
      </p:sp>
      <p:sp>
        <p:nvSpPr>
          <p:cNvPr id="636" name="テキスト ボックス 635"/>
          <p:cNvSpPr txBox="1"/>
          <p:nvPr/>
        </p:nvSpPr>
        <p:spPr>
          <a:xfrm>
            <a:off x="1332317" y="1377115"/>
            <a:ext cx="1038177" cy="461665"/>
          </a:xfrm>
          <a:prstGeom prst="rect">
            <a:avLst/>
          </a:prstGeom>
          <a:noFill/>
          <a:ln w="28575">
            <a:solidFill>
              <a:srgbClr val="0070C0"/>
            </a:solidFill>
          </a:ln>
        </p:spPr>
        <p:txBody>
          <a:bodyPr wrap="square" rtlCol="0">
            <a:spAutoFit/>
          </a:bodyPr>
          <a:lstStyle/>
          <a:p>
            <a:pPr algn="ctr"/>
            <a:r>
              <a:rPr kumimoji="1" lang="ja-JP" altLang="en-US" sz="2400" dirty="0" smtClean="0">
                <a:latin typeface="AR P教科書体M" panose="03000600000000000000" pitchFamily="66" charset="-128"/>
                <a:ea typeface="AR P教科書体M" panose="03000600000000000000" pitchFamily="66" charset="-128"/>
              </a:rPr>
              <a:t>解き方</a:t>
            </a:r>
            <a:endParaRPr kumimoji="1" lang="ja-JP" altLang="en-US" sz="2400" dirty="0">
              <a:latin typeface="AR P教科書体M" panose="03000600000000000000" pitchFamily="66" charset="-128"/>
              <a:ea typeface="AR P教科書体M" panose="03000600000000000000" pitchFamily="66" charset="-128"/>
            </a:endParaRPr>
          </a:p>
        </p:txBody>
      </p:sp>
      <p:sp>
        <p:nvSpPr>
          <p:cNvPr id="22" name="角丸四角形吹き出し 21"/>
          <p:cNvSpPr/>
          <p:nvPr/>
        </p:nvSpPr>
        <p:spPr>
          <a:xfrm>
            <a:off x="2559358" y="1363944"/>
            <a:ext cx="1796618" cy="461665"/>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3%</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の食塩水</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3807038741"/>
              </p:ext>
            </p:extLst>
          </p:nvPr>
        </p:nvGraphicFramePr>
        <p:xfrm>
          <a:off x="1181422" y="2218758"/>
          <a:ext cx="2160000" cy="3600000"/>
        </p:xfrm>
        <a:graphic>
          <a:graphicData uri="http://schemas.openxmlformats.org/drawingml/2006/table">
            <a:tbl>
              <a:tblPr firstRow="1" bandRow="1">
                <a:tableStyleId>{5C22544A-7EE6-4342-B048-85BDC9FD1C3A}</a:tableStyleId>
              </a:tblPr>
              <a:tblGrid>
                <a:gridCol w="2160000"/>
              </a:tblGrid>
              <a:tr h="1800000">
                <a:tc>
                  <a:txBody>
                    <a:bodyPr/>
                    <a:lstStyle/>
                    <a:p>
                      <a:pPr algn="ctr"/>
                      <a:endParaRPr kumimoji="1" lang="ja-JP" altLang="en-US" dirty="0">
                        <a:solidFill>
                          <a:srgbClr val="FF0000"/>
                        </a:solidFill>
                      </a:endParaRPr>
                    </a:p>
                  </a:txBody>
                  <a:tcPr anchor="ct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r>
              <a:tr h="720000">
                <a:tc>
                  <a:txBody>
                    <a:bodyPr/>
                    <a:lstStyle/>
                    <a:p>
                      <a:pPr algn="ctr"/>
                      <a:endParaRPr kumimoji="1" lang="ja-JP" altLang="en-US" b="1" dirty="0">
                        <a:solidFill>
                          <a:sysClr val="windowText" lastClr="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r h="1080000">
                <a:tc>
                  <a:txBody>
                    <a:bodyPr/>
                    <a:lstStyle/>
                    <a:p>
                      <a:pPr algn="ctr"/>
                      <a:endParaRPr kumimoji="1" lang="ja-JP" altLang="en-US" sz="2000" dirty="0">
                        <a:latin typeface="AR P教科書体M" panose="03000600000000000000" pitchFamily="66" charset="-128"/>
                        <a:ea typeface="AR P教科書体M" panose="03000600000000000000" pitchFamily="66"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sp>
        <p:nvSpPr>
          <p:cNvPr id="35" name="円弧 34"/>
          <p:cNvSpPr/>
          <p:nvPr/>
        </p:nvSpPr>
        <p:spPr>
          <a:xfrm rot="5400000">
            <a:off x="1890298" y="3602575"/>
            <a:ext cx="720000" cy="216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7" name="円弧 36"/>
          <p:cNvSpPr/>
          <p:nvPr/>
        </p:nvSpPr>
        <p:spPr>
          <a:xfrm flipH="1">
            <a:off x="831501" y="4743889"/>
            <a:ext cx="720000" cy="108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8" name="正方形/長方形 37"/>
          <p:cNvSpPr/>
          <p:nvPr/>
        </p:nvSpPr>
        <p:spPr>
          <a:xfrm>
            <a:off x="651248" y="5035471"/>
            <a:ext cx="379912" cy="461665"/>
          </a:xfrm>
          <a:prstGeom prst="rect">
            <a:avLst/>
          </a:prstGeom>
          <a:solidFill>
            <a:schemeClr val="bg1"/>
          </a:solidFill>
        </p:spPr>
        <p:txBody>
          <a:bodyPr wrap="none" lIns="0" rIns="0">
            <a:spAutoFit/>
          </a:bodyPr>
          <a:lstStyle/>
          <a:p>
            <a:r>
              <a:rPr lang="en-US" altLang="ja-JP" sz="2400" dirty="0" smtClean="0">
                <a:latin typeface="AR P教科書体M" panose="03000600000000000000" pitchFamily="66" charset="-128"/>
                <a:ea typeface="AR P教科書体M" panose="03000600000000000000" pitchFamily="66" charset="-128"/>
              </a:rPr>
              <a:t>3%</a:t>
            </a:r>
            <a:endParaRPr lang="ja-JP" altLang="en-US" sz="2400" dirty="0">
              <a:latin typeface="AR P教科書体M" panose="03000600000000000000" pitchFamily="66" charset="-128"/>
              <a:ea typeface="AR P教科書体M" panose="03000600000000000000" pitchFamily="66" charset="-128"/>
            </a:endParaRPr>
          </a:p>
        </p:txBody>
      </p:sp>
      <p:sp>
        <p:nvSpPr>
          <p:cNvPr id="39" name="角丸四角形吹き出し 38"/>
          <p:cNvSpPr/>
          <p:nvPr/>
        </p:nvSpPr>
        <p:spPr>
          <a:xfrm>
            <a:off x="4643438" y="1379819"/>
            <a:ext cx="1800770" cy="461665"/>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１０</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の食塩水</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981502947"/>
              </p:ext>
            </p:extLst>
          </p:nvPr>
        </p:nvGraphicFramePr>
        <p:xfrm>
          <a:off x="3338897" y="2218758"/>
          <a:ext cx="864000" cy="3600000"/>
        </p:xfrm>
        <a:graphic>
          <a:graphicData uri="http://schemas.openxmlformats.org/drawingml/2006/table">
            <a:tbl>
              <a:tblPr firstRow="1" bandRow="1">
                <a:tableStyleId>{5C22544A-7EE6-4342-B048-85BDC9FD1C3A}</a:tableStyleId>
              </a:tblPr>
              <a:tblGrid>
                <a:gridCol w="864000"/>
              </a:tblGrid>
              <a:tr h="1800000">
                <a:tc>
                  <a:txBody>
                    <a:bodyPr/>
                    <a:lstStyle/>
                    <a:p>
                      <a:pPr algn="ctr"/>
                      <a:r>
                        <a:rPr kumimoji="1" lang="ja-JP" altLang="en-US" dirty="0" smtClean="0"/>
                        <a:t>　　　</a:t>
                      </a:r>
                      <a:endParaRPr kumimoji="1" lang="en-US" altLang="ja-JP" dirty="0" smtClean="0"/>
                    </a:p>
                    <a:p>
                      <a:pPr algn="ctr"/>
                      <a:endParaRPr kumimoji="1" lang="ja-JP" altLang="en-US" sz="2400" dirty="0">
                        <a:latin typeface="AR P教科書体M" panose="03000600000000000000" pitchFamily="66" charset="-128"/>
                        <a:ea typeface="AR P教科書体M" panose="03000600000000000000" pitchFamily="66"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r h="1800000">
                <a:tc>
                  <a:txBody>
                    <a:bodyPr/>
                    <a:lstStyle/>
                    <a:p>
                      <a:pPr algn="ctr"/>
                      <a:endParaRPr kumimoji="1" lang="ja-JP" altLang="en-US" sz="2400" dirty="0">
                        <a:latin typeface="AR P教科書体M" panose="03000600000000000000" pitchFamily="66" charset="-128"/>
                        <a:ea typeface="AR P教科書体M" panose="03000600000000000000" pitchFamily="66"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sp>
        <p:nvSpPr>
          <p:cNvPr id="41" name="円弧 40"/>
          <p:cNvSpPr/>
          <p:nvPr/>
        </p:nvSpPr>
        <p:spPr>
          <a:xfrm rot="5400000">
            <a:off x="2170531" y="4275320"/>
            <a:ext cx="1044000" cy="3024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2" name="正方形/長方形 41"/>
          <p:cNvSpPr/>
          <p:nvPr/>
        </p:nvSpPr>
        <p:spPr>
          <a:xfrm>
            <a:off x="2352587" y="6042313"/>
            <a:ext cx="636393" cy="461665"/>
          </a:xfrm>
          <a:prstGeom prst="rect">
            <a:avLst/>
          </a:prstGeom>
          <a:solidFill>
            <a:schemeClr val="bg1"/>
          </a:solidFill>
        </p:spPr>
        <p:txBody>
          <a:bodyPr wrap="none" lIns="0" rIns="0">
            <a:spAutoFit/>
          </a:bodyPr>
          <a:lstStyle/>
          <a:p>
            <a:r>
              <a:rPr lang="en-US" altLang="ja-JP" sz="2400" dirty="0" smtClean="0">
                <a:latin typeface="AR P教科書体M" panose="03000600000000000000" pitchFamily="66" charset="-128"/>
                <a:ea typeface="AR P教科書体M" panose="03000600000000000000" pitchFamily="66" charset="-128"/>
              </a:rPr>
              <a:t>350</a:t>
            </a:r>
            <a:r>
              <a:rPr lang="ja-JP" altLang="en-US" sz="2400" dirty="0" smtClean="0">
                <a:latin typeface="AR P教科書体M" panose="03000600000000000000" pitchFamily="66" charset="-128"/>
                <a:ea typeface="AR P教科書体M" panose="03000600000000000000" pitchFamily="66" charset="-128"/>
              </a:rPr>
              <a:t>ｇ</a:t>
            </a:r>
            <a:endParaRPr lang="ja-JP" altLang="en-US" sz="2400" dirty="0">
              <a:latin typeface="AR P教科書体M" panose="03000600000000000000" pitchFamily="66" charset="-128"/>
              <a:ea typeface="AR P教科書体M" panose="03000600000000000000" pitchFamily="66" charset="-128"/>
            </a:endParaRPr>
          </a:p>
        </p:txBody>
      </p:sp>
      <p:sp>
        <p:nvSpPr>
          <p:cNvPr id="43" name="円弧 42"/>
          <p:cNvSpPr/>
          <p:nvPr/>
        </p:nvSpPr>
        <p:spPr>
          <a:xfrm>
            <a:off x="3652129" y="2222449"/>
            <a:ext cx="1080000" cy="360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4" name="正方形/長方形 43"/>
          <p:cNvSpPr/>
          <p:nvPr/>
        </p:nvSpPr>
        <p:spPr>
          <a:xfrm>
            <a:off x="4498958" y="3787925"/>
            <a:ext cx="746445" cy="461665"/>
          </a:xfrm>
          <a:prstGeom prst="rect">
            <a:avLst/>
          </a:prstGeom>
          <a:solidFill>
            <a:schemeClr val="bg1"/>
          </a:solidFill>
        </p:spPr>
        <p:txBody>
          <a:bodyPr wrap="square">
            <a:spAutoFit/>
          </a:bodyPr>
          <a:lstStyle/>
          <a:p>
            <a:r>
              <a:rPr lang="en-US" altLang="ja-JP" sz="2400" dirty="0" smtClean="0">
                <a:latin typeface="AR P教科書体M" panose="03000600000000000000" pitchFamily="66" charset="-128"/>
                <a:ea typeface="AR P教科書体M" panose="03000600000000000000" pitchFamily="66" charset="-128"/>
              </a:rPr>
              <a:t>10%</a:t>
            </a:r>
            <a:endParaRPr lang="ja-JP" altLang="en-US" sz="2400" dirty="0">
              <a:latin typeface="AR P教科書体M" panose="03000600000000000000" pitchFamily="66" charset="-128"/>
              <a:ea typeface="AR P教科書体M" panose="03000600000000000000" pitchFamily="66" charset="-128"/>
            </a:endParaRPr>
          </a:p>
        </p:txBody>
      </p:sp>
      <p:sp>
        <p:nvSpPr>
          <p:cNvPr id="45" name="角丸四角形吹き出し 44"/>
          <p:cNvSpPr/>
          <p:nvPr/>
        </p:nvSpPr>
        <p:spPr>
          <a:xfrm>
            <a:off x="6731670" y="1384510"/>
            <a:ext cx="1872778" cy="461665"/>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5%</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の食塩水</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47" name="円弧 46"/>
          <p:cNvSpPr/>
          <p:nvPr/>
        </p:nvSpPr>
        <p:spPr>
          <a:xfrm>
            <a:off x="3835473" y="4010441"/>
            <a:ext cx="720000" cy="180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8" name="正方形/長方形 47"/>
          <p:cNvSpPr/>
          <p:nvPr/>
        </p:nvSpPr>
        <p:spPr>
          <a:xfrm>
            <a:off x="4283968" y="4609651"/>
            <a:ext cx="378309" cy="461665"/>
          </a:xfrm>
          <a:prstGeom prst="rect">
            <a:avLst/>
          </a:prstGeom>
          <a:solidFill>
            <a:schemeClr val="bg1"/>
          </a:solidFill>
        </p:spPr>
        <p:txBody>
          <a:bodyPr wrap="none" lIns="0" rIns="0">
            <a:spAutoFit/>
          </a:bodyPr>
          <a:lstStyle/>
          <a:p>
            <a:r>
              <a:rPr lang="en-US" altLang="ja-JP" sz="2400" dirty="0" smtClean="0">
                <a:latin typeface="AR P教科書体M" panose="03000600000000000000" pitchFamily="66" charset="-128"/>
                <a:ea typeface="AR P教科書体M" panose="03000600000000000000" pitchFamily="66" charset="-128"/>
              </a:rPr>
              <a:t>5%</a:t>
            </a:r>
            <a:endParaRPr lang="ja-JP" altLang="en-US" sz="2400" dirty="0">
              <a:latin typeface="AR P教科書体M" panose="03000600000000000000" pitchFamily="66" charset="-128"/>
              <a:ea typeface="AR P教科書体M" panose="03000600000000000000" pitchFamily="66" charset="-128"/>
            </a:endParaRPr>
          </a:p>
        </p:txBody>
      </p:sp>
      <p:sp>
        <p:nvSpPr>
          <p:cNvPr id="46" name="正方形/長方形 45"/>
          <p:cNvSpPr/>
          <p:nvPr/>
        </p:nvSpPr>
        <p:spPr>
          <a:xfrm>
            <a:off x="1181921" y="4018758"/>
            <a:ext cx="3020976" cy="1800000"/>
          </a:xfrm>
          <a:prstGeom prst="rect">
            <a:avLst/>
          </a:prstGeom>
          <a:noFill/>
          <a:ln w="38100">
            <a:solidFill>
              <a:srgbClr val="FF0000"/>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dirty="0" smtClean="0"/>
              <a:t>　　　　　　　　　　</a:t>
            </a:r>
            <a:endParaRPr kumimoji="1" lang="ja-JP" altLang="en-US" sz="2400" dirty="0">
              <a:latin typeface="AR P教科書体M" panose="03000600000000000000" pitchFamily="66" charset="-128"/>
              <a:ea typeface="AR P教科書体M" panose="03000600000000000000" pitchFamily="66" charset="-128"/>
            </a:endParaRPr>
          </a:p>
        </p:txBody>
      </p:sp>
      <p:sp>
        <p:nvSpPr>
          <p:cNvPr id="55" name="円弧 54"/>
          <p:cNvSpPr/>
          <p:nvPr/>
        </p:nvSpPr>
        <p:spPr>
          <a:xfrm flipH="1">
            <a:off x="2967299" y="2202532"/>
            <a:ext cx="720000" cy="180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2" name="角丸四角形吹き出し 31"/>
          <p:cNvSpPr/>
          <p:nvPr/>
        </p:nvSpPr>
        <p:spPr>
          <a:xfrm>
            <a:off x="5543823" y="2045092"/>
            <a:ext cx="3276649" cy="1051892"/>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５％の食塩水をつくるので</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ＡとＢの長方形の縦の比は</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２：５です。</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33" name="円弧 32"/>
          <p:cNvSpPr/>
          <p:nvPr/>
        </p:nvSpPr>
        <p:spPr>
          <a:xfrm flipH="1">
            <a:off x="3002613" y="4009479"/>
            <a:ext cx="720000" cy="72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4" name="正方形/長方形 33"/>
          <p:cNvSpPr/>
          <p:nvPr/>
        </p:nvSpPr>
        <p:spPr>
          <a:xfrm>
            <a:off x="2770988" y="2853513"/>
            <a:ext cx="378309" cy="461665"/>
          </a:xfrm>
          <a:prstGeom prst="rect">
            <a:avLst/>
          </a:prstGeom>
          <a:solidFill>
            <a:schemeClr val="bg1"/>
          </a:solidFill>
        </p:spPr>
        <p:txBody>
          <a:bodyPr wrap="none" lIns="0" rIns="0">
            <a:spAutoFit/>
          </a:bodyPr>
          <a:lstStyle/>
          <a:p>
            <a:r>
              <a:rPr lang="en-US" altLang="ja-JP" sz="2400" dirty="0" smtClean="0">
                <a:latin typeface="AR P教科書体M" panose="03000600000000000000" pitchFamily="66" charset="-128"/>
                <a:ea typeface="AR P教科書体M" panose="03000600000000000000" pitchFamily="66" charset="-128"/>
              </a:rPr>
              <a:t>5%</a:t>
            </a:r>
            <a:endParaRPr lang="ja-JP" altLang="en-US" sz="2400" dirty="0">
              <a:latin typeface="AR P教科書体M" panose="03000600000000000000" pitchFamily="66" charset="-128"/>
              <a:ea typeface="AR P教科書体M" panose="03000600000000000000" pitchFamily="66" charset="-128"/>
            </a:endParaRPr>
          </a:p>
        </p:txBody>
      </p:sp>
      <p:sp>
        <p:nvSpPr>
          <p:cNvPr id="50" name="正方形/長方形 49"/>
          <p:cNvSpPr/>
          <p:nvPr/>
        </p:nvSpPr>
        <p:spPr>
          <a:xfrm>
            <a:off x="2810230" y="4108392"/>
            <a:ext cx="455253" cy="461665"/>
          </a:xfrm>
          <a:prstGeom prst="rect">
            <a:avLst/>
          </a:prstGeom>
          <a:solidFill>
            <a:schemeClr val="bg1"/>
          </a:solidFill>
        </p:spPr>
        <p:txBody>
          <a:bodyPr wrap="none" lIns="0" rIns="0">
            <a:spAutoFit/>
          </a:bodyPr>
          <a:lstStyle/>
          <a:p>
            <a:r>
              <a:rPr lang="ja-JP" altLang="en-US" sz="2400" dirty="0" smtClean="0">
                <a:latin typeface="AR P教科書体M" panose="03000600000000000000" pitchFamily="66" charset="-128"/>
                <a:ea typeface="AR P教科書体M" panose="03000600000000000000" pitchFamily="66" charset="-128"/>
              </a:rPr>
              <a:t>２</a:t>
            </a:r>
            <a:r>
              <a:rPr lang="en-US" altLang="ja-JP" sz="2400" dirty="0" smtClean="0">
                <a:latin typeface="AR P教科書体M" panose="03000600000000000000" pitchFamily="66" charset="-128"/>
                <a:ea typeface="AR P教科書体M" panose="03000600000000000000" pitchFamily="66" charset="-128"/>
              </a:rPr>
              <a:t>%</a:t>
            </a:r>
            <a:endParaRPr lang="ja-JP" altLang="en-US" sz="2400" dirty="0">
              <a:latin typeface="AR P教科書体M" panose="03000600000000000000" pitchFamily="66" charset="-128"/>
              <a:ea typeface="AR P教科書体M" panose="03000600000000000000" pitchFamily="66" charset="-128"/>
            </a:endParaRPr>
          </a:p>
        </p:txBody>
      </p:sp>
      <p:sp>
        <p:nvSpPr>
          <p:cNvPr id="60" name="角丸四角形吹き出し 59"/>
          <p:cNvSpPr/>
          <p:nvPr/>
        </p:nvSpPr>
        <p:spPr>
          <a:xfrm>
            <a:off x="5541464" y="3223840"/>
            <a:ext cx="3276649" cy="1051892"/>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ＡとＢの面積は等しいことから</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長方形の横の比は、</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５：２になります。</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3" name="正方形/長方形 2"/>
          <p:cNvSpPr/>
          <p:nvPr/>
        </p:nvSpPr>
        <p:spPr>
          <a:xfrm>
            <a:off x="2165687" y="4115339"/>
            <a:ext cx="800219" cy="461665"/>
          </a:xfrm>
          <a:prstGeom prst="rect">
            <a:avLst/>
          </a:prstGeom>
        </p:spPr>
        <p:txBody>
          <a:bodyPr wrap="none">
            <a:spAutoFit/>
          </a:bodyPr>
          <a:lstStyle/>
          <a:p>
            <a:r>
              <a:rPr lang="ja-JP" altLang="en-US" sz="2400" dirty="0" smtClean="0">
                <a:latin typeface="AR P教科書体M" panose="03000600000000000000" pitchFamily="66" charset="-128"/>
                <a:ea typeface="AR P教科書体M" panose="03000600000000000000" pitchFamily="66" charset="-128"/>
              </a:rPr>
              <a:t>②＝</a:t>
            </a:r>
            <a:endParaRPr lang="ja-JP" altLang="en-US" sz="2400" dirty="0"/>
          </a:p>
        </p:txBody>
      </p:sp>
      <p:sp>
        <p:nvSpPr>
          <p:cNvPr id="61" name="正方形/長方形 60"/>
          <p:cNvSpPr/>
          <p:nvPr/>
        </p:nvSpPr>
        <p:spPr>
          <a:xfrm>
            <a:off x="2053225" y="2876497"/>
            <a:ext cx="800219" cy="461665"/>
          </a:xfrm>
          <a:prstGeom prst="rect">
            <a:avLst/>
          </a:prstGeom>
        </p:spPr>
        <p:txBody>
          <a:bodyPr wrap="none">
            <a:spAutoFit/>
          </a:bodyPr>
          <a:lstStyle/>
          <a:p>
            <a:r>
              <a:rPr lang="ja-JP" altLang="en-US" sz="2400" dirty="0" smtClean="0">
                <a:latin typeface="AR P教科書体M" panose="03000600000000000000" pitchFamily="66" charset="-128"/>
                <a:ea typeface="AR P教科書体M" panose="03000600000000000000" pitchFamily="66" charset="-128"/>
              </a:rPr>
              <a:t>⑤＝</a:t>
            </a:r>
            <a:endParaRPr lang="ja-JP" altLang="en-US" sz="2400" dirty="0"/>
          </a:p>
        </p:txBody>
      </p:sp>
      <p:sp>
        <p:nvSpPr>
          <p:cNvPr id="5" name="正方形/長方形 4"/>
          <p:cNvSpPr/>
          <p:nvPr/>
        </p:nvSpPr>
        <p:spPr>
          <a:xfrm>
            <a:off x="2183504" y="4859585"/>
            <a:ext cx="293918" cy="442035"/>
          </a:xfrm>
          <a:prstGeom prst="rect">
            <a:avLst/>
          </a:prstGeom>
          <a:solidFill>
            <a:schemeClr val="bg1"/>
          </a:solidFill>
          <a:ln>
            <a:solidFill>
              <a:schemeClr val="tx1"/>
            </a:solidFill>
          </a:ln>
        </p:spPr>
        <p:txBody>
          <a:bodyPr wrap="none" lIns="36000" tIns="36000" rIns="36000" bIns="36000" anchor="ctr" anchorCtr="0">
            <a:spAutoFit/>
          </a:bodyPr>
          <a:lstStyle/>
          <a:p>
            <a:r>
              <a:rPr lang="ja-JP" altLang="en-US" sz="2400" dirty="0" smtClean="0">
                <a:latin typeface="AR P教科書体M" panose="03000600000000000000" pitchFamily="66" charset="-128"/>
                <a:ea typeface="AR P教科書体M" panose="03000600000000000000" pitchFamily="66" charset="-128"/>
              </a:rPr>
              <a:t>５</a:t>
            </a:r>
            <a:endParaRPr lang="ja-JP" altLang="en-US" sz="2400" dirty="0">
              <a:latin typeface="AR P教科書体M" panose="03000600000000000000" pitchFamily="66" charset="-128"/>
              <a:ea typeface="AR P教科書体M" panose="03000600000000000000" pitchFamily="66" charset="-128"/>
            </a:endParaRPr>
          </a:p>
        </p:txBody>
      </p:sp>
      <p:sp>
        <p:nvSpPr>
          <p:cNvPr id="62" name="円弧 61"/>
          <p:cNvSpPr/>
          <p:nvPr/>
        </p:nvSpPr>
        <p:spPr>
          <a:xfrm rot="5400000">
            <a:off x="3418318" y="3523289"/>
            <a:ext cx="720000" cy="864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3" name="正方形/長方形 62"/>
          <p:cNvSpPr/>
          <p:nvPr/>
        </p:nvSpPr>
        <p:spPr>
          <a:xfrm>
            <a:off x="3592421" y="4134969"/>
            <a:ext cx="303536" cy="442035"/>
          </a:xfrm>
          <a:prstGeom prst="rect">
            <a:avLst/>
          </a:prstGeom>
          <a:solidFill>
            <a:schemeClr val="bg1"/>
          </a:solidFill>
          <a:ln>
            <a:solidFill>
              <a:schemeClr val="tx1"/>
            </a:solidFill>
          </a:ln>
        </p:spPr>
        <p:txBody>
          <a:bodyPr wrap="none" lIns="36000" tIns="36000" rIns="36000" bIns="36000" anchor="ctr" anchorCtr="0">
            <a:spAutoFit/>
          </a:bodyPr>
          <a:lstStyle/>
          <a:p>
            <a:r>
              <a:rPr lang="ja-JP" altLang="en-US" sz="2400" dirty="0" smtClean="0">
                <a:latin typeface="AR P教科書体M" panose="03000600000000000000" pitchFamily="66" charset="-128"/>
                <a:ea typeface="AR P教科書体M" panose="03000600000000000000" pitchFamily="66" charset="-128"/>
              </a:rPr>
              <a:t>２</a:t>
            </a:r>
            <a:endParaRPr lang="ja-JP" altLang="en-US" sz="2400" dirty="0">
              <a:latin typeface="AR P教科書体M" panose="03000600000000000000" pitchFamily="66" charset="-128"/>
              <a:ea typeface="AR P教科書体M" panose="03000600000000000000" pitchFamily="66" charset="-128"/>
            </a:endParaRPr>
          </a:p>
        </p:txBody>
      </p:sp>
      <mc:AlternateContent xmlns:mc="http://schemas.openxmlformats.org/markup-compatibility/2006">
        <mc:Choice xmlns:a14="http://schemas.microsoft.com/office/drawing/2010/main" Requires="a14">
          <p:sp>
            <p:nvSpPr>
              <p:cNvPr id="64" name="角丸四角形吹き出し 63"/>
              <p:cNvSpPr/>
              <p:nvPr/>
            </p:nvSpPr>
            <p:spPr>
              <a:xfrm>
                <a:off x="5374954" y="4402587"/>
                <a:ext cx="3443160" cy="2101391"/>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３％の食塩水は、</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350g</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を左か</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ら、５：２に分ければいいので</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350×</a:t>
                </a:r>
                <a14:m>
                  <m:oMath xmlns:m="http://schemas.openxmlformats.org/officeDocument/2006/math">
                    <m:f>
                      <m:fPr>
                        <m:ctrlPr>
                          <a:rPr kumimoji="0" lang="en-US" altLang="ja-JP" sz="2000" b="1" i="1" u="none" strike="noStrike" kern="0" cap="none" spc="0" normalizeH="0" baseline="0" noProof="0" smtClean="0">
                            <a:ln>
                              <a:noFill/>
                            </a:ln>
                            <a:solidFill>
                              <a:prstClr val="black"/>
                            </a:solidFill>
                            <a:effectLst/>
                            <a:uLnTx/>
                            <a:uFillTx/>
                            <a:latin typeface="Cambria Math" panose="02040503050406030204" pitchFamily="18" charset="0"/>
                            <a:ea typeface="AR P教科書体M" panose="03000600000000000000" pitchFamily="66" charset="-128"/>
                          </a:rPr>
                        </m:ctrlPr>
                      </m:fPr>
                      <m:num>
                        <m:r>
                          <a:rPr kumimoji="0" lang="ja-JP" altLang="en-US" sz="2000" b="1" i="1" kern="0">
                            <a:solidFill>
                              <a:prstClr val="black"/>
                            </a:solidFill>
                            <a:latin typeface="Cambria Math" panose="02040503050406030204" pitchFamily="18" charset="0"/>
                            <a:ea typeface="AR P教科書体M" panose="03000600000000000000" pitchFamily="66" charset="-128"/>
                          </a:rPr>
                          <m:t>５</m:t>
                        </m:r>
                      </m:num>
                      <m:den>
                        <m:r>
                          <a:rPr kumimoji="0" lang="ja-JP" altLang="en-US" sz="2000" b="1" i="1" kern="0">
                            <a:solidFill>
                              <a:prstClr val="black"/>
                            </a:solidFill>
                            <a:latin typeface="Cambria Math" panose="02040503050406030204" pitchFamily="18" charset="0"/>
                            <a:ea typeface="AR P教科書体M" panose="03000600000000000000" pitchFamily="66" charset="-128"/>
                          </a:rPr>
                          <m:t>５＋２</m:t>
                        </m:r>
                      </m:den>
                    </m:f>
                  </m:oMath>
                </a14:m>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350×</a:t>
                </a:r>
                <a14:m>
                  <m:oMath xmlns:m="http://schemas.openxmlformats.org/officeDocument/2006/math">
                    <m:f>
                      <m:fPr>
                        <m:ctrlPr>
                          <a:rPr kumimoji="0" lang="en-US" altLang="ja-JP" sz="2000" b="1" i="1" u="none" strike="noStrike" kern="0" cap="none" spc="0" normalizeH="0" baseline="0" noProof="0" smtClean="0">
                            <a:ln>
                              <a:noFill/>
                            </a:ln>
                            <a:solidFill>
                              <a:prstClr val="black"/>
                            </a:solidFill>
                            <a:effectLst/>
                            <a:uLnTx/>
                            <a:uFillTx/>
                            <a:latin typeface="Cambria Math" panose="02040503050406030204" pitchFamily="18" charset="0"/>
                            <a:ea typeface="AR P教科書体M" panose="03000600000000000000" pitchFamily="66" charset="-128"/>
                          </a:rPr>
                        </m:ctrlPr>
                      </m:fPr>
                      <m:num>
                        <m:r>
                          <a:rPr kumimoji="0" lang="ja-JP" altLang="en-US" sz="2000" b="1" i="1" kern="0">
                            <a:solidFill>
                              <a:prstClr val="black"/>
                            </a:solidFill>
                            <a:latin typeface="Cambria Math" panose="02040503050406030204" pitchFamily="18" charset="0"/>
                            <a:ea typeface="AR P教科書体M" panose="03000600000000000000" pitchFamily="66" charset="-128"/>
                          </a:rPr>
                          <m:t>５</m:t>
                        </m:r>
                      </m:num>
                      <m:den>
                        <m:r>
                          <a:rPr kumimoji="0" lang="ja-JP" altLang="en-US" sz="2000" b="1" i="1" kern="0">
                            <a:solidFill>
                              <a:prstClr val="black"/>
                            </a:solidFill>
                            <a:latin typeface="Cambria Math" panose="02040503050406030204" pitchFamily="18" charset="0"/>
                            <a:ea typeface="AR P教科書体M" panose="03000600000000000000" pitchFamily="66" charset="-128"/>
                          </a:rPr>
                          <m:t>７</m:t>
                        </m:r>
                      </m:den>
                    </m:f>
                  </m:oMath>
                </a14:m>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　　　　　＝</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250</a:t>
                </a:r>
                <a:r>
                  <a:rPr kumimoji="0" lang="ja-JP" altLang="en-US" sz="2000" b="1" i="0" u="none" strike="noStrike" kern="0" cap="none" spc="0" normalizeH="0" baseline="0" noProof="0" dirty="0" err="1" smtClean="0">
                    <a:ln>
                      <a:noFill/>
                    </a:ln>
                    <a:solidFill>
                      <a:prstClr val="black"/>
                    </a:solidFill>
                    <a:effectLst/>
                    <a:uLnTx/>
                    <a:uFillTx/>
                    <a:latin typeface="AR P教科書体M" panose="03000600000000000000" pitchFamily="66" charset="-128"/>
                    <a:ea typeface="AR P教科書体M" panose="03000600000000000000" pitchFamily="66" charset="-128"/>
                  </a:rPr>
                  <a:t>ｇ</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lgn="r">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（答え）</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250</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ｇ</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mc:Choice>
        <mc:Fallback>
          <p:sp>
            <p:nvSpPr>
              <p:cNvPr id="64" name="角丸四角形吹き出し 63"/>
              <p:cNvSpPr>
                <a:spLocks noRot="1" noChangeAspect="1" noMove="1" noResize="1" noEditPoints="1" noAdjustHandles="1" noChangeArrowheads="1" noChangeShapeType="1" noTextEdit="1"/>
              </p:cNvSpPr>
              <p:nvPr/>
            </p:nvSpPr>
            <p:spPr>
              <a:xfrm>
                <a:off x="5374954" y="4402587"/>
                <a:ext cx="3443160" cy="2101391"/>
              </a:xfrm>
              <a:prstGeom prst="wedgeRoundRectCallout">
                <a:avLst>
                  <a:gd name="adj1" fmla="val -53128"/>
                  <a:gd name="adj2" fmla="val 5776"/>
                  <a:gd name="adj3" fmla="val 16667"/>
                </a:avLst>
              </a:prstGeom>
              <a:blipFill rotWithShape="0">
                <a:blip r:embed="rId5"/>
                <a:stretch>
                  <a:fillRect/>
                </a:stretch>
              </a:blip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lstStyle/>
              <a:p>
                <a:r>
                  <a:rPr lang="ja-JP" altLang="en-US">
                    <a:noFill/>
                  </a:rPr>
                  <a:t> </a:t>
                </a:r>
              </a:p>
            </p:txBody>
          </p:sp>
        </mc:Fallback>
      </mc:AlternateContent>
    </p:spTree>
    <p:custDataLst>
      <p:tags r:id="rId1"/>
    </p:custDataLst>
    <p:extLst>
      <p:ext uri="{BB962C8B-B14F-4D97-AF65-F5344CB8AC3E}">
        <p14:creationId xmlns:p14="http://schemas.microsoft.com/office/powerpoint/2010/main" val="2810722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ipe(left)">
                                      <p:cBhvr>
                                        <p:cTn id="12" dur="500"/>
                                        <p:tgtEl>
                                          <p:spTgt spid="31"/>
                                        </p:tgtEl>
                                      </p:cBhvr>
                                    </p:animEffect>
                                  </p:childTnLst>
                                </p:cTn>
                              </p:par>
                            </p:childTnLst>
                          </p:cTn>
                        </p:par>
                        <p:par>
                          <p:cTn id="13" fill="hold">
                            <p:stCondLst>
                              <p:cond delay="500"/>
                            </p:stCondLst>
                            <p:childTnLst>
                              <p:par>
                                <p:cTn id="14" presetID="16" presetClass="entr" presetSubtype="26" fill="hold" grpId="0" nodeType="after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barn(inHorizontal)">
                                      <p:cBhvr>
                                        <p:cTn id="16" dur="500"/>
                                        <p:tgtEl>
                                          <p:spTgt spid="37"/>
                                        </p:tgtEl>
                                      </p:cBhvr>
                                    </p:animEffect>
                                  </p:childTnLst>
                                </p:cTn>
                              </p:par>
                              <p:par>
                                <p:cTn id="17" presetID="16" presetClass="entr" presetSubtype="26"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barn(inHorizontal)">
                                      <p:cBhvr>
                                        <p:cTn id="19" dur="500"/>
                                        <p:tgtEl>
                                          <p:spTgt spid="3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wipe(left)">
                                      <p:cBhvr>
                                        <p:cTn id="24" dur="500"/>
                                        <p:tgtEl>
                                          <p:spTgt spid="3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wipe(left)">
                                      <p:cBhvr>
                                        <p:cTn id="29" dur="500"/>
                                        <p:tgtEl>
                                          <p:spTgt spid="40"/>
                                        </p:tgtEl>
                                      </p:cBhvr>
                                    </p:animEffect>
                                  </p:childTnLst>
                                </p:cTn>
                              </p:par>
                            </p:childTnLst>
                          </p:cTn>
                        </p:par>
                        <p:par>
                          <p:cTn id="30" fill="hold">
                            <p:stCondLst>
                              <p:cond delay="500"/>
                            </p:stCondLst>
                            <p:childTnLst>
                              <p:par>
                                <p:cTn id="31" presetID="16" presetClass="entr" presetSubtype="26" fill="hold" grpId="0" nodeType="afterEffect">
                                  <p:stCondLst>
                                    <p:cond delay="0"/>
                                  </p:stCondLst>
                                  <p:childTnLst>
                                    <p:set>
                                      <p:cBhvr>
                                        <p:cTn id="32" dur="1" fill="hold">
                                          <p:stCondLst>
                                            <p:cond delay="0"/>
                                          </p:stCondLst>
                                        </p:cTn>
                                        <p:tgtEl>
                                          <p:spTgt spid="43"/>
                                        </p:tgtEl>
                                        <p:attrNameLst>
                                          <p:attrName>style.visibility</p:attrName>
                                        </p:attrNameLst>
                                      </p:cBhvr>
                                      <p:to>
                                        <p:strVal val="visible"/>
                                      </p:to>
                                    </p:set>
                                    <p:animEffect transition="in" filter="barn(inHorizontal)">
                                      <p:cBhvr>
                                        <p:cTn id="33" dur="500"/>
                                        <p:tgtEl>
                                          <p:spTgt spid="43"/>
                                        </p:tgtEl>
                                      </p:cBhvr>
                                    </p:animEffect>
                                  </p:childTnLst>
                                </p:cTn>
                              </p:par>
                              <p:par>
                                <p:cTn id="34" presetID="16" presetClass="entr" presetSubtype="26" fill="hold" grpId="0" nodeType="with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barn(inHorizontal)">
                                      <p:cBhvr>
                                        <p:cTn id="36" dur="500"/>
                                        <p:tgtEl>
                                          <p:spTgt spid="44"/>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wipe(left)">
                                      <p:cBhvr>
                                        <p:cTn id="41" dur="500"/>
                                        <p:tgtEl>
                                          <p:spTgt spid="45"/>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46"/>
                                        </p:tgtEl>
                                        <p:attrNameLst>
                                          <p:attrName>style.visibility</p:attrName>
                                        </p:attrNameLst>
                                      </p:cBhvr>
                                      <p:to>
                                        <p:strVal val="visible"/>
                                      </p:to>
                                    </p:set>
                                    <p:animEffect transition="in" filter="wipe(left)">
                                      <p:cBhvr>
                                        <p:cTn id="46" dur="500"/>
                                        <p:tgtEl>
                                          <p:spTgt spid="46"/>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6" fill="hold" grpId="0" nodeType="clickEffect">
                                  <p:stCondLst>
                                    <p:cond delay="0"/>
                                  </p:stCondLst>
                                  <p:childTnLst>
                                    <p:set>
                                      <p:cBhvr>
                                        <p:cTn id="50" dur="1" fill="hold">
                                          <p:stCondLst>
                                            <p:cond delay="0"/>
                                          </p:stCondLst>
                                        </p:cTn>
                                        <p:tgtEl>
                                          <p:spTgt spid="47"/>
                                        </p:tgtEl>
                                        <p:attrNameLst>
                                          <p:attrName>style.visibility</p:attrName>
                                        </p:attrNameLst>
                                      </p:cBhvr>
                                      <p:to>
                                        <p:strVal val="visible"/>
                                      </p:to>
                                    </p:set>
                                    <p:animEffect transition="in" filter="barn(inHorizontal)">
                                      <p:cBhvr>
                                        <p:cTn id="51" dur="500"/>
                                        <p:tgtEl>
                                          <p:spTgt spid="47"/>
                                        </p:tgtEl>
                                      </p:cBhvr>
                                    </p:animEffect>
                                  </p:childTnLst>
                                </p:cTn>
                              </p:par>
                              <p:par>
                                <p:cTn id="52" presetID="16" presetClass="entr" presetSubtype="26" fill="hold" grpId="0" nodeType="withEffect">
                                  <p:stCondLst>
                                    <p:cond delay="0"/>
                                  </p:stCondLst>
                                  <p:childTnLst>
                                    <p:set>
                                      <p:cBhvr>
                                        <p:cTn id="53" dur="1" fill="hold">
                                          <p:stCondLst>
                                            <p:cond delay="0"/>
                                          </p:stCondLst>
                                        </p:cTn>
                                        <p:tgtEl>
                                          <p:spTgt spid="48"/>
                                        </p:tgtEl>
                                        <p:attrNameLst>
                                          <p:attrName>style.visibility</p:attrName>
                                        </p:attrNameLst>
                                      </p:cBhvr>
                                      <p:to>
                                        <p:strVal val="visible"/>
                                      </p:to>
                                    </p:set>
                                    <p:animEffect transition="in" filter="barn(inHorizontal)">
                                      <p:cBhvr>
                                        <p:cTn id="54" dur="500"/>
                                        <p:tgtEl>
                                          <p:spTgt spid="48"/>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barn(inVertical)">
                                      <p:cBhvr>
                                        <p:cTn id="59" dur="500"/>
                                        <p:tgtEl>
                                          <p:spTgt spid="41"/>
                                        </p:tgtEl>
                                      </p:cBhvr>
                                    </p:animEffect>
                                  </p:childTnLst>
                                </p:cTn>
                              </p:par>
                              <p:par>
                                <p:cTn id="60" presetID="16" presetClass="entr" presetSubtype="21" fill="hold" grpId="0" nodeType="withEffect">
                                  <p:stCondLst>
                                    <p:cond delay="0"/>
                                  </p:stCondLst>
                                  <p:childTnLst>
                                    <p:set>
                                      <p:cBhvr>
                                        <p:cTn id="61" dur="1" fill="hold">
                                          <p:stCondLst>
                                            <p:cond delay="0"/>
                                          </p:stCondLst>
                                        </p:cTn>
                                        <p:tgtEl>
                                          <p:spTgt spid="42"/>
                                        </p:tgtEl>
                                        <p:attrNameLst>
                                          <p:attrName>style.visibility</p:attrName>
                                        </p:attrNameLst>
                                      </p:cBhvr>
                                      <p:to>
                                        <p:strVal val="visible"/>
                                      </p:to>
                                    </p:set>
                                    <p:animEffect transition="in" filter="barn(inVertical)">
                                      <p:cBhvr>
                                        <p:cTn id="62" dur="500"/>
                                        <p:tgtEl>
                                          <p:spTgt spid="42"/>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wipe(left)">
                                      <p:cBhvr>
                                        <p:cTn id="67" dur="500"/>
                                        <p:tgtEl>
                                          <p:spTgt spid="32"/>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32">
                                            <p:txEl>
                                              <p:pRg st="0" end="0"/>
                                            </p:txEl>
                                          </p:spTgt>
                                        </p:tgtEl>
                                        <p:attrNameLst>
                                          <p:attrName>style.visibility</p:attrName>
                                        </p:attrNameLst>
                                      </p:cBhvr>
                                      <p:to>
                                        <p:strVal val="visible"/>
                                      </p:to>
                                    </p:set>
                                    <p:animEffect transition="in" filter="wipe(left)">
                                      <p:cBhvr>
                                        <p:cTn id="72" dur="500"/>
                                        <p:tgtEl>
                                          <p:spTgt spid="32">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6" fill="hold" grpId="0" nodeType="clickEffect">
                                  <p:stCondLst>
                                    <p:cond delay="0"/>
                                  </p:stCondLst>
                                  <p:childTnLst>
                                    <p:set>
                                      <p:cBhvr>
                                        <p:cTn id="76" dur="1" fill="hold">
                                          <p:stCondLst>
                                            <p:cond delay="0"/>
                                          </p:stCondLst>
                                        </p:cTn>
                                        <p:tgtEl>
                                          <p:spTgt spid="55"/>
                                        </p:tgtEl>
                                        <p:attrNameLst>
                                          <p:attrName>style.visibility</p:attrName>
                                        </p:attrNameLst>
                                      </p:cBhvr>
                                      <p:to>
                                        <p:strVal val="visible"/>
                                      </p:to>
                                    </p:set>
                                    <p:animEffect transition="in" filter="barn(inHorizontal)">
                                      <p:cBhvr>
                                        <p:cTn id="77" dur="500"/>
                                        <p:tgtEl>
                                          <p:spTgt spid="55"/>
                                        </p:tgtEl>
                                      </p:cBhvr>
                                    </p:animEffect>
                                  </p:childTnLst>
                                </p:cTn>
                              </p:par>
                              <p:par>
                                <p:cTn id="78" presetID="16" presetClass="entr" presetSubtype="26" fill="hold" grpId="0" nodeType="withEffect">
                                  <p:stCondLst>
                                    <p:cond delay="0"/>
                                  </p:stCondLst>
                                  <p:childTnLst>
                                    <p:set>
                                      <p:cBhvr>
                                        <p:cTn id="79" dur="1" fill="hold">
                                          <p:stCondLst>
                                            <p:cond delay="0"/>
                                          </p:stCondLst>
                                        </p:cTn>
                                        <p:tgtEl>
                                          <p:spTgt spid="34"/>
                                        </p:tgtEl>
                                        <p:attrNameLst>
                                          <p:attrName>style.visibility</p:attrName>
                                        </p:attrNameLst>
                                      </p:cBhvr>
                                      <p:to>
                                        <p:strVal val="visible"/>
                                      </p:to>
                                    </p:set>
                                    <p:animEffect transition="in" filter="barn(inHorizontal)">
                                      <p:cBhvr>
                                        <p:cTn id="80" dur="500"/>
                                        <p:tgtEl>
                                          <p:spTgt spid="34"/>
                                        </p:tgtEl>
                                      </p:cBhvr>
                                    </p:animEffect>
                                  </p:childTnLst>
                                </p:cTn>
                              </p:par>
                            </p:childTnLst>
                          </p:cTn>
                        </p:par>
                        <p:par>
                          <p:cTn id="81" fill="hold">
                            <p:stCondLst>
                              <p:cond delay="500"/>
                            </p:stCondLst>
                            <p:childTnLst>
                              <p:par>
                                <p:cTn id="82" presetID="16" presetClass="entr" presetSubtype="26" fill="hold" grpId="0" nodeType="afterEffect">
                                  <p:stCondLst>
                                    <p:cond delay="0"/>
                                  </p:stCondLst>
                                  <p:childTnLst>
                                    <p:set>
                                      <p:cBhvr>
                                        <p:cTn id="83" dur="1" fill="hold">
                                          <p:stCondLst>
                                            <p:cond delay="0"/>
                                          </p:stCondLst>
                                        </p:cTn>
                                        <p:tgtEl>
                                          <p:spTgt spid="33"/>
                                        </p:tgtEl>
                                        <p:attrNameLst>
                                          <p:attrName>style.visibility</p:attrName>
                                        </p:attrNameLst>
                                      </p:cBhvr>
                                      <p:to>
                                        <p:strVal val="visible"/>
                                      </p:to>
                                    </p:set>
                                    <p:animEffect transition="in" filter="barn(inHorizontal)">
                                      <p:cBhvr>
                                        <p:cTn id="84" dur="500"/>
                                        <p:tgtEl>
                                          <p:spTgt spid="33"/>
                                        </p:tgtEl>
                                      </p:cBhvr>
                                    </p:animEffect>
                                  </p:childTnLst>
                                </p:cTn>
                              </p:par>
                              <p:par>
                                <p:cTn id="85" presetID="16" presetClass="entr" presetSubtype="26" fill="hold" grpId="0" nodeType="with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barn(inHorizontal)">
                                      <p:cBhvr>
                                        <p:cTn id="87" dur="500"/>
                                        <p:tgtEl>
                                          <p:spTgt spid="50"/>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32">
                                            <p:txEl>
                                              <p:pRg st="1" end="1"/>
                                            </p:txEl>
                                          </p:spTgt>
                                        </p:tgtEl>
                                        <p:attrNameLst>
                                          <p:attrName>style.visibility</p:attrName>
                                        </p:attrNameLst>
                                      </p:cBhvr>
                                      <p:to>
                                        <p:strVal val="visible"/>
                                      </p:to>
                                    </p:set>
                                    <p:animEffect transition="in" filter="wipe(left)">
                                      <p:cBhvr>
                                        <p:cTn id="92" dur="500"/>
                                        <p:tgtEl>
                                          <p:spTgt spid="32">
                                            <p:txEl>
                                              <p:pRg st="1" end="1"/>
                                            </p:txEl>
                                          </p:spTgt>
                                        </p:tgtEl>
                                      </p:cBhvr>
                                    </p:animEffect>
                                  </p:childTnLst>
                                </p:cTn>
                              </p:par>
                            </p:childTnLst>
                          </p:cTn>
                        </p:par>
                        <p:par>
                          <p:cTn id="93" fill="hold">
                            <p:stCondLst>
                              <p:cond delay="500"/>
                            </p:stCondLst>
                            <p:childTnLst>
                              <p:par>
                                <p:cTn id="94" presetID="22" presetClass="entr" presetSubtype="4" fill="hold" grpId="0" nodeType="afterEffect">
                                  <p:stCondLst>
                                    <p:cond delay="0"/>
                                  </p:stCondLst>
                                  <p:childTnLst>
                                    <p:set>
                                      <p:cBhvr>
                                        <p:cTn id="95" dur="1" fill="hold">
                                          <p:stCondLst>
                                            <p:cond delay="0"/>
                                          </p:stCondLst>
                                        </p:cTn>
                                        <p:tgtEl>
                                          <p:spTgt spid="58"/>
                                        </p:tgtEl>
                                        <p:attrNameLst>
                                          <p:attrName>style.visibility</p:attrName>
                                        </p:attrNameLst>
                                      </p:cBhvr>
                                      <p:to>
                                        <p:strVal val="visible"/>
                                      </p:to>
                                    </p:set>
                                    <p:animEffect transition="in" filter="wipe(down)">
                                      <p:cBhvr>
                                        <p:cTn id="96" dur="500"/>
                                        <p:tgtEl>
                                          <p:spTgt spid="58"/>
                                        </p:tgtEl>
                                      </p:cBhvr>
                                    </p:animEffect>
                                  </p:childTnLst>
                                </p:cTn>
                              </p:par>
                            </p:childTnLst>
                          </p:cTn>
                        </p:par>
                        <p:par>
                          <p:cTn id="97" fill="hold">
                            <p:stCondLst>
                              <p:cond delay="1000"/>
                            </p:stCondLst>
                            <p:childTnLst>
                              <p:par>
                                <p:cTn id="98" presetID="22" presetClass="entr" presetSubtype="4" fill="hold" grpId="0" nodeType="afterEffect">
                                  <p:stCondLst>
                                    <p:cond delay="0"/>
                                  </p:stCondLst>
                                  <p:childTnLst>
                                    <p:set>
                                      <p:cBhvr>
                                        <p:cTn id="99" dur="1" fill="hold">
                                          <p:stCondLst>
                                            <p:cond delay="0"/>
                                          </p:stCondLst>
                                        </p:cTn>
                                        <p:tgtEl>
                                          <p:spTgt spid="59"/>
                                        </p:tgtEl>
                                        <p:attrNameLst>
                                          <p:attrName>style.visibility</p:attrName>
                                        </p:attrNameLst>
                                      </p:cBhvr>
                                      <p:to>
                                        <p:strVal val="visible"/>
                                      </p:to>
                                    </p:set>
                                    <p:animEffect transition="in" filter="wipe(down)">
                                      <p:cBhvr>
                                        <p:cTn id="100" dur="500"/>
                                        <p:tgtEl>
                                          <p:spTgt spid="59"/>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nodeType="clickEffect">
                                  <p:stCondLst>
                                    <p:cond delay="0"/>
                                  </p:stCondLst>
                                  <p:childTnLst>
                                    <p:set>
                                      <p:cBhvr>
                                        <p:cTn id="104" dur="1" fill="hold">
                                          <p:stCondLst>
                                            <p:cond delay="0"/>
                                          </p:stCondLst>
                                        </p:cTn>
                                        <p:tgtEl>
                                          <p:spTgt spid="32">
                                            <p:txEl>
                                              <p:pRg st="2" end="2"/>
                                            </p:txEl>
                                          </p:spTgt>
                                        </p:tgtEl>
                                        <p:attrNameLst>
                                          <p:attrName>style.visibility</p:attrName>
                                        </p:attrNameLst>
                                      </p:cBhvr>
                                      <p:to>
                                        <p:strVal val="visible"/>
                                      </p:to>
                                    </p:set>
                                    <p:animEffect transition="in" filter="wipe(left)">
                                      <p:cBhvr>
                                        <p:cTn id="105" dur="500"/>
                                        <p:tgtEl>
                                          <p:spTgt spid="32">
                                            <p:txEl>
                                              <p:pRg st="2" end="2"/>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grpId="0" nodeType="clickEffect">
                                  <p:stCondLst>
                                    <p:cond delay="0"/>
                                  </p:stCondLst>
                                  <p:childTnLst>
                                    <p:set>
                                      <p:cBhvr>
                                        <p:cTn id="109" dur="1" fill="hold">
                                          <p:stCondLst>
                                            <p:cond delay="0"/>
                                          </p:stCondLst>
                                        </p:cTn>
                                        <p:tgtEl>
                                          <p:spTgt spid="3"/>
                                        </p:tgtEl>
                                        <p:attrNameLst>
                                          <p:attrName>style.visibility</p:attrName>
                                        </p:attrNameLst>
                                      </p:cBhvr>
                                      <p:to>
                                        <p:strVal val="visible"/>
                                      </p:to>
                                    </p:set>
                                    <p:animEffect transition="in" filter="wipe(left)">
                                      <p:cBhvr>
                                        <p:cTn id="110" dur="500"/>
                                        <p:tgtEl>
                                          <p:spTgt spid="3"/>
                                        </p:tgtEl>
                                      </p:cBhvr>
                                    </p:animEffect>
                                  </p:childTnLst>
                                </p:cTn>
                              </p:par>
                            </p:childTnLst>
                          </p:cTn>
                        </p:par>
                        <p:par>
                          <p:cTn id="111" fill="hold">
                            <p:stCondLst>
                              <p:cond delay="500"/>
                            </p:stCondLst>
                            <p:childTnLst>
                              <p:par>
                                <p:cTn id="112" presetID="22" presetClass="entr" presetSubtype="8" fill="hold" grpId="0" nodeType="afterEffect">
                                  <p:stCondLst>
                                    <p:cond delay="0"/>
                                  </p:stCondLst>
                                  <p:childTnLst>
                                    <p:set>
                                      <p:cBhvr>
                                        <p:cTn id="113" dur="1" fill="hold">
                                          <p:stCondLst>
                                            <p:cond delay="0"/>
                                          </p:stCondLst>
                                        </p:cTn>
                                        <p:tgtEl>
                                          <p:spTgt spid="61"/>
                                        </p:tgtEl>
                                        <p:attrNameLst>
                                          <p:attrName>style.visibility</p:attrName>
                                        </p:attrNameLst>
                                      </p:cBhvr>
                                      <p:to>
                                        <p:strVal val="visible"/>
                                      </p:to>
                                    </p:set>
                                    <p:animEffect transition="in" filter="wipe(left)">
                                      <p:cBhvr>
                                        <p:cTn id="114" dur="500"/>
                                        <p:tgtEl>
                                          <p:spTgt spid="61"/>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grpId="0" nodeType="clickEffect">
                                  <p:stCondLst>
                                    <p:cond delay="0"/>
                                  </p:stCondLst>
                                  <p:childTnLst>
                                    <p:set>
                                      <p:cBhvr>
                                        <p:cTn id="118" dur="1" fill="hold">
                                          <p:stCondLst>
                                            <p:cond delay="0"/>
                                          </p:stCondLst>
                                        </p:cTn>
                                        <p:tgtEl>
                                          <p:spTgt spid="60"/>
                                        </p:tgtEl>
                                        <p:attrNameLst>
                                          <p:attrName>style.visibility</p:attrName>
                                        </p:attrNameLst>
                                      </p:cBhvr>
                                      <p:to>
                                        <p:strVal val="visible"/>
                                      </p:to>
                                    </p:set>
                                    <p:animEffect transition="in" filter="wipe(left)">
                                      <p:cBhvr>
                                        <p:cTn id="119" dur="500"/>
                                        <p:tgtEl>
                                          <p:spTgt spid="60"/>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nodeType="clickEffect">
                                  <p:stCondLst>
                                    <p:cond delay="0"/>
                                  </p:stCondLst>
                                  <p:childTnLst>
                                    <p:set>
                                      <p:cBhvr>
                                        <p:cTn id="123" dur="1" fill="hold">
                                          <p:stCondLst>
                                            <p:cond delay="0"/>
                                          </p:stCondLst>
                                        </p:cTn>
                                        <p:tgtEl>
                                          <p:spTgt spid="60">
                                            <p:txEl>
                                              <p:pRg st="0" end="0"/>
                                            </p:txEl>
                                          </p:spTgt>
                                        </p:tgtEl>
                                        <p:attrNameLst>
                                          <p:attrName>style.visibility</p:attrName>
                                        </p:attrNameLst>
                                      </p:cBhvr>
                                      <p:to>
                                        <p:strVal val="visible"/>
                                      </p:to>
                                    </p:set>
                                    <p:animEffect transition="in" filter="wipe(left)">
                                      <p:cBhvr>
                                        <p:cTn id="124" dur="500"/>
                                        <p:tgtEl>
                                          <p:spTgt spid="60">
                                            <p:txEl>
                                              <p:pRg st="0" end="0"/>
                                            </p:txEl>
                                          </p:spTgt>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childTnLst>
                                    <p:set>
                                      <p:cBhvr>
                                        <p:cTn id="128" dur="1" fill="hold">
                                          <p:stCondLst>
                                            <p:cond delay="0"/>
                                          </p:stCondLst>
                                        </p:cTn>
                                        <p:tgtEl>
                                          <p:spTgt spid="60">
                                            <p:txEl>
                                              <p:pRg st="1" end="1"/>
                                            </p:txEl>
                                          </p:spTgt>
                                        </p:tgtEl>
                                        <p:attrNameLst>
                                          <p:attrName>style.visibility</p:attrName>
                                        </p:attrNameLst>
                                      </p:cBhvr>
                                      <p:to>
                                        <p:strVal val="visible"/>
                                      </p:to>
                                    </p:set>
                                    <p:animEffect transition="in" filter="wipe(left)">
                                      <p:cBhvr>
                                        <p:cTn id="129" dur="500"/>
                                        <p:tgtEl>
                                          <p:spTgt spid="60">
                                            <p:txEl>
                                              <p:pRg st="1" end="1"/>
                                            </p:txEl>
                                          </p:spTgt>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8" fill="hold" nodeType="clickEffect">
                                  <p:stCondLst>
                                    <p:cond delay="0"/>
                                  </p:stCondLst>
                                  <p:childTnLst>
                                    <p:set>
                                      <p:cBhvr>
                                        <p:cTn id="133" dur="1" fill="hold">
                                          <p:stCondLst>
                                            <p:cond delay="0"/>
                                          </p:stCondLst>
                                        </p:cTn>
                                        <p:tgtEl>
                                          <p:spTgt spid="60">
                                            <p:txEl>
                                              <p:pRg st="2" end="2"/>
                                            </p:txEl>
                                          </p:spTgt>
                                        </p:tgtEl>
                                        <p:attrNameLst>
                                          <p:attrName>style.visibility</p:attrName>
                                        </p:attrNameLst>
                                      </p:cBhvr>
                                      <p:to>
                                        <p:strVal val="visible"/>
                                      </p:to>
                                    </p:set>
                                    <p:animEffect transition="in" filter="wipe(left)">
                                      <p:cBhvr>
                                        <p:cTn id="134" dur="500"/>
                                        <p:tgtEl>
                                          <p:spTgt spid="60">
                                            <p:txEl>
                                              <p:pRg st="2" end="2"/>
                                            </p:txEl>
                                          </p:spTgt>
                                        </p:tgtEl>
                                      </p:cBhvr>
                                    </p:animEffect>
                                  </p:childTnLst>
                                </p:cTn>
                              </p:par>
                            </p:childTnLst>
                          </p:cTn>
                        </p:par>
                        <p:par>
                          <p:cTn id="135" fill="hold">
                            <p:stCondLst>
                              <p:cond delay="500"/>
                            </p:stCondLst>
                            <p:childTnLst>
                              <p:par>
                                <p:cTn id="136" presetID="16" presetClass="entr" presetSubtype="21" fill="hold" grpId="0" nodeType="afterEffect">
                                  <p:stCondLst>
                                    <p:cond delay="0"/>
                                  </p:stCondLst>
                                  <p:childTnLst>
                                    <p:set>
                                      <p:cBhvr>
                                        <p:cTn id="137" dur="1" fill="hold">
                                          <p:stCondLst>
                                            <p:cond delay="0"/>
                                          </p:stCondLst>
                                        </p:cTn>
                                        <p:tgtEl>
                                          <p:spTgt spid="35"/>
                                        </p:tgtEl>
                                        <p:attrNameLst>
                                          <p:attrName>style.visibility</p:attrName>
                                        </p:attrNameLst>
                                      </p:cBhvr>
                                      <p:to>
                                        <p:strVal val="visible"/>
                                      </p:to>
                                    </p:set>
                                    <p:animEffect transition="in" filter="barn(inVertical)">
                                      <p:cBhvr>
                                        <p:cTn id="138" dur="500"/>
                                        <p:tgtEl>
                                          <p:spTgt spid="35"/>
                                        </p:tgtEl>
                                      </p:cBhvr>
                                    </p:animEffect>
                                  </p:childTnLst>
                                </p:cTn>
                              </p:par>
                              <p:par>
                                <p:cTn id="139" presetID="16" presetClass="entr" presetSubtype="21" fill="hold" grpId="0" nodeType="withEffect">
                                  <p:stCondLst>
                                    <p:cond delay="0"/>
                                  </p:stCondLst>
                                  <p:childTnLst>
                                    <p:set>
                                      <p:cBhvr>
                                        <p:cTn id="140" dur="1" fill="hold">
                                          <p:stCondLst>
                                            <p:cond delay="0"/>
                                          </p:stCondLst>
                                        </p:cTn>
                                        <p:tgtEl>
                                          <p:spTgt spid="5"/>
                                        </p:tgtEl>
                                        <p:attrNameLst>
                                          <p:attrName>style.visibility</p:attrName>
                                        </p:attrNameLst>
                                      </p:cBhvr>
                                      <p:to>
                                        <p:strVal val="visible"/>
                                      </p:to>
                                    </p:set>
                                    <p:animEffect transition="in" filter="barn(inVertical)">
                                      <p:cBhvr>
                                        <p:cTn id="141" dur="500"/>
                                        <p:tgtEl>
                                          <p:spTgt spid="5"/>
                                        </p:tgtEl>
                                      </p:cBhvr>
                                    </p:animEffect>
                                  </p:childTnLst>
                                </p:cTn>
                              </p:par>
                            </p:childTnLst>
                          </p:cTn>
                        </p:par>
                        <p:par>
                          <p:cTn id="142" fill="hold">
                            <p:stCondLst>
                              <p:cond delay="1000"/>
                            </p:stCondLst>
                            <p:childTnLst>
                              <p:par>
                                <p:cTn id="143" presetID="16" presetClass="entr" presetSubtype="21" fill="hold" grpId="0" nodeType="afterEffect">
                                  <p:stCondLst>
                                    <p:cond delay="0"/>
                                  </p:stCondLst>
                                  <p:childTnLst>
                                    <p:set>
                                      <p:cBhvr>
                                        <p:cTn id="144" dur="1" fill="hold">
                                          <p:stCondLst>
                                            <p:cond delay="0"/>
                                          </p:stCondLst>
                                        </p:cTn>
                                        <p:tgtEl>
                                          <p:spTgt spid="62"/>
                                        </p:tgtEl>
                                        <p:attrNameLst>
                                          <p:attrName>style.visibility</p:attrName>
                                        </p:attrNameLst>
                                      </p:cBhvr>
                                      <p:to>
                                        <p:strVal val="visible"/>
                                      </p:to>
                                    </p:set>
                                    <p:animEffect transition="in" filter="barn(inVertical)">
                                      <p:cBhvr>
                                        <p:cTn id="145" dur="500"/>
                                        <p:tgtEl>
                                          <p:spTgt spid="62"/>
                                        </p:tgtEl>
                                      </p:cBhvr>
                                    </p:animEffect>
                                  </p:childTnLst>
                                </p:cTn>
                              </p:par>
                              <p:par>
                                <p:cTn id="146" presetID="16" presetClass="entr" presetSubtype="21" fill="hold" grpId="0" nodeType="withEffect">
                                  <p:stCondLst>
                                    <p:cond delay="0"/>
                                  </p:stCondLst>
                                  <p:childTnLst>
                                    <p:set>
                                      <p:cBhvr>
                                        <p:cTn id="147" dur="1" fill="hold">
                                          <p:stCondLst>
                                            <p:cond delay="0"/>
                                          </p:stCondLst>
                                        </p:cTn>
                                        <p:tgtEl>
                                          <p:spTgt spid="63"/>
                                        </p:tgtEl>
                                        <p:attrNameLst>
                                          <p:attrName>style.visibility</p:attrName>
                                        </p:attrNameLst>
                                      </p:cBhvr>
                                      <p:to>
                                        <p:strVal val="visible"/>
                                      </p:to>
                                    </p:set>
                                    <p:animEffect transition="in" filter="barn(inVertical)">
                                      <p:cBhvr>
                                        <p:cTn id="148" dur="500"/>
                                        <p:tgtEl>
                                          <p:spTgt spid="63"/>
                                        </p:tgtEl>
                                      </p:cBhvr>
                                    </p:animEffect>
                                  </p:childTnLst>
                                </p:cTn>
                              </p:par>
                            </p:childTnLst>
                          </p:cTn>
                        </p:par>
                      </p:childTnLst>
                    </p:cTn>
                  </p:par>
                  <p:par>
                    <p:cTn id="149" fill="hold">
                      <p:stCondLst>
                        <p:cond delay="indefinite"/>
                      </p:stCondLst>
                      <p:childTnLst>
                        <p:par>
                          <p:cTn id="150" fill="hold">
                            <p:stCondLst>
                              <p:cond delay="0"/>
                            </p:stCondLst>
                            <p:childTnLst>
                              <p:par>
                                <p:cTn id="151" presetID="22" presetClass="entr" presetSubtype="8" fill="hold" grpId="0" nodeType="clickEffect">
                                  <p:stCondLst>
                                    <p:cond delay="0"/>
                                  </p:stCondLst>
                                  <p:childTnLst>
                                    <p:set>
                                      <p:cBhvr>
                                        <p:cTn id="152" dur="1" fill="hold">
                                          <p:stCondLst>
                                            <p:cond delay="0"/>
                                          </p:stCondLst>
                                        </p:cTn>
                                        <p:tgtEl>
                                          <p:spTgt spid="64"/>
                                        </p:tgtEl>
                                        <p:attrNameLst>
                                          <p:attrName>style.visibility</p:attrName>
                                        </p:attrNameLst>
                                      </p:cBhvr>
                                      <p:to>
                                        <p:strVal val="visible"/>
                                      </p:to>
                                    </p:set>
                                    <p:animEffect transition="in" filter="wipe(left)">
                                      <p:cBhvr>
                                        <p:cTn id="153" dur="500"/>
                                        <p:tgtEl>
                                          <p:spTgt spid="64"/>
                                        </p:tgtEl>
                                      </p:cBhvr>
                                    </p:animEffect>
                                  </p:childTnLst>
                                </p:cTn>
                              </p:par>
                            </p:childTnLst>
                          </p:cTn>
                        </p:par>
                      </p:childTnLst>
                    </p:cTn>
                  </p:par>
                  <p:par>
                    <p:cTn id="154" fill="hold">
                      <p:stCondLst>
                        <p:cond delay="indefinite"/>
                      </p:stCondLst>
                      <p:childTnLst>
                        <p:par>
                          <p:cTn id="155" fill="hold">
                            <p:stCondLst>
                              <p:cond delay="0"/>
                            </p:stCondLst>
                            <p:childTnLst>
                              <p:par>
                                <p:cTn id="156" presetID="22" presetClass="entr" presetSubtype="8" fill="hold" nodeType="clickEffect">
                                  <p:stCondLst>
                                    <p:cond delay="0"/>
                                  </p:stCondLst>
                                  <p:childTnLst>
                                    <p:set>
                                      <p:cBhvr>
                                        <p:cTn id="157" dur="1" fill="hold">
                                          <p:stCondLst>
                                            <p:cond delay="0"/>
                                          </p:stCondLst>
                                        </p:cTn>
                                        <p:tgtEl>
                                          <p:spTgt spid="64">
                                            <p:txEl>
                                              <p:pRg st="0" end="0"/>
                                            </p:txEl>
                                          </p:spTgt>
                                        </p:tgtEl>
                                        <p:attrNameLst>
                                          <p:attrName>style.visibility</p:attrName>
                                        </p:attrNameLst>
                                      </p:cBhvr>
                                      <p:to>
                                        <p:strVal val="visible"/>
                                      </p:to>
                                    </p:set>
                                    <p:animEffect transition="in" filter="wipe(left)">
                                      <p:cBhvr>
                                        <p:cTn id="158" dur="500"/>
                                        <p:tgtEl>
                                          <p:spTgt spid="64">
                                            <p:txEl>
                                              <p:pRg st="0" end="0"/>
                                            </p:txEl>
                                          </p:spTgt>
                                        </p:tgtEl>
                                      </p:cBhvr>
                                    </p:animEffect>
                                  </p:childTnLst>
                                </p:cTn>
                              </p:par>
                            </p:childTnLst>
                          </p:cTn>
                        </p:par>
                      </p:childTnLst>
                    </p:cTn>
                  </p:par>
                  <p:par>
                    <p:cTn id="159" fill="hold">
                      <p:stCondLst>
                        <p:cond delay="indefinite"/>
                      </p:stCondLst>
                      <p:childTnLst>
                        <p:par>
                          <p:cTn id="160" fill="hold">
                            <p:stCondLst>
                              <p:cond delay="0"/>
                            </p:stCondLst>
                            <p:childTnLst>
                              <p:par>
                                <p:cTn id="161" presetID="22" presetClass="entr" presetSubtype="8" fill="hold" nodeType="clickEffect">
                                  <p:stCondLst>
                                    <p:cond delay="0"/>
                                  </p:stCondLst>
                                  <p:childTnLst>
                                    <p:set>
                                      <p:cBhvr>
                                        <p:cTn id="162" dur="1" fill="hold">
                                          <p:stCondLst>
                                            <p:cond delay="0"/>
                                          </p:stCondLst>
                                        </p:cTn>
                                        <p:tgtEl>
                                          <p:spTgt spid="64">
                                            <p:txEl>
                                              <p:pRg st="1" end="1"/>
                                            </p:txEl>
                                          </p:spTgt>
                                        </p:tgtEl>
                                        <p:attrNameLst>
                                          <p:attrName>style.visibility</p:attrName>
                                        </p:attrNameLst>
                                      </p:cBhvr>
                                      <p:to>
                                        <p:strVal val="visible"/>
                                      </p:to>
                                    </p:set>
                                    <p:animEffect transition="in" filter="wipe(left)">
                                      <p:cBhvr>
                                        <p:cTn id="163" dur="500"/>
                                        <p:tgtEl>
                                          <p:spTgt spid="64">
                                            <p:txEl>
                                              <p:pRg st="1" end="1"/>
                                            </p:txEl>
                                          </p:spTgt>
                                        </p:tgtEl>
                                      </p:cBhvr>
                                    </p:animEffect>
                                  </p:childTnLst>
                                </p:cTn>
                              </p:par>
                            </p:childTnLst>
                          </p:cTn>
                        </p:par>
                      </p:childTnLst>
                    </p:cTn>
                  </p:par>
                  <p:par>
                    <p:cTn id="164" fill="hold">
                      <p:stCondLst>
                        <p:cond delay="indefinite"/>
                      </p:stCondLst>
                      <p:childTnLst>
                        <p:par>
                          <p:cTn id="165" fill="hold">
                            <p:stCondLst>
                              <p:cond delay="0"/>
                            </p:stCondLst>
                            <p:childTnLst>
                              <p:par>
                                <p:cTn id="166" presetID="22" presetClass="entr" presetSubtype="8" fill="hold" nodeType="clickEffect">
                                  <p:stCondLst>
                                    <p:cond delay="0"/>
                                  </p:stCondLst>
                                  <p:childTnLst>
                                    <p:set>
                                      <p:cBhvr>
                                        <p:cTn id="167" dur="1" fill="hold">
                                          <p:stCondLst>
                                            <p:cond delay="0"/>
                                          </p:stCondLst>
                                        </p:cTn>
                                        <p:tgtEl>
                                          <p:spTgt spid="64">
                                            <p:txEl>
                                              <p:pRg st="2" end="2"/>
                                            </p:txEl>
                                          </p:spTgt>
                                        </p:tgtEl>
                                        <p:attrNameLst>
                                          <p:attrName>style.visibility</p:attrName>
                                        </p:attrNameLst>
                                      </p:cBhvr>
                                      <p:to>
                                        <p:strVal val="visible"/>
                                      </p:to>
                                    </p:set>
                                    <p:animEffect transition="in" filter="wipe(left)">
                                      <p:cBhvr>
                                        <p:cTn id="168" dur="500"/>
                                        <p:tgtEl>
                                          <p:spTgt spid="64">
                                            <p:txEl>
                                              <p:pRg st="2" end="2"/>
                                            </p:txEl>
                                          </p:spTgt>
                                        </p:tgtEl>
                                      </p:cBhvr>
                                    </p:animEffect>
                                  </p:childTnLst>
                                </p:cTn>
                              </p:par>
                            </p:childTnLst>
                          </p:cTn>
                        </p:par>
                      </p:childTnLst>
                    </p:cTn>
                  </p:par>
                  <p:par>
                    <p:cTn id="169" fill="hold">
                      <p:stCondLst>
                        <p:cond delay="indefinite"/>
                      </p:stCondLst>
                      <p:childTnLst>
                        <p:par>
                          <p:cTn id="170" fill="hold">
                            <p:stCondLst>
                              <p:cond delay="0"/>
                            </p:stCondLst>
                            <p:childTnLst>
                              <p:par>
                                <p:cTn id="171" presetID="22" presetClass="entr" presetSubtype="8" fill="hold" nodeType="clickEffect">
                                  <p:stCondLst>
                                    <p:cond delay="0"/>
                                  </p:stCondLst>
                                  <p:childTnLst>
                                    <p:set>
                                      <p:cBhvr>
                                        <p:cTn id="172" dur="1" fill="hold">
                                          <p:stCondLst>
                                            <p:cond delay="0"/>
                                          </p:stCondLst>
                                        </p:cTn>
                                        <p:tgtEl>
                                          <p:spTgt spid="64">
                                            <p:txEl>
                                              <p:pRg st="3" end="3"/>
                                            </p:txEl>
                                          </p:spTgt>
                                        </p:tgtEl>
                                        <p:attrNameLst>
                                          <p:attrName>style.visibility</p:attrName>
                                        </p:attrNameLst>
                                      </p:cBhvr>
                                      <p:to>
                                        <p:strVal val="visible"/>
                                      </p:to>
                                    </p:set>
                                    <p:animEffect transition="in" filter="wipe(left)">
                                      <p:cBhvr>
                                        <p:cTn id="173" dur="500"/>
                                        <p:tgtEl>
                                          <p:spTgt spid="64">
                                            <p:txEl>
                                              <p:pRg st="3" end="3"/>
                                            </p:txEl>
                                          </p:spTgt>
                                        </p:tgtEl>
                                      </p:cBhvr>
                                    </p:animEffect>
                                  </p:childTnLst>
                                </p:cTn>
                              </p:par>
                            </p:childTnLst>
                          </p:cTn>
                        </p:par>
                      </p:childTnLst>
                    </p:cTn>
                  </p:par>
                  <p:par>
                    <p:cTn id="174" fill="hold">
                      <p:stCondLst>
                        <p:cond delay="indefinite"/>
                      </p:stCondLst>
                      <p:childTnLst>
                        <p:par>
                          <p:cTn id="175" fill="hold">
                            <p:stCondLst>
                              <p:cond delay="0"/>
                            </p:stCondLst>
                            <p:childTnLst>
                              <p:par>
                                <p:cTn id="176" presetID="22" presetClass="entr" presetSubtype="8" fill="hold" nodeType="clickEffect">
                                  <p:stCondLst>
                                    <p:cond delay="0"/>
                                  </p:stCondLst>
                                  <p:childTnLst>
                                    <p:set>
                                      <p:cBhvr>
                                        <p:cTn id="177" dur="1" fill="hold">
                                          <p:stCondLst>
                                            <p:cond delay="0"/>
                                          </p:stCondLst>
                                        </p:cTn>
                                        <p:tgtEl>
                                          <p:spTgt spid="64">
                                            <p:txEl>
                                              <p:pRg st="4" end="4"/>
                                            </p:txEl>
                                          </p:spTgt>
                                        </p:tgtEl>
                                        <p:attrNameLst>
                                          <p:attrName>style.visibility</p:attrName>
                                        </p:attrNameLst>
                                      </p:cBhvr>
                                      <p:to>
                                        <p:strVal val="visible"/>
                                      </p:to>
                                    </p:set>
                                    <p:animEffect transition="in" filter="wipe(left)">
                                      <p:cBhvr>
                                        <p:cTn id="178" dur="500"/>
                                        <p:tgtEl>
                                          <p:spTgt spid="6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58" grpId="0" animBg="1"/>
      <p:bldP spid="22" grpId="0" animBg="1"/>
      <p:bldP spid="35" grpId="0" animBg="1"/>
      <p:bldP spid="37" grpId="0" animBg="1"/>
      <p:bldP spid="38" grpId="0" animBg="1"/>
      <p:bldP spid="39" grpId="0" animBg="1"/>
      <p:bldP spid="41" grpId="0" animBg="1"/>
      <p:bldP spid="42" grpId="0" animBg="1"/>
      <p:bldP spid="43" grpId="0" animBg="1"/>
      <p:bldP spid="44" grpId="0" animBg="1"/>
      <p:bldP spid="45" grpId="0" animBg="1"/>
      <p:bldP spid="47" grpId="0" animBg="1"/>
      <p:bldP spid="48" grpId="0" animBg="1"/>
      <p:bldP spid="46" grpId="0" animBg="1"/>
      <p:bldP spid="55" grpId="0" animBg="1"/>
      <p:bldP spid="32" grpId="0" animBg="1"/>
      <p:bldP spid="33" grpId="0" animBg="1"/>
      <p:bldP spid="34" grpId="0" animBg="1"/>
      <p:bldP spid="50" grpId="0" animBg="1"/>
      <p:bldP spid="60" grpId="0" animBg="1"/>
      <p:bldP spid="3" grpId="0"/>
      <p:bldP spid="61" grpId="0"/>
      <p:bldP spid="5" grpId="0" animBg="1"/>
      <p:bldP spid="62" grpId="0" animBg="1"/>
      <p:bldP spid="63" grpId="0" animBg="1"/>
      <p:bldP spid="6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2404241" y="2758710"/>
            <a:ext cx="2124000" cy="504000"/>
          </a:xfrm>
          <a:prstGeom prst="rect">
            <a:avLst/>
          </a:prstGeom>
          <a:solidFill>
            <a:srgbClr val="FFFF99"/>
          </a:solidFill>
          <a:ln w="28575">
            <a:no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t>Ｂ</a:t>
            </a:r>
            <a:endParaRPr kumimoji="1" lang="ja-JP" altLang="en-US" dirty="0"/>
          </a:p>
        </p:txBody>
      </p:sp>
      <p:sp>
        <p:nvSpPr>
          <p:cNvPr id="58" name="正方形/長方形 57"/>
          <p:cNvSpPr/>
          <p:nvPr/>
        </p:nvSpPr>
        <p:spPr>
          <a:xfrm>
            <a:off x="960161" y="3245133"/>
            <a:ext cx="1440000" cy="756000"/>
          </a:xfrm>
          <a:prstGeom prst="rect">
            <a:avLst/>
          </a:prstGeom>
          <a:solidFill>
            <a:srgbClr val="FFFF99"/>
          </a:solidFill>
          <a:ln w="28575">
            <a:noFill/>
            <a:prstDash val="solid"/>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t>　　　Ａ</a:t>
            </a:r>
            <a:endParaRPr kumimoji="1" lang="ja-JP" altLang="en-US" dirty="0"/>
          </a:p>
        </p:txBody>
      </p:sp>
      <p:graphicFrame>
        <p:nvGraphicFramePr>
          <p:cNvPr id="31" name="表 30"/>
          <p:cNvGraphicFramePr>
            <a:graphicFrameLocks noGrp="1"/>
          </p:cNvGraphicFramePr>
          <p:nvPr>
            <p:extLst>
              <p:ext uri="{D42A27DB-BD31-4B8C-83A1-F6EECF244321}">
                <p14:modId xmlns:p14="http://schemas.microsoft.com/office/powerpoint/2010/main" val="1066309742"/>
              </p:ext>
            </p:extLst>
          </p:nvPr>
        </p:nvGraphicFramePr>
        <p:xfrm>
          <a:off x="941581" y="2759706"/>
          <a:ext cx="1440000" cy="3060000"/>
        </p:xfrm>
        <a:graphic>
          <a:graphicData uri="http://schemas.openxmlformats.org/drawingml/2006/table">
            <a:tbl>
              <a:tblPr firstRow="1" bandRow="1">
                <a:tableStyleId>{5C22544A-7EE6-4342-B048-85BDC9FD1C3A}</a:tableStyleId>
              </a:tblPr>
              <a:tblGrid>
                <a:gridCol w="1440000"/>
              </a:tblGrid>
              <a:tr h="504000">
                <a:tc>
                  <a:txBody>
                    <a:bodyPr/>
                    <a:lstStyle/>
                    <a:p>
                      <a:pPr algn="ctr"/>
                      <a:endParaRPr kumimoji="1" lang="ja-JP" altLang="en-US" dirty="0">
                        <a:solidFill>
                          <a:srgbClr val="FF0000"/>
                        </a:solidFill>
                      </a:endParaRPr>
                    </a:p>
                  </a:txBody>
                  <a:tcPr anchor="ct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756000">
                <a:tc>
                  <a:txBody>
                    <a:bodyPr/>
                    <a:lstStyle/>
                    <a:p>
                      <a:pPr algn="ctr"/>
                      <a:endParaRPr kumimoji="1" lang="ja-JP" altLang="en-US" b="1" dirty="0">
                        <a:solidFill>
                          <a:sysClr val="windowText" lastClr="000000"/>
                        </a:solidFill>
                      </a:endParaRPr>
                    </a:p>
                  </a:txBody>
                  <a:tcPr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00000">
                <a:tc>
                  <a:txBody>
                    <a:bodyPr/>
                    <a:lstStyle/>
                    <a:p>
                      <a:pPr algn="ctr"/>
                      <a:endParaRPr kumimoji="1" lang="ja-JP" altLang="en-US" sz="2000" dirty="0">
                        <a:latin typeface="AR P教科書体M" panose="03000600000000000000" pitchFamily="66" charset="-128"/>
                        <a:ea typeface="AR P教科書体M" panose="03000600000000000000" pitchFamily="66"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3690322396"/>
              </p:ext>
            </p:extLst>
          </p:nvPr>
        </p:nvGraphicFramePr>
        <p:xfrm>
          <a:off x="2381001" y="2761227"/>
          <a:ext cx="2160000" cy="3060000"/>
        </p:xfrm>
        <a:graphic>
          <a:graphicData uri="http://schemas.openxmlformats.org/drawingml/2006/table">
            <a:tbl>
              <a:tblPr firstRow="1" bandRow="1">
                <a:tableStyleId>{5C22544A-7EE6-4342-B048-85BDC9FD1C3A}</a:tableStyleId>
              </a:tblPr>
              <a:tblGrid>
                <a:gridCol w="2160000"/>
              </a:tblGrid>
              <a:tr h="1530000">
                <a:tc>
                  <a:txBody>
                    <a:bodyPr/>
                    <a:lstStyle/>
                    <a:p>
                      <a:pPr algn="ctr"/>
                      <a:r>
                        <a:rPr kumimoji="1" lang="ja-JP" altLang="en-US" dirty="0" smtClean="0"/>
                        <a:t>　　　</a:t>
                      </a:r>
                      <a:endParaRPr kumimoji="1" lang="en-US" altLang="ja-JP" dirty="0" smtClean="0"/>
                    </a:p>
                    <a:p>
                      <a:pPr algn="ctr"/>
                      <a:endParaRPr kumimoji="1" lang="ja-JP" altLang="en-US" sz="2400" dirty="0">
                        <a:latin typeface="AR P教科書体M" panose="03000600000000000000" pitchFamily="66" charset="-128"/>
                        <a:ea typeface="AR P教科書体M" panose="03000600000000000000" pitchFamily="66"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r h="1530000">
                <a:tc>
                  <a:txBody>
                    <a:bodyPr/>
                    <a:lstStyle/>
                    <a:p>
                      <a:pPr algn="ctr"/>
                      <a:endParaRPr kumimoji="1" lang="ja-JP" altLang="en-US" sz="2400" dirty="0">
                        <a:latin typeface="AR P教科書体M" panose="03000600000000000000" pitchFamily="66" charset="-128"/>
                        <a:ea typeface="AR P教科書体M" panose="03000600000000000000" pitchFamily="66"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pic>
        <p:nvPicPr>
          <p:cNvPr id="7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2215" y="406797"/>
            <a:ext cx="10112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角丸四角形吹き出し 6"/>
          <p:cNvSpPr/>
          <p:nvPr/>
        </p:nvSpPr>
        <p:spPr>
          <a:xfrm>
            <a:off x="1324280" y="260649"/>
            <a:ext cx="7496192" cy="950181"/>
          </a:xfrm>
          <a:prstGeom prst="wedgeRoundRectCallout">
            <a:avLst>
              <a:gd name="adj1" fmla="val -53330"/>
              <a:gd name="adj2" fmla="val 20435"/>
              <a:gd name="adj3" fmla="val 16667"/>
            </a:avLst>
          </a:prstGeom>
          <a:ln/>
        </p:spPr>
        <p:style>
          <a:lnRef idx="1">
            <a:schemeClr val="accent1"/>
          </a:lnRef>
          <a:fillRef idx="2">
            <a:schemeClr val="accent1"/>
          </a:fillRef>
          <a:effectRef idx="1">
            <a:schemeClr val="accent1"/>
          </a:effectRef>
          <a:fontRef idx="minor">
            <a:schemeClr val="dk1"/>
          </a:fontRef>
        </p:style>
        <p:txBody>
          <a:bodyPr anchor="t"/>
          <a:lstStyle/>
          <a:p>
            <a:pPr lvl="0">
              <a:defRPr/>
            </a:pPr>
            <a:r>
              <a:rPr kumimoji="0" lang="en-US" altLang="ja-JP" sz="2400" kern="0" dirty="0" smtClean="0">
                <a:solidFill>
                  <a:prstClr val="black"/>
                </a:solidFill>
                <a:latin typeface="AR P教科書体M" panose="03000600000000000000" pitchFamily="66" charset="-128"/>
                <a:ea typeface="AR P教科書体M" panose="03000600000000000000" pitchFamily="66" charset="-128"/>
              </a:rPr>
              <a:t>12%</a:t>
            </a:r>
            <a:r>
              <a:rPr kumimoji="0" lang="ja-JP" altLang="en-US" sz="2400" kern="0" dirty="0">
                <a:solidFill>
                  <a:prstClr val="black"/>
                </a:solidFill>
                <a:latin typeface="AR P教科書体M" panose="03000600000000000000" pitchFamily="66" charset="-128"/>
                <a:ea typeface="AR P教科書体M" panose="03000600000000000000" pitchFamily="66" charset="-128"/>
              </a:rPr>
              <a:t>の食塩</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水</a:t>
            </a:r>
            <a:r>
              <a:rPr kumimoji="0" lang="en-US" altLang="ja-JP" sz="2400" kern="0" dirty="0" smtClean="0">
                <a:solidFill>
                  <a:prstClr val="black"/>
                </a:solidFill>
                <a:latin typeface="AR P教科書体M" panose="03000600000000000000" pitchFamily="66" charset="-128"/>
                <a:ea typeface="AR P教科書体M" panose="03000600000000000000" pitchFamily="66" charset="-128"/>
              </a:rPr>
              <a:t>400g</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と</a:t>
            </a:r>
            <a:r>
              <a:rPr kumimoji="0" lang="en-US" altLang="ja-JP" sz="2400" kern="0" dirty="0" smtClean="0">
                <a:solidFill>
                  <a:prstClr val="black"/>
                </a:solidFill>
                <a:latin typeface="AR P教科書体M" panose="03000600000000000000" pitchFamily="66" charset="-128"/>
                <a:ea typeface="AR P教科書体M" panose="03000600000000000000" pitchFamily="66" charset="-128"/>
              </a:rPr>
              <a:t>16%</a:t>
            </a:r>
            <a:r>
              <a:rPr kumimoji="0" lang="ja-JP" altLang="en-US" sz="2400" kern="0" dirty="0">
                <a:solidFill>
                  <a:prstClr val="black"/>
                </a:solidFill>
                <a:latin typeface="AR P教科書体M" panose="03000600000000000000" pitchFamily="66" charset="-128"/>
                <a:ea typeface="AR P教科書体M" panose="03000600000000000000" pitchFamily="66" charset="-128"/>
              </a:rPr>
              <a:t>の食塩</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水</a:t>
            </a:r>
            <a:r>
              <a:rPr kumimoji="0" lang="en-US" altLang="ja-JP" sz="2400" kern="0" dirty="0" smtClean="0">
                <a:solidFill>
                  <a:prstClr val="black"/>
                </a:solidFill>
                <a:latin typeface="AR P教科書体M" panose="03000600000000000000" pitchFamily="66" charset="-128"/>
                <a:ea typeface="AR P教科書体M" panose="03000600000000000000" pitchFamily="66" charset="-128"/>
              </a:rPr>
              <a:t>600</a:t>
            </a:r>
            <a:r>
              <a:rPr kumimoji="0" lang="ja-JP" altLang="en-US" sz="2400" kern="0" dirty="0" err="1" smtClean="0">
                <a:solidFill>
                  <a:prstClr val="black"/>
                </a:solidFill>
                <a:latin typeface="AR P教科書体M" panose="03000600000000000000" pitchFamily="66" charset="-128"/>
                <a:ea typeface="AR P教科書体M" panose="03000600000000000000" pitchFamily="66" charset="-128"/>
              </a:rPr>
              <a:t>ｇ</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を混ぜると何</a:t>
            </a:r>
            <a:r>
              <a:rPr kumimoji="0" lang="en-US" altLang="ja-JP" sz="2400" kern="0" dirty="0" smtClean="0">
                <a:solidFill>
                  <a:prstClr val="black"/>
                </a:solidFill>
                <a:latin typeface="AR P教科書体M" panose="03000600000000000000" pitchFamily="66" charset="-128"/>
                <a:ea typeface="AR P教科書体M" panose="03000600000000000000" pitchFamily="66" charset="-128"/>
              </a:rPr>
              <a:t>%</a:t>
            </a:r>
            <a:r>
              <a:rPr kumimoji="0" lang="ja-JP" altLang="en-US" sz="2400" kern="0" dirty="0">
                <a:solidFill>
                  <a:prstClr val="black"/>
                </a:solidFill>
                <a:latin typeface="AR P教科書体M" panose="03000600000000000000" pitchFamily="66" charset="-128"/>
                <a:ea typeface="AR P教科書体M" panose="03000600000000000000" pitchFamily="66" charset="-128"/>
              </a:rPr>
              <a:t>の食</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塩水ができますか。</a:t>
            </a:r>
            <a:endParaRPr kumimoji="0" lang="en-US" altLang="ja-JP" sz="2400" kern="0" dirty="0" smtClean="0">
              <a:solidFill>
                <a:prstClr val="black"/>
              </a:solidFill>
              <a:latin typeface="AR P教科書体M" panose="03000600000000000000" pitchFamily="66" charset="-128"/>
              <a:ea typeface="AR P教科書体M" panose="03000600000000000000" pitchFamily="66" charset="-128"/>
            </a:endParaRPr>
          </a:p>
        </p:txBody>
      </p:sp>
      <p:sp>
        <p:nvSpPr>
          <p:cNvPr id="636" name="テキスト ボックス 635"/>
          <p:cNvSpPr txBox="1"/>
          <p:nvPr/>
        </p:nvSpPr>
        <p:spPr>
          <a:xfrm>
            <a:off x="1332317" y="1377115"/>
            <a:ext cx="1038177" cy="461665"/>
          </a:xfrm>
          <a:prstGeom prst="rect">
            <a:avLst/>
          </a:prstGeom>
          <a:noFill/>
          <a:ln w="28575">
            <a:solidFill>
              <a:srgbClr val="0070C0"/>
            </a:solidFill>
          </a:ln>
        </p:spPr>
        <p:txBody>
          <a:bodyPr wrap="square" rtlCol="0">
            <a:spAutoFit/>
          </a:bodyPr>
          <a:lstStyle/>
          <a:p>
            <a:pPr algn="ctr"/>
            <a:r>
              <a:rPr kumimoji="1" lang="ja-JP" altLang="en-US" sz="2400" dirty="0" smtClean="0">
                <a:latin typeface="AR P教科書体M" panose="03000600000000000000" pitchFamily="66" charset="-128"/>
                <a:ea typeface="AR P教科書体M" panose="03000600000000000000" pitchFamily="66" charset="-128"/>
              </a:rPr>
              <a:t>解き方</a:t>
            </a:r>
            <a:endParaRPr kumimoji="1" lang="ja-JP" altLang="en-US" sz="2400" dirty="0">
              <a:latin typeface="AR P教科書体M" panose="03000600000000000000" pitchFamily="66" charset="-128"/>
              <a:ea typeface="AR P教科書体M" panose="03000600000000000000" pitchFamily="66" charset="-128"/>
            </a:endParaRPr>
          </a:p>
        </p:txBody>
      </p:sp>
      <p:sp>
        <p:nvSpPr>
          <p:cNvPr id="22" name="角丸四角形吹き出し 21"/>
          <p:cNvSpPr/>
          <p:nvPr/>
        </p:nvSpPr>
        <p:spPr>
          <a:xfrm>
            <a:off x="2559358" y="1363944"/>
            <a:ext cx="1796618" cy="461665"/>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12%</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の食塩水</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35" name="円弧 34"/>
          <p:cNvSpPr/>
          <p:nvPr/>
        </p:nvSpPr>
        <p:spPr>
          <a:xfrm rot="5400000">
            <a:off x="1303345" y="3259224"/>
            <a:ext cx="720000" cy="144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7" name="円弧 36"/>
          <p:cNvSpPr/>
          <p:nvPr/>
        </p:nvSpPr>
        <p:spPr>
          <a:xfrm flipH="1">
            <a:off x="610577" y="4001133"/>
            <a:ext cx="648154" cy="1822756"/>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8" name="正方形/長方形 37"/>
          <p:cNvSpPr/>
          <p:nvPr/>
        </p:nvSpPr>
        <p:spPr>
          <a:xfrm>
            <a:off x="323528" y="4628752"/>
            <a:ext cx="532197" cy="461665"/>
          </a:xfrm>
          <a:prstGeom prst="rect">
            <a:avLst/>
          </a:prstGeom>
          <a:solidFill>
            <a:schemeClr val="bg1"/>
          </a:solidFill>
        </p:spPr>
        <p:txBody>
          <a:bodyPr wrap="none" lIns="0" rIns="0">
            <a:spAutoFit/>
          </a:bodyPr>
          <a:lstStyle/>
          <a:p>
            <a:r>
              <a:rPr lang="en-US" altLang="ja-JP" sz="2400" dirty="0" smtClean="0">
                <a:latin typeface="AR P教科書体M" panose="03000600000000000000" pitchFamily="66" charset="-128"/>
                <a:ea typeface="AR P教科書体M" panose="03000600000000000000" pitchFamily="66" charset="-128"/>
              </a:rPr>
              <a:t>12%</a:t>
            </a:r>
            <a:endParaRPr lang="ja-JP" altLang="en-US" sz="2400" dirty="0">
              <a:latin typeface="AR P教科書体M" panose="03000600000000000000" pitchFamily="66" charset="-128"/>
              <a:ea typeface="AR P教科書体M" panose="03000600000000000000" pitchFamily="66" charset="-128"/>
            </a:endParaRPr>
          </a:p>
        </p:txBody>
      </p:sp>
      <p:sp>
        <p:nvSpPr>
          <p:cNvPr id="39" name="角丸四角形吹き出し 38"/>
          <p:cNvSpPr/>
          <p:nvPr/>
        </p:nvSpPr>
        <p:spPr>
          <a:xfrm>
            <a:off x="4643438" y="1379819"/>
            <a:ext cx="1800770" cy="461665"/>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１</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6%</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の食塩水</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41" name="円弧 40"/>
          <p:cNvSpPr/>
          <p:nvPr/>
        </p:nvSpPr>
        <p:spPr>
          <a:xfrm rot="5400000">
            <a:off x="1285729" y="5094568"/>
            <a:ext cx="720000" cy="144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2" name="正方形/長方形 41"/>
          <p:cNvSpPr/>
          <p:nvPr/>
        </p:nvSpPr>
        <p:spPr>
          <a:xfrm>
            <a:off x="1282530" y="5922731"/>
            <a:ext cx="644407" cy="461665"/>
          </a:xfrm>
          <a:prstGeom prst="rect">
            <a:avLst/>
          </a:prstGeom>
          <a:solidFill>
            <a:schemeClr val="bg1"/>
          </a:solidFill>
        </p:spPr>
        <p:txBody>
          <a:bodyPr wrap="none" lIns="0" rIns="0">
            <a:spAutoFit/>
          </a:bodyPr>
          <a:lstStyle/>
          <a:p>
            <a:r>
              <a:rPr lang="en-US" altLang="ja-JP" sz="2400" dirty="0" smtClean="0">
                <a:latin typeface="AR P教科書体M" panose="03000600000000000000" pitchFamily="66" charset="-128"/>
                <a:ea typeface="AR P教科書体M" panose="03000600000000000000" pitchFamily="66" charset="-128"/>
              </a:rPr>
              <a:t>400</a:t>
            </a:r>
            <a:r>
              <a:rPr lang="ja-JP" altLang="en-US" sz="2400" dirty="0" smtClean="0">
                <a:latin typeface="AR P教科書体M" panose="03000600000000000000" pitchFamily="66" charset="-128"/>
                <a:ea typeface="AR P教科書体M" panose="03000600000000000000" pitchFamily="66" charset="-128"/>
              </a:rPr>
              <a:t>ｇ</a:t>
            </a:r>
            <a:endParaRPr lang="ja-JP" altLang="en-US" sz="2400" dirty="0">
              <a:latin typeface="AR P教科書体M" panose="03000600000000000000" pitchFamily="66" charset="-128"/>
              <a:ea typeface="AR P教科書体M" panose="03000600000000000000" pitchFamily="66" charset="-128"/>
            </a:endParaRPr>
          </a:p>
        </p:txBody>
      </p:sp>
      <p:sp>
        <p:nvSpPr>
          <p:cNvPr id="43" name="円弧 42"/>
          <p:cNvSpPr/>
          <p:nvPr/>
        </p:nvSpPr>
        <p:spPr>
          <a:xfrm>
            <a:off x="4165973" y="2749413"/>
            <a:ext cx="720000" cy="306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4" name="正方形/長方形 43"/>
          <p:cNvSpPr/>
          <p:nvPr/>
        </p:nvSpPr>
        <p:spPr>
          <a:xfrm>
            <a:off x="4615620" y="4001133"/>
            <a:ext cx="746445" cy="461665"/>
          </a:xfrm>
          <a:prstGeom prst="rect">
            <a:avLst/>
          </a:prstGeom>
          <a:solidFill>
            <a:schemeClr val="bg1"/>
          </a:solidFill>
        </p:spPr>
        <p:txBody>
          <a:bodyPr wrap="square">
            <a:spAutoFit/>
          </a:bodyPr>
          <a:lstStyle/>
          <a:p>
            <a:r>
              <a:rPr lang="en-US" altLang="ja-JP" sz="2400" dirty="0" smtClean="0">
                <a:latin typeface="AR P教科書体M" panose="03000600000000000000" pitchFamily="66" charset="-128"/>
                <a:ea typeface="AR P教科書体M" panose="03000600000000000000" pitchFamily="66" charset="-128"/>
              </a:rPr>
              <a:t>16%</a:t>
            </a:r>
            <a:endParaRPr lang="ja-JP" altLang="en-US" sz="2400" dirty="0">
              <a:latin typeface="AR P教科書体M" panose="03000600000000000000" pitchFamily="66" charset="-128"/>
              <a:ea typeface="AR P教科書体M" panose="03000600000000000000" pitchFamily="66" charset="-128"/>
            </a:endParaRPr>
          </a:p>
        </p:txBody>
      </p:sp>
      <p:sp>
        <p:nvSpPr>
          <p:cNvPr id="45" name="角丸四角形吹き出し 44"/>
          <p:cNvSpPr/>
          <p:nvPr/>
        </p:nvSpPr>
        <p:spPr>
          <a:xfrm>
            <a:off x="6731670" y="1384510"/>
            <a:ext cx="1872778" cy="461665"/>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の食塩水</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47" name="円弧 46"/>
          <p:cNvSpPr/>
          <p:nvPr/>
        </p:nvSpPr>
        <p:spPr>
          <a:xfrm>
            <a:off x="2028785" y="3287033"/>
            <a:ext cx="652096" cy="252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6" name="正方形/長方形 45"/>
          <p:cNvSpPr/>
          <p:nvPr/>
        </p:nvSpPr>
        <p:spPr>
          <a:xfrm>
            <a:off x="943412" y="3267445"/>
            <a:ext cx="3597589" cy="2556000"/>
          </a:xfrm>
          <a:prstGeom prst="rect">
            <a:avLst/>
          </a:prstGeom>
          <a:noFill/>
          <a:ln w="38100">
            <a:solidFill>
              <a:srgbClr val="FF0000"/>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dirty="0" smtClean="0"/>
              <a:t>　　　　　　　　　　</a:t>
            </a:r>
            <a:endParaRPr kumimoji="1" lang="ja-JP" altLang="en-US" sz="2400" dirty="0">
              <a:latin typeface="AR P教科書体M" panose="03000600000000000000" pitchFamily="66" charset="-128"/>
              <a:ea typeface="AR P教科書体M" panose="03000600000000000000" pitchFamily="66" charset="-128"/>
            </a:endParaRPr>
          </a:p>
        </p:txBody>
      </p:sp>
      <p:sp>
        <p:nvSpPr>
          <p:cNvPr id="55" name="円弧 54"/>
          <p:cNvSpPr/>
          <p:nvPr/>
        </p:nvSpPr>
        <p:spPr>
          <a:xfrm flipH="1">
            <a:off x="2016626" y="3270239"/>
            <a:ext cx="720000" cy="756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2" name="角丸四角形吹き出し 31"/>
          <p:cNvSpPr/>
          <p:nvPr/>
        </p:nvSpPr>
        <p:spPr>
          <a:xfrm>
            <a:off x="5543823" y="2045092"/>
            <a:ext cx="3276649" cy="807646"/>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ＡとＢの長方形の横の比は</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400</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600</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＝２：３です。</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33" name="円弧 32"/>
          <p:cNvSpPr/>
          <p:nvPr/>
        </p:nvSpPr>
        <p:spPr>
          <a:xfrm flipH="1">
            <a:off x="2043219" y="2760231"/>
            <a:ext cx="720000" cy="504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4" name="正方形/長方形 33"/>
          <p:cNvSpPr/>
          <p:nvPr/>
        </p:nvSpPr>
        <p:spPr>
          <a:xfrm>
            <a:off x="2565754" y="4348925"/>
            <a:ext cx="672522" cy="461665"/>
          </a:xfrm>
          <a:prstGeom prst="rect">
            <a:avLst/>
          </a:prstGeom>
          <a:solidFill>
            <a:schemeClr val="bg1"/>
          </a:solidFill>
        </p:spPr>
        <p:txBody>
          <a:bodyPr wrap="square" lIns="0" rIns="0">
            <a:spAutoFit/>
          </a:bodyPr>
          <a:lstStyle/>
          <a:p>
            <a:r>
              <a:rPr lang="ja-JP" altLang="en-US" sz="2400" dirty="0" smtClean="0">
                <a:latin typeface="AR P教科書体M" panose="03000600000000000000" pitchFamily="66" charset="-128"/>
                <a:ea typeface="AR P教科書体M" panose="03000600000000000000" pitchFamily="66" charset="-128"/>
              </a:rPr>
              <a:t>□</a:t>
            </a:r>
            <a:r>
              <a:rPr lang="en-US" altLang="ja-JP" sz="2400" dirty="0" smtClean="0">
                <a:latin typeface="AR P教科書体M" panose="03000600000000000000" pitchFamily="66" charset="-128"/>
                <a:ea typeface="AR P教科書体M" panose="03000600000000000000" pitchFamily="66" charset="-128"/>
              </a:rPr>
              <a:t>%</a:t>
            </a:r>
            <a:endParaRPr lang="ja-JP" altLang="en-US" sz="2400" dirty="0">
              <a:latin typeface="AR P教科書体M" panose="03000600000000000000" pitchFamily="66" charset="-128"/>
              <a:ea typeface="AR P教科書体M" panose="03000600000000000000" pitchFamily="66" charset="-128"/>
            </a:endParaRPr>
          </a:p>
        </p:txBody>
      </p:sp>
      <p:sp>
        <p:nvSpPr>
          <p:cNvPr id="50" name="正方形/長方形 49"/>
          <p:cNvSpPr/>
          <p:nvPr/>
        </p:nvSpPr>
        <p:spPr>
          <a:xfrm>
            <a:off x="1939330" y="2759775"/>
            <a:ext cx="307777" cy="461665"/>
          </a:xfrm>
          <a:prstGeom prst="rect">
            <a:avLst/>
          </a:prstGeom>
          <a:solidFill>
            <a:schemeClr val="bg1"/>
          </a:solidFill>
        </p:spPr>
        <p:txBody>
          <a:bodyPr wrap="none" lIns="0" rIns="0">
            <a:spAutoFit/>
          </a:bodyPr>
          <a:lstStyle/>
          <a:p>
            <a:r>
              <a:rPr lang="ja-JP" altLang="en-US" sz="2400" dirty="0" smtClean="0">
                <a:latin typeface="AR P教科書体M" panose="03000600000000000000" pitchFamily="66" charset="-128"/>
                <a:ea typeface="AR P教科書体M" panose="03000600000000000000" pitchFamily="66" charset="-128"/>
              </a:rPr>
              <a:t>②</a:t>
            </a:r>
            <a:endParaRPr lang="ja-JP" altLang="en-US" sz="2400" dirty="0">
              <a:latin typeface="AR P教科書体M" panose="03000600000000000000" pitchFamily="66" charset="-128"/>
              <a:ea typeface="AR P教科書体M" panose="03000600000000000000" pitchFamily="66" charset="-128"/>
            </a:endParaRPr>
          </a:p>
        </p:txBody>
      </p:sp>
      <p:sp>
        <p:nvSpPr>
          <p:cNvPr id="60" name="角丸四角形吹き出し 59"/>
          <p:cNvSpPr/>
          <p:nvPr/>
        </p:nvSpPr>
        <p:spPr>
          <a:xfrm>
            <a:off x="5541465" y="3010710"/>
            <a:ext cx="3276649" cy="1051892"/>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ＡとＢの面積は等しいことから</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長方形の縦の比は、</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３：２になります。</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5" name="正方形/長方形 4"/>
          <p:cNvSpPr/>
          <p:nvPr/>
        </p:nvSpPr>
        <p:spPr>
          <a:xfrm>
            <a:off x="1469791" y="4140126"/>
            <a:ext cx="303536" cy="442035"/>
          </a:xfrm>
          <a:prstGeom prst="rect">
            <a:avLst/>
          </a:prstGeom>
          <a:solidFill>
            <a:schemeClr val="bg1"/>
          </a:solidFill>
          <a:ln>
            <a:solidFill>
              <a:schemeClr val="tx1"/>
            </a:solidFill>
          </a:ln>
        </p:spPr>
        <p:txBody>
          <a:bodyPr wrap="none" lIns="36000" tIns="36000" rIns="36000" bIns="36000" anchor="ctr" anchorCtr="0">
            <a:spAutoFit/>
          </a:bodyPr>
          <a:lstStyle/>
          <a:p>
            <a:r>
              <a:rPr lang="ja-JP" altLang="en-US" sz="2400" dirty="0" smtClean="0">
                <a:latin typeface="AR P教科書体M" panose="03000600000000000000" pitchFamily="66" charset="-128"/>
                <a:ea typeface="AR P教科書体M" panose="03000600000000000000" pitchFamily="66" charset="-128"/>
              </a:rPr>
              <a:t>２</a:t>
            </a:r>
            <a:endParaRPr lang="ja-JP" altLang="en-US" sz="2400" dirty="0">
              <a:latin typeface="AR P教科書体M" panose="03000600000000000000" pitchFamily="66" charset="-128"/>
              <a:ea typeface="AR P教科書体M" panose="03000600000000000000" pitchFamily="66" charset="-128"/>
            </a:endParaRPr>
          </a:p>
        </p:txBody>
      </p:sp>
      <p:sp>
        <p:nvSpPr>
          <p:cNvPr id="62" name="円弧 61"/>
          <p:cNvSpPr/>
          <p:nvPr/>
        </p:nvSpPr>
        <p:spPr>
          <a:xfrm rot="5400000">
            <a:off x="3164180" y="2157300"/>
            <a:ext cx="626509" cy="216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3" name="正方形/長方形 62"/>
          <p:cNvSpPr/>
          <p:nvPr/>
        </p:nvSpPr>
        <p:spPr>
          <a:xfrm>
            <a:off x="3300233" y="3398206"/>
            <a:ext cx="308345" cy="442035"/>
          </a:xfrm>
          <a:prstGeom prst="rect">
            <a:avLst/>
          </a:prstGeom>
          <a:solidFill>
            <a:schemeClr val="bg1"/>
          </a:solidFill>
          <a:ln>
            <a:solidFill>
              <a:schemeClr val="tx1"/>
            </a:solidFill>
          </a:ln>
        </p:spPr>
        <p:txBody>
          <a:bodyPr wrap="none" lIns="36000" tIns="36000" rIns="36000" bIns="36000" anchor="ctr" anchorCtr="0">
            <a:spAutoFit/>
          </a:bodyPr>
          <a:lstStyle/>
          <a:p>
            <a:r>
              <a:rPr lang="ja-JP" altLang="en-US" sz="2400" dirty="0" smtClean="0">
                <a:latin typeface="AR P教科書体M" panose="03000600000000000000" pitchFamily="66" charset="-128"/>
                <a:ea typeface="AR P教科書体M" panose="03000600000000000000" pitchFamily="66" charset="-128"/>
              </a:rPr>
              <a:t>３</a:t>
            </a:r>
            <a:endParaRPr lang="ja-JP" altLang="en-US" sz="2400" dirty="0">
              <a:latin typeface="AR P教科書体M" panose="03000600000000000000" pitchFamily="66" charset="-128"/>
              <a:ea typeface="AR P教科書体M" panose="03000600000000000000" pitchFamily="66" charset="-128"/>
            </a:endParaRPr>
          </a:p>
        </p:txBody>
      </p:sp>
      <mc:AlternateContent xmlns:mc="http://schemas.openxmlformats.org/markup-compatibility/2006">
        <mc:Choice xmlns:a14="http://schemas.microsoft.com/office/drawing/2010/main" Requires="a14">
          <p:sp>
            <p:nvSpPr>
              <p:cNvPr id="64" name="角丸四角形吹き出し 63"/>
              <p:cNvSpPr/>
              <p:nvPr/>
            </p:nvSpPr>
            <p:spPr>
              <a:xfrm>
                <a:off x="5458209" y="4214952"/>
                <a:ext cx="3443160" cy="2310392"/>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濃度の差の</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16</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12</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＝４％を</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下から、３：２に分けるので</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４</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14:m>
                  <m:oMath xmlns:m="http://schemas.openxmlformats.org/officeDocument/2006/math">
                    <m:f>
                      <m:fPr>
                        <m:ctrlPr>
                          <a:rPr kumimoji="0" lang="en-US" altLang="ja-JP" sz="2000" b="1" i="1" u="none" strike="noStrike" kern="0" cap="none" spc="0" normalizeH="0" baseline="0" noProof="0" smtClean="0">
                            <a:ln>
                              <a:noFill/>
                            </a:ln>
                            <a:solidFill>
                              <a:prstClr val="black"/>
                            </a:solidFill>
                            <a:effectLst/>
                            <a:uLnTx/>
                            <a:uFillTx/>
                            <a:latin typeface="Cambria Math" panose="02040503050406030204" pitchFamily="18" charset="0"/>
                            <a:ea typeface="AR P教科書体M" panose="03000600000000000000" pitchFamily="66" charset="-128"/>
                          </a:rPr>
                        </m:ctrlPr>
                      </m:fPr>
                      <m:num>
                        <m:r>
                          <a:rPr kumimoji="0" lang="ja-JP" altLang="en-US" sz="2000" b="1" i="1" kern="0">
                            <a:solidFill>
                              <a:prstClr val="black"/>
                            </a:solidFill>
                            <a:latin typeface="Cambria Math" panose="02040503050406030204" pitchFamily="18" charset="0"/>
                            <a:ea typeface="AR P教科書体M" panose="03000600000000000000" pitchFamily="66" charset="-128"/>
                          </a:rPr>
                          <m:t>３</m:t>
                        </m:r>
                      </m:num>
                      <m:den>
                        <m:r>
                          <a:rPr kumimoji="0" lang="ja-JP" altLang="en-US" sz="2000" b="1" i="1" kern="0">
                            <a:solidFill>
                              <a:prstClr val="black"/>
                            </a:solidFill>
                            <a:latin typeface="Cambria Math" panose="02040503050406030204" pitchFamily="18" charset="0"/>
                            <a:ea typeface="AR P教科書体M" panose="03000600000000000000" pitchFamily="66" charset="-128"/>
                          </a:rPr>
                          <m:t>３＋２</m:t>
                        </m:r>
                      </m:den>
                    </m:f>
                  </m:oMath>
                </a14:m>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＝４</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14:m>
                  <m:oMath xmlns:m="http://schemas.openxmlformats.org/officeDocument/2006/math">
                    <m:f>
                      <m:fPr>
                        <m:ctrlPr>
                          <a:rPr kumimoji="0" lang="en-US" altLang="ja-JP" sz="2000" b="1" i="1" u="none" strike="noStrike" kern="0" cap="none" spc="0" normalizeH="0" baseline="0" noProof="0" smtClean="0">
                            <a:ln>
                              <a:noFill/>
                            </a:ln>
                            <a:solidFill>
                              <a:prstClr val="black"/>
                            </a:solidFill>
                            <a:effectLst/>
                            <a:uLnTx/>
                            <a:uFillTx/>
                            <a:latin typeface="Cambria Math" panose="02040503050406030204" pitchFamily="18" charset="0"/>
                            <a:ea typeface="AR P教科書体M" panose="03000600000000000000" pitchFamily="66" charset="-128"/>
                          </a:rPr>
                        </m:ctrlPr>
                      </m:fPr>
                      <m:num>
                        <m:r>
                          <a:rPr kumimoji="0" lang="ja-JP" altLang="en-US" sz="2000" b="1" i="1" kern="0">
                            <a:solidFill>
                              <a:prstClr val="black"/>
                            </a:solidFill>
                            <a:latin typeface="Cambria Math" panose="02040503050406030204" pitchFamily="18" charset="0"/>
                            <a:ea typeface="AR P教科書体M" panose="03000600000000000000" pitchFamily="66" charset="-128"/>
                          </a:rPr>
                          <m:t>３</m:t>
                        </m:r>
                      </m:num>
                      <m:den>
                        <m:r>
                          <a:rPr kumimoji="0" lang="ja-JP" altLang="en-US" sz="2000" b="1" i="1" kern="0">
                            <a:solidFill>
                              <a:prstClr val="black"/>
                            </a:solidFill>
                            <a:latin typeface="Cambria Math" panose="02040503050406030204" pitchFamily="18" charset="0"/>
                            <a:ea typeface="AR P教科書体M" panose="03000600000000000000" pitchFamily="66" charset="-128"/>
                          </a:rPr>
                          <m:t>５</m:t>
                        </m:r>
                      </m:den>
                    </m:f>
                  </m:oMath>
                </a14:m>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　　　　</a:t>
                </a:r>
                <a:r>
                  <a:rPr kumimoji="0" lang="ja-JP" altLang="en-US" sz="2000" b="1" i="0" u="none" strike="noStrike" kern="0" cap="none" spc="0" normalizeH="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 </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2.4</a:t>
                </a:r>
                <a:endParaRPr kumimoji="0" lang="en-US" altLang="ja-JP" sz="2000" b="1" kern="0" dirty="0">
                  <a:solidFill>
                    <a:prstClr val="black"/>
                  </a:solidFill>
                  <a:latin typeface="AR P教科書体M" panose="03000600000000000000" pitchFamily="66" charset="-128"/>
                  <a:ea typeface="AR P教科書体M" panose="03000600000000000000" pitchFamily="66" charset="-128"/>
                </a:endParaRP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１２＋</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2.4</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14.4</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lgn="r">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（答え）</a:t>
                </a:r>
                <a:r>
                  <a:rPr kumimoji="0" lang="en-US" altLang="ja-JP" sz="2000" b="1" i="0" u="none" strike="noStrike" kern="0" cap="none" spc="0" normalizeH="0" baseline="0" noProof="0" smtClean="0">
                    <a:ln>
                      <a:noFill/>
                    </a:ln>
                    <a:solidFill>
                      <a:prstClr val="black"/>
                    </a:solidFill>
                    <a:effectLst/>
                    <a:uLnTx/>
                    <a:uFillTx/>
                    <a:latin typeface="AR P教科書体M" panose="03000600000000000000" pitchFamily="66" charset="-128"/>
                    <a:ea typeface="AR P教科書体M" panose="03000600000000000000" pitchFamily="66" charset="-128"/>
                  </a:rPr>
                  <a:t>14.4%</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p:txBody>
          </p:sp>
        </mc:Choice>
        <mc:Fallback>
          <p:sp>
            <p:nvSpPr>
              <p:cNvPr id="64" name="角丸四角形吹き出し 63"/>
              <p:cNvSpPr>
                <a:spLocks noRot="1" noChangeAspect="1" noMove="1" noResize="1" noEditPoints="1" noAdjustHandles="1" noChangeArrowheads="1" noChangeShapeType="1" noTextEdit="1"/>
              </p:cNvSpPr>
              <p:nvPr/>
            </p:nvSpPr>
            <p:spPr>
              <a:xfrm>
                <a:off x="5458209" y="4214952"/>
                <a:ext cx="3443160" cy="2310392"/>
              </a:xfrm>
              <a:prstGeom prst="wedgeRoundRectCallout">
                <a:avLst>
                  <a:gd name="adj1" fmla="val -53128"/>
                  <a:gd name="adj2" fmla="val 5776"/>
                  <a:gd name="adj3" fmla="val 16667"/>
                </a:avLst>
              </a:prstGeom>
              <a:blipFill rotWithShape="0">
                <a:blip r:embed="rId5"/>
                <a:stretch>
                  <a:fillRect/>
                </a:stretch>
              </a:blip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lstStyle/>
              <a:p>
                <a:r>
                  <a:rPr lang="ja-JP" altLang="en-US">
                    <a:noFill/>
                  </a:rPr>
                  <a:t> </a:t>
                </a:r>
              </a:p>
            </p:txBody>
          </p:sp>
        </mc:Fallback>
      </mc:AlternateContent>
      <p:sp>
        <p:nvSpPr>
          <p:cNvPr id="36" name="円弧 35"/>
          <p:cNvSpPr/>
          <p:nvPr/>
        </p:nvSpPr>
        <p:spPr>
          <a:xfrm rot="5400000">
            <a:off x="3117750" y="4716983"/>
            <a:ext cx="720000" cy="216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9" name="正方形/長方形 48"/>
          <p:cNvSpPr/>
          <p:nvPr/>
        </p:nvSpPr>
        <p:spPr>
          <a:xfrm>
            <a:off x="3137010" y="5897872"/>
            <a:ext cx="634789" cy="461665"/>
          </a:xfrm>
          <a:prstGeom prst="rect">
            <a:avLst/>
          </a:prstGeom>
          <a:solidFill>
            <a:schemeClr val="bg1"/>
          </a:solidFill>
        </p:spPr>
        <p:txBody>
          <a:bodyPr wrap="none" lIns="0" rIns="0">
            <a:spAutoFit/>
          </a:bodyPr>
          <a:lstStyle/>
          <a:p>
            <a:r>
              <a:rPr lang="en-US" altLang="ja-JP" sz="2400" dirty="0" smtClean="0">
                <a:latin typeface="AR P教科書体M" panose="03000600000000000000" pitchFamily="66" charset="-128"/>
                <a:ea typeface="AR P教科書体M" panose="03000600000000000000" pitchFamily="66" charset="-128"/>
              </a:rPr>
              <a:t>600</a:t>
            </a:r>
            <a:r>
              <a:rPr lang="ja-JP" altLang="en-US" sz="2400" dirty="0" smtClean="0">
                <a:latin typeface="AR P教科書体M" panose="03000600000000000000" pitchFamily="66" charset="-128"/>
                <a:ea typeface="AR P教科書体M" panose="03000600000000000000" pitchFamily="66" charset="-128"/>
              </a:rPr>
              <a:t>ｇ</a:t>
            </a:r>
            <a:endParaRPr lang="ja-JP" altLang="en-US" sz="2400" dirty="0">
              <a:latin typeface="AR P教科書体M" panose="03000600000000000000" pitchFamily="66" charset="-128"/>
              <a:ea typeface="AR P教科書体M" panose="03000600000000000000" pitchFamily="66" charset="-128"/>
            </a:endParaRPr>
          </a:p>
        </p:txBody>
      </p:sp>
      <p:sp>
        <p:nvSpPr>
          <p:cNvPr id="48" name="正方形/長方形 47"/>
          <p:cNvSpPr/>
          <p:nvPr/>
        </p:nvSpPr>
        <p:spPr>
          <a:xfrm>
            <a:off x="1953873" y="3392300"/>
            <a:ext cx="307777" cy="461665"/>
          </a:xfrm>
          <a:prstGeom prst="rect">
            <a:avLst/>
          </a:prstGeom>
          <a:solidFill>
            <a:schemeClr val="bg1"/>
          </a:solidFill>
        </p:spPr>
        <p:txBody>
          <a:bodyPr wrap="none" lIns="0" rIns="0">
            <a:spAutoFit/>
          </a:bodyPr>
          <a:lstStyle/>
          <a:p>
            <a:r>
              <a:rPr lang="ja-JP" altLang="en-US" sz="2400" dirty="0" smtClean="0">
                <a:latin typeface="AR P教科書体M" panose="03000600000000000000" pitchFamily="66" charset="-128"/>
                <a:ea typeface="AR P教科書体M" panose="03000600000000000000" pitchFamily="66" charset="-128"/>
              </a:rPr>
              <a:t>③</a:t>
            </a:r>
            <a:endParaRPr lang="ja-JP" altLang="en-US" sz="2400" dirty="0">
              <a:latin typeface="AR P教科書体M" panose="03000600000000000000" pitchFamily="66" charset="-128"/>
              <a:ea typeface="AR P教科書体M" panose="03000600000000000000" pitchFamily="66" charset="-128"/>
            </a:endParaRPr>
          </a:p>
        </p:txBody>
      </p:sp>
      <p:cxnSp>
        <p:nvCxnSpPr>
          <p:cNvPr id="4" name="直線矢印コネクタ 3"/>
          <p:cNvCxnSpPr/>
          <p:nvPr/>
        </p:nvCxnSpPr>
        <p:spPr>
          <a:xfrm>
            <a:off x="2609296" y="2758710"/>
            <a:ext cx="0" cy="126000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1" name="正方形/長方形 50"/>
          <p:cNvSpPr/>
          <p:nvPr/>
        </p:nvSpPr>
        <p:spPr>
          <a:xfrm>
            <a:off x="2417878" y="3152113"/>
            <a:ext cx="387927" cy="461665"/>
          </a:xfrm>
          <a:prstGeom prst="rect">
            <a:avLst/>
          </a:prstGeom>
          <a:solidFill>
            <a:schemeClr val="bg1"/>
          </a:solidFill>
          <a:ln>
            <a:solidFill>
              <a:srgbClr val="0070C0"/>
            </a:solidFill>
          </a:ln>
        </p:spPr>
        <p:txBody>
          <a:bodyPr wrap="none" lIns="0" rIns="0">
            <a:spAutoFit/>
          </a:bodyPr>
          <a:lstStyle/>
          <a:p>
            <a:r>
              <a:rPr lang="en-US" altLang="ja-JP" sz="2400" dirty="0" smtClean="0">
                <a:latin typeface="AR P教科書体M" panose="03000600000000000000" pitchFamily="66" charset="-128"/>
                <a:ea typeface="AR P教科書体M" panose="03000600000000000000" pitchFamily="66" charset="-128"/>
              </a:rPr>
              <a:t>4%</a:t>
            </a:r>
            <a:endParaRPr lang="ja-JP" altLang="en-US" sz="2400" dirty="0">
              <a:latin typeface="AR P教科書体M" panose="03000600000000000000" pitchFamily="66" charset="-128"/>
              <a:ea typeface="AR P教科書体M" panose="03000600000000000000" pitchFamily="66" charset="-128"/>
            </a:endParaRPr>
          </a:p>
        </p:txBody>
      </p:sp>
    </p:spTree>
    <p:custDataLst>
      <p:tags r:id="rId1"/>
    </p:custDataLst>
    <p:extLst>
      <p:ext uri="{BB962C8B-B14F-4D97-AF65-F5344CB8AC3E}">
        <p14:creationId xmlns:p14="http://schemas.microsoft.com/office/powerpoint/2010/main" val="1085867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ipe(left)">
                                      <p:cBhvr>
                                        <p:cTn id="12" dur="500"/>
                                        <p:tgtEl>
                                          <p:spTgt spid="31"/>
                                        </p:tgtEl>
                                      </p:cBhvr>
                                    </p:animEffect>
                                  </p:childTnLst>
                                </p:cTn>
                              </p:par>
                            </p:childTnLst>
                          </p:cTn>
                        </p:par>
                        <p:par>
                          <p:cTn id="13" fill="hold">
                            <p:stCondLst>
                              <p:cond delay="500"/>
                            </p:stCondLst>
                            <p:childTnLst>
                              <p:par>
                                <p:cTn id="14" presetID="16" presetClass="entr" presetSubtype="26" fill="hold" grpId="0" nodeType="after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barn(inHorizontal)">
                                      <p:cBhvr>
                                        <p:cTn id="16" dur="500"/>
                                        <p:tgtEl>
                                          <p:spTgt spid="37"/>
                                        </p:tgtEl>
                                      </p:cBhvr>
                                    </p:animEffect>
                                  </p:childTnLst>
                                </p:cTn>
                              </p:par>
                              <p:par>
                                <p:cTn id="17" presetID="16" presetClass="entr" presetSubtype="26"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barn(inHorizontal)">
                                      <p:cBhvr>
                                        <p:cTn id="19" dur="500"/>
                                        <p:tgtEl>
                                          <p:spTgt spid="38"/>
                                        </p:tgtEl>
                                      </p:cBhvr>
                                    </p:animEffect>
                                  </p:childTnLst>
                                </p:cTn>
                              </p:par>
                            </p:childTnLst>
                          </p:cTn>
                        </p:par>
                        <p:par>
                          <p:cTn id="20" fill="hold">
                            <p:stCondLst>
                              <p:cond delay="1000"/>
                            </p:stCondLst>
                            <p:childTnLst>
                              <p:par>
                                <p:cTn id="21" presetID="16" presetClass="entr" presetSubtype="21" fill="hold" grpId="0" nodeType="after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barn(inVertical)">
                                      <p:cBhvr>
                                        <p:cTn id="23" dur="500"/>
                                        <p:tgtEl>
                                          <p:spTgt spid="41"/>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barn(inVertical)">
                                      <p:cBhvr>
                                        <p:cTn id="26" dur="500"/>
                                        <p:tgtEl>
                                          <p:spTgt spid="42"/>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wipe(left)">
                                      <p:cBhvr>
                                        <p:cTn id="31" dur="500"/>
                                        <p:tgtEl>
                                          <p:spTgt spid="3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40"/>
                                        </p:tgtEl>
                                        <p:attrNameLst>
                                          <p:attrName>style.visibility</p:attrName>
                                        </p:attrNameLst>
                                      </p:cBhvr>
                                      <p:to>
                                        <p:strVal val="visible"/>
                                      </p:to>
                                    </p:set>
                                    <p:animEffect transition="in" filter="wipe(left)">
                                      <p:cBhvr>
                                        <p:cTn id="36" dur="500"/>
                                        <p:tgtEl>
                                          <p:spTgt spid="40"/>
                                        </p:tgtEl>
                                      </p:cBhvr>
                                    </p:animEffect>
                                  </p:childTnLst>
                                </p:cTn>
                              </p:par>
                            </p:childTnLst>
                          </p:cTn>
                        </p:par>
                        <p:par>
                          <p:cTn id="37" fill="hold">
                            <p:stCondLst>
                              <p:cond delay="500"/>
                            </p:stCondLst>
                            <p:childTnLst>
                              <p:par>
                                <p:cTn id="38" presetID="16" presetClass="entr" presetSubtype="21" fill="hold" grpId="0" nodeType="after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barn(inVertical)">
                                      <p:cBhvr>
                                        <p:cTn id="40" dur="500"/>
                                        <p:tgtEl>
                                          <p:spTgt spid="36"/>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49"/>
                                        </p:tgtEl>
                                        <p:attrNameLst>
                                          <p:attrName>style.visibility</p:attrName>
                                        </p:attrNameLst>
                                      </p:cBhvr>
                                      <p:to>
                                        <p:strVal val="visible"/>
                                      </p:to>
                                    </p:set>
                                    <p:animEffect transition="in" filter="barn(inVertical)">
                                      <p:cBhvr>
                                        <p:cTn id="43" dur="500"/>
                                        <p:tgtEl>
                                          <p:spTgt spid="49"/>
                                        </p:tgtEl>
                                      </p:cBhvr>
                                    </p:animEffect>
                                  </p:childTnLst>
                                </p:cTn>
                              </p:par>
                            </p:childTnLst>
                          </p:cTn>
                        </p:par>
                        <p:par>
                          <p:cTn id="44" fill="hold">
                            <p:stCondLst>
                              <p:cond delay="1000"/>
                            </p:stCondLst>
                            <p:childTnLst>
                              <p:par>
                                <p:cTn id="45" presetID="16" presetClass="entr" presetSubtype="26"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barn(inHorizontal)">
                                      <p:cBhvr>
                                        <p:cTn id="47" dur="500"/>
                                        <p:tgtEl>
                                          <p:spTgt spid="43"/>
                                        </p:tgtEl>
                                      </p:cBhvr>
                                    </p:animEffect>
                                  </p:childTnLst>
                                </p:cTn>
                              </p:par>
                              <p:par>
                                <p:cTn id="48" presetID="16" presetClass="entr" presetSubtype="26" fill="hold" grpId="0" nodeType="with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barn(inHorizontal)">
                                      <p:cBhvr>
                                        <p:cTn id="50" dur="500"/>
                                        <p:tgtEl>
                                          <p:spTgt spid="44"/>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wipe(left)">
                                      <p:cBhvr>
                                        <p:cTn id="55" dur="500"/>
                                        <p:tgtEl>
                                          <p:spTgt spid="45"/>
                                        </p:tgtEl>
                                      </p:cBhvr>
                                    </p:animEffect>
                                  </p:childTnLst>
                                </p:cTn>
                              </p:par>
                            </p:childTnLst>
                          </p:cTn>
                        </p:par>
                        <p:par>
                          <p:cTn id="56" fill="hold">
                            <p:stCondLst>
                              <p:cond delay="500"/>
                            </p:stCondLst>
                            <p:childTnLst>
                              <p:par>
                                <p:cTn id="57" presetID="22" presetClass="entr" presetSubtype="8"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wipe(left)">
                                      <p:cBhvr>
                                        <p:cTn id="59" dur="500"/>
                                        <p:tgtEl>
                                          <p:spTgt spid="46"/>
                                        </p:tgtEl>
                                      </p:cBhvr>
                                    </p:animEffect>
                                  </p:childTnLst>
                                </p:cTn>
                              </p:par>
                            </p:childTnLst>
                          </p:cTn>
                        </p:par>
                        <p:par>
                          <p:cTn id="60" fill="hold">
                            <p:stCondLst>
                              <p:cond delay="1000"/>
                            </p:stCondLst>
                            <p:childTnLst>
                              <p:par>
                                <p:cTn id="61" presetID="16" presetClass="entr" presetSubtype="26" fill="hold" grpId="0" nodeType="after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barn(inHorizontal)">
                                      <p:cBhvr>
                                        <p:cTn id="63" dur="500"/>
                                        <p:tgtEl>
                                          <p:spTgt spid="47"/>
                                        </p:tgtEl>
                                      </p:cBhvr>
                                    </p:animEffect>
                                  </p:childTnLst>
                                </p:cTn>
                              </p:par>
                              <p:par>
                                <p:cTn id="64" presetID="16" presetClass="entr" presetSubtype="26" fill="hold" grpId="0" nodeType="withEffect">
                                  <p:stCondLst>
                                    <p:cond delay="0"/>
                                  </p:stCondLst>
                                  <p:childTnLst>
                                    <p:set>
                                      <p:cBhvr>
                                        <p:cTn id="65" dur="1" fill="hold">
                                          <p:stCondLst>
                                            <p:cond delay="0"/>
                                          </p:stCondLst>
                                        </p:cTn>
                                        <p:tgtEl>
                                          <p:spTgt spid="34"/>
                                        </p:tgtEl>
                                        <p:attrNameLst>
                                          <p:attrName>style.visibility</p:attrName>
                                        </p:attrNameLst>
                                      </p:cBhvr>
                                      <p:to>
                                        <p:strVal val="visible"/>
                                      </p:to>
                                    </p:set>
                                    <p:animEffect transition="in" filter="barn(inHorizontal)">
                                      <p:cBhvr>
                                        <p:cTn id="66" dur="500"/>
                                        <p:tgtEl>
                                          <p:spTgt spid="34"/>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wipe(left)">
                                      <p:cBhvr>
                                        <p:cTn id="71" dur="500"/>
                                        <p:tgtEl>
                                          <p:spTgt spid="32"/>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nodeType="clickEffect">
                                  <p:stCondLst>
                                    <p:cond delay="0"/>
                                  </p:stCondLst>
                                  <p:childTnLst>
                                    <p:set>
                                      <p:cBhvr>
                                        <p:cTn id="75" dur="1" fill="hold">
                                          <p:stCondLst>
                                            <p:cond delay="0"/>
                                          </p:stCondLst>
                                        </p:cTn>
                                        <p:tgtEl>
                                          <p:spTgt spid="32">
                                            <p:txEl>
                                              <p:pRg st="0" end="0"/>
                                            </p:txEl>
                                          </p:spTgt>
                                        </p:tgtEl>
                                        <p:attrNameLst>
                                          <p:attrName>style.visibility</p:attrName>
                                        </p:attrNameLst>
                                      </p:cBhvr>
                                      <p:to>
                                        <p:strVal val="visible"/>
                                      </p:to>
                                    </p:set>
                                    <p:animEffect transition="in" filter="wipe(left)">
                                      <p:cBhvr>
                                        <p:cTn id="76" dur="500"/>
                                        <p:tgtEl>
                                          <p:spTgt spid="32">
                                            <p:txEl>
                                              <p:pRg st="0" end="0"/>
                                            </p:txEl>
                                          </p:spTgt>
                                        </p:tgtEl>
                                      </p:cBhvr>
                                    </p:animEffect>
                                  </p:childTnLst>
                                </p:cTn>
                              </p:par>
                            </p:childTnLst>
                          </p:cTn>
                        </p:par>
                        <p:par>
                          <p:cTn id="77" fill="hold">
                            <p:stCondLst>
                              <p:cond delay="500"/>
                            </p:stCondLst>
                            <p:childTnLst>
                              <p:par>
                                <p:cTn id="78" presetID="22" presetClass="entr" presetSubtype="4" fill="hold" grpId="0" nodeType="afterEffect">
                                  <p:stCondLst>
                                    <p:cond delay="0"/>
                                  </p:stCondLst>
                                  <p:childTnLst>
                                    <p:set>
                                      <p:cBhvr>
                                        <p:cTn id="79" dur="1" fill="hold">
                                          <p:stCondLst>
                                            <p:cond delay="0"/>
                                          </p:stCondLst>
                                        </p:cTn>
                                        <p:tgtEl>
                                          <p:spTgt spid="58"/>
                                        </p:tgtEl>
                                        <p:attrNameLst>
                                          <p:attrName>style.visibility</p:attrName>
                                        </p:attrNameLst>
                                      </p:cBhvr>
                                      <p:to>
                                        <p:strVal val="visible"/>
                                      </p:to>
                                    </p:set>
                                    <p:animEffect transition="in" filter="wipe(down)">
                                      <p:cBhvr>
                                        <p:cTn id="80" dur="500"/>
                                        <p:tgtEl>
                                          <p:spTgt spid="58"/>
                                        </p:tgtEl>
                                      </p:cBhvr>
                                    </p:animEffect>
                                  </p:childTnLst>
                                </p:cTn>
                              </p:par>
                            </p:childTnLst>
                          </p:cTn>
                        </p:par>
                        <p:par>
                          <p:cTn id="81" fill="hold">
                            <p:stCondLst>
                              <p:cond delay="1000"/>
                            </p:stCondLst>
                            <p:childTnLst>
                              <p:par>
                                <p:cTn id="82" presetID="22" presetClass="entr" presetSubtype="4" fill="hold" grpId="0" nodeType="afterEffect">
                                  <p:stCondLst>
                                    <p:cond delay="0"/>
                                  </p:stCondLst>
                                  <p:childTnLst>
                                    <p:set>
                                      <p:cBhvr>
                                        <p:cTn id="83" dur="1" fill="hold">
                                          <p:stCondLst>
                                            <p:cond delay="0"/>
                                          </p:stCondLst>
                                        </p:cTn>
                                        <p:tgtEl>
                                          <p:spTgt spid="59"/>
                                        </p:tgtEl>
                                        <p:attrNameLst>
                                          <p:attrName>style.visibility</p:attrName>
                                        </p:attrNameLst>
                                      </p:cBhvr>
                                      <p:to>
                                        <p:strVal val="visible"/>
                                      </p:to>
                                    </p:set>
                                    <p:animEffect transition="in" filter="wipe(down)">
                                      <p:cBhvr>
                                        <p:cTn id="84" dur="500"/>
                                        <p:tgtEl>
                                          <p:spTgt spid="59"/>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childTnLst>
                                    <p:set>
                                      <p:cBhvr>
                                        <p:cTn id="88" dur="1" fill="hold">
                                          <p:stCondLst>
                                            <p:cond delay="0"/>
                                          </p:stCondLst>
                                        </p:cTn>
                                        <p:tgtEl>
                                          <p:spTgt spid="32">
                                            <p:txEl>
                                              <p:pRg st="1" end="1"/>
                                            </p:txEl>
                                          </p:spTgt>
                                        </p:tgtEl>
                                        <p:attrNameLst>
                                          <p:attrName>style.visibility</p:attrName>
                                        </p:attrNameLst>
                                      </p:cBhvr>
                                      <p:to>
                                        <p:strVal val="visible"/>
                                      </p:to>
                                    </p:set>
                                    <p:animEffect transition="in" filter="wipe(left)">
                                      <p:cBhvr>
                                        <p:cTn id="89" dur="500"/>
                                        <p:tgtEl>
                                          <p:spTgt spid="32">
                                            <p:txEl>
                                              <p:pRg st="1" end="1"/>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16" presetClass="entr" presetSubtype="21" fill="hold" grpId="0" nodeType="click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barn(inVertical)">
                                      <p:cBhvr>
                                        <p:cTn id="94" dur="500"/>
                                        <p:tgtEl>
                                          <p:spTgt spid="35"/>
                                        </p:tgtEl>
                                      </p:cBhvr>
                                    </p:animEffect>
                                  </p:childTnLst>
                                </p:cTn>
                              </p:par>
                              <p:par>
                                <p:cTn id="95" presetID="16" presetClass="entr" presetSubtype="21" fill="hold" grpId="0" nodeType="withEffect">
                                  <p:stCondLst>
                                    <p:cond delay="0"/>
                                  </p:stCondLst>
                                  <p:childTnLst>
                                    <p:set>
                                      <p:cBhvr>
                                        <p:cTn id="96" dur="1" fill="hold">
                                          <p:stCondLst>
                                            <p:cond delay="0"/>
                                          </p:stCondLst>
                                        </p:cTn>
                                        <p:tgtEl>
                                          <p:spTgt spid="5"/>
                                        </p:tgtEl>
                                        <p:attrNameLst>
                                          <p:attrName>style.visibility</p:attrName>
                                        </p:attrNameLst>
                                      </p:cBhvr>
                                      <p:to>
                                        <p:strVal val="visible"/>
                                      </p:to>
                                    </p:set>
                                    <p:animEffect transition="in" filter="barn(inVertical)">
                                      <p:cBhvr>
                                        <p:cTn id="97" dur="500"/>
                                        <p:tgtEl>
                                          <p:spTgt spid="5"/>
                                        </p:tgtEl>
                                      </p:cBhvr>
                                    </p:animEffect>
                                  </p:childTnLst>
                                </p:cTn>
                              </p:par>
                            </p:childTnLst>
                          </p:cTn>
                        </p:par>
                        <p:par>
                          <p:cTn id="98" fill="hold">
                            <p:stCondLst>
                              <p:cond delay="500"/>
                            </p:stCondLst>
                            <p:childTnLst>
                              <p:par>
                                <p:cTn id="99" presetID="16" presetClass="entr" presetSubtype="21" fill="hold" grpId="0" nodeType="afterEffect">
                                  <p:stCondLst>
                                    <p:cond delay="0"/>
                                  </p:stCondLst>
                                  <p:childTnLst>
                                    <p:set>
                                      <p:cBhvr>
                                        <p:cTn id="100" dur="1" fill="hold">
                                          <p:stCondLst>
                                            <p:cond delay="0"/>
                                          </p:stCondLst>
                                        </p:cTn>
                                        <p:tgtEl>
                                          <p:spTgt spid="62"/>
                                        </p:tgtEl>
                                        <p:attrNameLst>
                                          <p:attrName>style.visibility</p:attrName>
                                        </p:attrNameLst>
                                      </p:cBhvr>
                                      <p:to>
                                        <p:strVal val="visible"/>
                                      </p:to>
                                    </p:set>
                                    <p:animEffect transition="in" filter="barn(inVertical)">
                                      <p:cBhvr>
                                        <p:cTn id="101" dur="500"/>
                                        <p:tgtEl>
                                          <p:spTgt spid="62"/>
                                        </p:tgtEl>
                                      </p:cBhvr>
                                    </p:animEffect>
                                  </p:childTnLst>
                                </p:cTn>
                              </p:par>
                              <p:par>
                                <p:cTn id="102" presetID="16" presetClass="entr" presetSubtype="21" fill="hold" grpId="0" nodeType="withEffect">
                                  <p:stCondLst>
                                    <p:cond delay="0"/>
                                  </p:stCondLst>
                                  <p:childTnLst>
                                    <p:set>
                                      <p:cBhvr>
                                        <p:cTn id="103" dur="1" fill="hold">
                                          <p:stCondLst>
                                            <p:cond delay="0"/>
                                          </p:stCondLst>
                                        </p:cTn>
                                        <p:tgtEl>
                                          <p:spTgt spid="63"/>
                                        </p:tgtEl>
                                        <p:attrNameLst>
                                          <p:attrName>style.visibility</p:attrName>
                                        </p:attrNameLst>
                                      </p:cBhvr>
                                      <p:to>
                                        <p:strVal val="visible"/>
                                      </p:to>
                                    </p:set>
                                    <p:animEffect transition="in" filter="barn(inVertical)">
                                      <p:cBhvr>
                                        <p:cTn id="104" dur="500"/>
                                        <p:tgtEl>
                                          <p:spTgt spid="63"/>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60"/>
                                        </p:tgtEl>
                                        <p:attrNameLst>
                                          <p:attrName>style.visibility</p:attrName>
                                        </p:attrNameLst>
                                      </p:cBhvr>
                                      <p:to>
                                        <p:strVal val="visible"/>
                                      </p:to>
                                    </p:set>
                                    <p:animEffect transition="in" filter="wipe(left)">
                                      <p:cBhvr>
                                        <p:cTn id="109" dur="500"/>
                                        <p:tgtEl>
                                          <p:spTgt spid="60"/>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childTnLst>
                                    <p:set>
                                      <p:cBhvr>
                                        <p:cTn id="113" dur="1" fill="hold">
                                          <p:stCondLst>
                                            <p:cond delay="0"/>
                                          </p:stCondLst>
                                        </p:cTn>
                                        <p:tgtEl>
                                          <p:spTgt spid="60">
                                            <p:txEl>
                                              <p:pRg st="0" end="0"/>
                                            </p:txEl>
                                          </p:spTgt>
                                        </p:tgtEl>
                                        <p:attrNameLst>
                                          <p:attrName>style.visibility</p:attrName>
                                        </p:attrNameLst>
                                      </p:cBhvr>
                                      <p:to>
                                        <p:strVal val="visible"/>
                                      </p:to>
                                    </p:set>
                                    <p:animEffect transition="in" filter="wipe(left)">
                                      <p:cBhvr>
                                        <p:cTn id="114" dur="500"/>
                                        <p:tgtEl>
                                          <p:spTgt spid="60">
                                            <p:txEl>
                                              <p:pRg st="0" end="0"/>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nodeType="clickEffect">
                                  <p:stCondLst>
                                    <p:cond delay="0"/>
                                  </p:stCondLst>
                                  <p:childTnLst>
                                    <p:set>
                                      <p:cBhvr>
                                        <p:cTn id="118" dur="1" fill="hold">
                                          <p:stCondLst>
                                            <p:cond delay="0"/>
                                          </p:stCondLst>
                                        </p:cTn>
                                        <p:tgtEl>
                                          <p:spTgt spid="60">
                                            <p:txEl>
                                              <p:pRg st="1" end="1"/>
                                            </p:txEl>
                                          </p:spTgt>
                                        </p:tgtEl>
                                        <p:attrNameLst>
                                          <p:attrName>style.visibility</p:attrName>
                                        </p:attrNameLst>
                                      </p:cBhvr>
                                      <p:to>
                                        <p:strVal val="visible"/>
                                      </p:to>
                                    </p:set>
                                    <p:animEffect transition="in" filter="wipe(left)">
                                      <p:cBhvr>
                                        <p:cTn id="119" dur="500"/>
                                        <p:tgtEl>
                                          <p:spTgt spid="60">
                                            <p:txEl>
                                              <p:pRg st="1" end="1"/>
                                            </p:txEl>
                                          </p:spTgt>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nodeType="clickEffect">
                                  <p:stCondLst>
                                    <p:cond delay="0"/>
                                  </p:stCondLst>
                                  <p:childTnLst>
                                    <p:set>
                                      <p:cBhvr>
                                        <p:cTn id="123" dur="1" fill="hold">
                                          <p:stCondLst>
                                            <p:cond delay="0"/>
                                          </p:stCondLst>
                                        </p:cTn>
                                        <p:tgtEl>
                                          <p:spTgt spid="60">
                                            <p:txEl>
                                              <p:pRg st="2" end="2"/>
                                            </p:txEl>
                                          </p:spTgt>
                                        </p:tgtEl>
                                        <p:attrNameLst>
                                          <p:attrName>style.visibility</p:attrName>
                                        </p:attrNameLst>
                                      </p:cBhvr>
                                      <p:to>
                                        <p:strVal val="visible"/>
                                      </p:to>
                                    </p:set>
                                    <p:animEffect transition="in" filter="wipe(left)">
                                      <p:cBhvr>
                                        <p:cTn id="124" dur="500"/>
                                        <p:tgtEl>
                                          <p:spTgt spid="60">
                                            <p:txEl>
                                              <p:pRg st="2" end="2"/>
                                            </p:txEl>
                                          </p:spTgt>
                                        </p:tgtEl>
                                      </p:cBhvr>
                                    </p:animEffect>
                                  </p:childTnLst>
                                </p:cTn>
                              </p:par>
                            </p:childTnLst>
                          </p:cTn>
                        </p:par>
                      </p:childTnLst>
                    </p:cTn>
                  </p:par>
                  <p:par>
                    <p:cTn id="125" fill="hold">
                      <p:stCondLst>
                        <p:cond delay="indefinite"/>
                      </p:stCondLst>
                      <p:childTnLst>
                        <p:par>
                          <p:cTn id="126" fill="hold">
                            <p:stCondLst>
                              <p:cond delay="0"/>
                            </p:stCondLst>
                            <p:childTnLst>
                              <p:par>
                                <p:cTn id="127" presetID="16" presetClass="entr" presetSubtype="26" fill="hold" grpId="0" nodeType="clickEffect">
                                  <p:stCondLst>
                                    <p:cond delay="0"/>
                                  </p:stCondLst>
                                  <p:childTnLst>
                                    <p:set>
                                      <p:cBhvr>
                                        <p:cTn id="128" dur="1" fill="hold">
                                          <p:stCondLst>
                                            <p:cond delay="0"/>
                                          </p:stCondLst>
                                        </p:cTn>
                                        <p:tgtEl>
                                          <p:spTgt spid="55"/>
                                        </p:tgtEl>
                                        <p:attrNameLst>
                                          <p:attrName>style.visibility</p:attrName>
                                        </p:attrNameLst>
                                      </p:cBhvr>
                                      <p:to>
                                        <p:strVal val="visible"/>
                                      </p:to>
                                    </p:set>
                                    <p:animEffect transition="in" filter="barn(inHorizontal)">
                                      <p:cBhvr>
                                        <p:cTn id="129" dur="500"/>
                                        <p:tgtEl>
                                          <p:spTgt spid="55"/>
                                        </p:tgtEl>
                                      </p:cBhvr>
                                    </p:animEffect>
                                  </p:childTnLst>
                                </p:cTn>
                              </p:par>
                              <p:par>
                                <p:cTn id="130" presetID="16" presetClass="entr" presetSubtype="26" fill="hold" grpId="0" nodeType="withEffect">
                                  <p:stCondLst>
                                    <p:cond delay="0"/>
                                  </p:stCondLst>
                                  <p:childTnLst>
                                    <p:set>
                                      <p:cBhvr>
                                        <p:cTn id="131" dur="1" fill="hold">
                                          <p:stCondLst>
                                            <p:cond delay="0"/>
                                          </p:stCondLst>
                                        </p:cTn>
                                        <p:tgtEl>
                                          <p:spTgt spid="48"/>
                                        </p:tgtEl>
                                        <p:attrNameLst>
                                          <p:attrName>style.visibility</p:attrName>
                                        </p:attrNameLst>
                                      </p:cBhvr>
                                      <p:to>
                                        <p:strVal val="visible"/>
                                      </p:to>
                                    </p:set>
                                    <p:animEffect transition="in" filter="barn(inHorizontal)">
                                      <p:cBhvr>
                                        <p:cTn id="132" dur="500"/>
                                        <p:tgtEl>
                                          <p:spTgt spid="48"/>
                                        </p:tgtEl>
                                      </p:cBhvr>
                                    </p:animEffect>
                                  </p:childTnLst>
                                </p:cTn>
                              </p:par>
                            </p:childTnLst>
                          </p:cTn>
                        </p:par>
                        <p:par>
                          <p:cTn id="133" fill="hold">
                            <p:stCondLst>
                              <p:cond delay="500"/>
                            </p:stCondLst>
                            <p:childTnLst>
                              <p:par>
                                <p:cTn id="134" presetID="16" presetClass="entr" presetSubtype="26" fill="hold" grpId="0" nodeType="afterEffect">
                                  <p:stCondLst>
                                    <p:cond delay="0"/>
                                  </p:stCondLst>
                                  <p:childTnLst>
                                    <p:set>
                                      <p:cBhvr>
                                        <p:cTn id="135" dur="1" fill="hold">
                                          <p:stCondLst>
                                            <p:cond delay="0"/>
                                          </p:stCondLst>
                                        </p:cTn>
                                        <p:tgtEl>
                                          <p:spTgt spid="33"/>
                                        </p:tgtEl>
                                        <p:attrNameLst>
                                          <p:attrName>style.visibility</p:attrName>
                                        </p:attrNameLst>
                                      </p:cBhvr>
                                      <p:to>
                                        <p:strVal val="visible"/>
                                      </p:to>
                                    </p:set>
                                    <p:animEffect transition="in" filter="barn(inHorizontal)">
                                      <p:cBhvr>
                                        <p:cTn id="136" dur="500"/>
                                        <p:tgtEl>
                                          <p:spTgt spid="33"/>
                                        </p:tgtEl>
                                      </p:cBhvr>
                                    </p:animEffect>
                                  </p:childTnLst>
                                </p:cTn>
                              </p:par>
                              <p:par>
                                <p:cTn id="137" presetID="16" presetClass="entr" presetSubtype="26" fill="hold" grpId="0" nodeType="withEffect">
                                  <p:stCondLst>
                                    <p:cond delay="0"/>
                                  </p:stCondLst>
                                  <p:childTnLst>
                                    <p:set>
                                      <p:cBhvr>
                                        <p:cTn id="138" dur="1" fill="hold">
                                          <p:stCondLst>
                                            <p:cond delay="0"/>
                                          </p:stCondLst>
                                        </p:cTn>
                                        <p:tgtEl>
                                          <p:spTgt spid="50"/>
                                        </p:tgtEl>
                                        <p:attrNameLst>
                                          <p:attrName>style.visibility</p:attrName>
                                        </p:attrNameLst>
                                      </p:cBhvr>
                                      <p:to>
                                        <p:strVal val="visible"/>
                                      </p:to>
                                    </p:set>
                                    <p:animEffect transition="in" filter="barn(inHorizontal)">
                                      <p:cBhvr>
                                        <p:cTn id="139" dur="500"/>
                                        <p:tgtEl>
                                          <p:spTgt spid="50"/>
                                        </p:tgtEl>
                                      </p:cBhvr>
                                    </p:animEffect>
                                  </p:childTnLst>
                                </p:cTn>
                              </p:par>
                            </p:childTnLst>
                          </p:cTn>
                        </p:par>
                      </p:childTnLst>
                    </p:cTn>
                  </p:par>
                  <p:par>
                    <p:cTn id="140" fill="hold">
                      <p:stCondLst>
                        <p:cond delay="indefinite"/>
                      </p:stCondLst>
                      <p:childTnLst>
                        <p:par>
                          <p:cTn id="141" fill="hold">
                            <p:stCondLst>
                              <p:cond delay="0"/>
                            </p:stCondLst>
                            <p:childTnLst>
                              <p:par>
                                <p:cTn id="142" presetID="22" presetClass="entr" presetSubtype="8" fill="hold" grpId="0" nodeType="clickEffect">
                                  <p:stCondLst>
                                    <p:cond delay="0"/>
                                  </p:stCondLst>
                                  <p:childTnLst>
                                    <p:set>
                                      <p:cBhvr>
                                        <p:cTn id="143" dur="1" fill="hold">
                                          <p:stCondLst>
                                            <p:cond delay="0"/>
                                          </p:stCondLst>
                                        </p:cTn>
                                        <p:tgtEl>
                                          <p:spTgt spid="64"/>
                                        </p:tgtEl>
                                        <p:attrNameLst>
                                          <p:attrName>style.visibility</p:attrName>
                                        </p:attrNameLst>
                                      </p:cBhvr>
                                      <p:to>
                                        <p:strVal val="visible"/>
                                      </p:to>
                                    </p:set>
                                    <p:animEffect transition="in" filter="wipe(left)">
                                      <p:cBhvr>
                                        <p:cTn id="144" dur="500"/>
                                        <p:tgtEl>
                                          <p:spTgt spid="64"/>
                                        </p:tgtEl>
                                      </p:cBhvr>
                                    </p:animEffect>
                                  </p:childTnLst>
                                </p:cTn>
                              </p:par>
                            </p:childTnLst>
                          </p:cTn>
                        </p:par>
                      </p:childTnLst>
                    </p:cTn>
                  </p:par>
                  <p:par>
                    <p:cTn id="145" fill="hold">
                      <p:stCondLst>
                        <p:cond delay="indefinite"/>
                      </p:stCondLst>
                      <p:childTnLst>
                        <p:par>
                          <p:cTn id="146" fill="hold">
                            <p:stCondLst>
                              <p:cond delay="0"/>
                            </p:stCondLst>
                            <p:childTnLst>
                              <p:par>
                                <p:cTn id="147" presetID="22" presetClass="entr" presetSubtype="8" fill="hold" nodeType="clickEffect">
                                  <p:stCondLst>
                                    <p:cond delay="0"/>
                                  </p:stCondLst>
                                  <p:childTnLst>
                                    <p:set>
                                      <p:cBhvr>
                                        <p:cTn id="148" dur="1" fill="hold">
                                          <p:stCondLst>
                                            <p:cond delay="0"/>
                                          </p:stCondLst>
                                        </p:cTn>
                                        <p:tgtEl>
                                          <p:spTgt spid="64">
                                            <p:txEl>
                                              <p:pRg st="0" end="0"/>
                                            </p:txEl>
                                          </p:spTgt>
                                        </p:tgtEl>
                                        <p:attrNameLst>
                                          <p:attrName>style.visibility</p:attrName>
                                        </p:attrNameLst>
                                      </p:cBhvr>
                                      <p:to>
                                        <p:strVal val="visible"/>
                                      </p:to>
                                    </p:set>
                                    <p:animEffect transition="in" filter="wipe(left)">
                                      <p:cBhvr>
                                        <p:cTn id="149" dur="500"/>
                                        <p:tgtEl>
                                          <p:spTgt spid="64">
                                            <p:txEl>
                                              <p:pRg st="0" end="0"/>
                                            </p:txEl>
                                          </p:spTgt>
                                        </p:tgtEl>
                                      </p:cBhvr>
                                    </p:animEffect>
                                  </p:childTnLst>
                                </p:cTn>
                              </p:par>
                            </p:childTnLst>
                          </p:cTn>
                        </p:par>
                        <p:par>
                          <p:cTn id="150" fill="hold">
                            <p:stCondLst>
                              <p:cond delay="500"/>
                            </p:stCondLst>
                            <p:childTnLst>
                              <p:par>
                                <p:cTn id="151" presetID="16" presetClass="entr" presetSubtype="42" fill="hold" grpId="0" nodeType="afterEffect">
                                  <p:stCondLst>
                                    <p:cond delay="0"/>
                                  </p:stCondLst>
                                  <p:childTnLst>
                                    <p:set>
                                      <p:cBhvr>
                                        <p:cTn id="152" dur="1" fill="hold">
                                          <p:stCondLst>
                                            <p:cond delay="0"/>
                                          </p:stCondLst>
                                        </p:cTn>
                                        <p:tgtEl>
                                          <p:spTgt spid="51"/>
                                        </p:tgtEl>
                                        <p:attrNameLst>
                                          <p:attrName>style.visibility</p:attrName>
                                        </p:attrNameLst>
                                      </p:cBhvr>
                                      <p:to>
                                        <p:strVal val="visible"/>
                                      </p:to>
                                    </p:set>
                                    <p:animEffect transition="in" filter="barn(outHorizontal)">
                                      <p:cBhvr>
                                        <p:cTn id="153" dur="500"/>
                                        <p:tgtEl>
                                          <p:spTgt spid="51"/>
                                        </p:tgtEl>
                                      </p:cBhvr>
                                    </p:animEffect>
                                  </p:childTnLst>
                                </p:cTn>
                              </p:par>
                            </p:childTnLst>
                          </p:cTn>
                        </p:par>
                        <p:par>
                          <p:cTn id="154" fill="hold">
                            <p:stCondLst>
                              <p:cond delay="1000"/>
                            </p:stCondLst>
                            <p:childTnLst>
                              <p:par>
                                <p:cTn id="155" presetID="16" presetClass="entr" presetSubtype="42" fill="hold" nodeType="afterEffect">
                                  <p:stCondLst>
                                    <p:cond delay="0"/>
                                  </p:stCondLst>
                                  <p:childTnLst>
                                    <p:set>
                                      <p:cBhvr>
                                        <p:cTn id="156" dur="1" fill="hold">
                                          <p:stCondLst>
                                            <p:cond delay="0"/>
                                          </p:stCondLst>
                                        </p:cTn>
                                        <p:tgtEl>
                                          <p:spTgt spid="4"/>
                                        </p:tgtEl>
                                        <p:attrNameLst>
                                          <p:attrName>style.visibility</p:attrName>
                                        </p:attrNameLst>
                                      </p:cBhvr>
                                      <p:to>
                                        <p:strVal val="visible"/>
                                      </p:to>
                                    </p:set>
                                    <p:animEffect transition="in" filter="barn(outHorizontal)">
                                      <p:cBhvr>
                                        <p:cTn id="157" dur="500"/>
                                        <p:tgtEl>
                                          <p:spTgt spid="4"/>
                                        </p:tgtEl>
                                      </p:cBhvr>
                                    </p:animEffect>
                                  </p:childTnLst>
                                </p:cTn>
                              </p:par>
                            </p:childTnLst>
                          </p:cTn>
                        </p:par>
                      </p:childTnLst>
                    </p:cTn>
                  </p:par>
                  <p:par>
                    <p:cTn id="158" fill="hold">
                      <p:stCondLst>
                        <p:cond delay="indefinite"/>
                      </p:stCondLst>
                      <p:childTnLst>
                        <p:par>
                          <p:cTn id="159" fill="hold">
                            <p:stCondLst>
                              <p:cond delay="0"/>
                            </p:stCondLst>
                            <p:childTnLst>
                              <p:par>
                                <p:cTn id="160" presetID="22" presetClass="entr" presetSubtype="8" fill="hold" nodeType="clickEffect">
                                  <p:stCondLst>
                                    <p:cond delay="0"/>
                                  </p:stCondLst>
                                  <p:childTnLst>
                                    <p:set>
                                      <p:cBhvr>
                                        <p:cTn id="161" dur="1" fill="hold">
                                          <p:stCondLst>
                                            <p:cond delay="0"/>
                                          </p:stCondLst>
                                        </p:cTn>
                                        <p:tgtEl>
                                          <p:spTgt spid="64">
                                            <p:txEl>
                                              <p:pRg st="1" end="1"/>
                                            </p:txEl>
                                          </p:spTgt>
                                        </p:tgtEl>
                                        <p:attrNameLst>
                                          <p:attrName>style.visibility</p:attrName>
                                        </p:attrNameLst>
                                      </p:cBhvr>
                                      <p:to>
                                        <p:strVal val="visible"/>
                                      </p:to>
                                    </p:set>
                                    <p:animEffect transition="in" filter="wipe(left)">
                                      <p:cBhvr>
                                        <p:cTn id="162" dur="500"/>
                                        <p:tgtEl>
                                          <p:spTgt spid="64">
                                            <p:txEl>
                                              <p:pRg st="1" end="1"/>
                                            </p:txEl>
                                          </p:spTgt>
                                        </p:tgtEl>
                                      </p:cBhvr>
                                    </p:animEffect>
                                  </p:childTnLst>
                                </p:cTn>
                              </p:par>
                            </p:childTnLst>
                          </p:cTn>
                        </p:par>
                      </p:childTnLst>
                    </p:cTn>
                  </p:par>
                  <p:par>
                    <p:cTn id="163" fill="hold">
                      <p:stCondLst>
                        <p:cond delay="indefinite"/>
                      </p:stCondLst>
                      <p:childTnLst>
                        <p:par>
                          <p:cTn id="164" fill="hold">
                            <p:stCondLst>
                              <p:cond delay="0"/>
                            </p:stCondLst>
                            <p:childTnLst>
                              <p:par>
                                <p:cTn id="165" presetID="22" presetClass="entr" presetSubtype="8" fill="hold" nodeType="clickEffect">
                                  <p:stCondLst>
                                    <p:cond delay="0"/>
                                  </p:stCondLst>
                                  <p:childTnLst>
                                    <p:set>
                                      <p:cBhvr>
                                        <p:cTn id="166" dur="1" fill="hold">
                                          <p:stCondLst>
                                            <p:cond delay="0"/>
                                          </p:stCondLst>
                                        </p:cTn>
                                        <p:tgtEl>
                                          <p:spTgt spid="64">
                                            <p:txEl>
                                              <p:pRg st="2" end="2"/>
                                            </p:txEl>
                                          </p:spTgt>
                                        </p:tgtEl>
                                        <p:attrNameLst>
                                          <p:attrName>style.visibility</p:attrName>
                                        </p:attrNameLst>
                                      </p:cBhvr>
                                      <p:to>
                                        <p:strVal val="visible"/>
                                      </p:to>
                                    </p:set>
                                    <p:animEffect transition="in" filter="wipe(left)">
                                      <p:cBhvr>
                                        <p:cTn id="167" dur="500"/>
                                        <p:tgtEl>
                                          <p:spTgt spid="64">
                                            <p:txEl>
                                              <p:pRg st="2" end="2"/>
                                            </p:txEl>
                                          </p:spTgt>
                                        </p:tgtEl>
                                      </p:cBhvr>
                                    </p:animEffect>
                                  </p:childTnLst>
                                </p:cTn>
                              </p:par>
                            </p:childTnLst>
                          </p:cTn>
                        </p:par>
                      </p:childTnLst>
                    </p:cTn>
                  </p:par>
                  <p:par>
                    <p:cTn id="168" fill="hold">
                      <p:stCondLst>
                        <p:cond delay="indefinite"/>
                      </p:stCondLst>
                      <p:childTnLst>
                        <p:par>
                          <p:cTn id="169" fill="hold">
                            <p:stCondLst>
                              <p:cond delay="0"/>
                            </p:stCondLst>
                            <p:childTnLst>
                              <p:par>
                                <p:cTn id="170" presetID="22" presetClass="entr" presetSubtype="8" fill="hold" nodeType="clickEffect">
                                  <p:stCondLst>
                                    <p:cond delay="0"/>
                                  </p:stCondLst>
                                  <p:childTnLst>
                                    <p:set>
                                      <p:cBhvr>
                                        <p:cTn id="171" dur="1" fill="hold">
                                          <p:stCondLst>
                                            <p:cond delay="0"/>
                                          </p:stCondLst>
                                        </p:cTn>
                                        <p:tgtEl>
                                          <p:spTgt spid="64">
                                            <p:txEl>
                                              <p:pRg st="3" end="3"/>
                                            </p:txEl>
                                          </p:spTgt>
                                        </p:tgtEl>
                                        <p:attrNameLst>
                                          <p:attrName>style.visibility</p:attrName>
                                        </p:attrNameLst>
                                      </p:cBhvr>
                                      <p:to>
                                        <p:strVal val="visible"/>
                                      </p:to>
                                    </p:set>
                                    <p:animEffect transition="in" filter="wipe(left)">
                                      <p:cBhvr>
                                        <p:cTn id="172" dur="500"/>
                                        <p:tgtEl>
                                          <p:spTgt spid="64">
                                            <p:txEl>
                                              <p:pRg st="3" end="3"/>
                                            </p:txEl>
                                          </p:spTgt>
                                        </p:tgtEl>
                                      </p:cBhvr>
                                    </p:animEffect>
                                  </p:childTnLst>
                                </p:cTn>
                              </p:par>
                            </p:childTnLst>
                          </p:cTn>
                        </p:par>
                      </p:childTnLst>
                    </p:cTn>
                  </p:par>
                  <p:par>
                    <p:cTn id="173" fill="hold">
                      <p:stCondLst>
                        <p:cond delay="indefinite"/>
                      </p:stCondLst>
                      <p:childTnLst>
                        <p:par>
                          <p:cTn id="174" fill="hold">
                            <p:stCondLst>
                              <p:cond delay="0"/>
                            </p:stCondLst>
                            <p:childTnLst>
                              <p:par>
                                <p:cTn id="175" presetID="22" presetClass="entr" presetSubtype="8" fill="hold" nodeType="clickEffect">
                                  <p:stCondLst>
                                    <p:cond delay="0"/>
                                  </p:stCondLst>
                                  <p:childTnLst>
                                    <p:set>
                                      <p:cBhvr>
                                        <p:cTn id="176" dur="1" fill="hold">
                                          <p:stCondLst>
                                            <p:cond delay="0"/>
                                          </p:stCondLst>
                                        </p:cTn>
                                        <p:tgtEl>
                                          <p:spTgt spid="64">
                                            <p:txEl>
                                              <p:pRg st="4" end="4"/>
                                            </p:txEl>
                                          </p:spTgt>
                                        </p:tgtEl>
                                        <p:attrNameLst>
                                          <p:attrName>style.visibility</p:attrName>
                                        </p:attrNameLst>
                                      </p:cBhvr>
                                      <p:to>
                                        <p:strVal val="visible"/>
                                      </p:to>
                                    </p:set>
                                    <p:animEffect transition="in" filter="wipe(left)">
                                      <p:cBhvr>
                                        <p:cTn id="177" dur="500"/>
                                        <p:tgtEl>
                                          <p:spTgt spid="64">
                                            <p:txEl>
                                              <p:pRg st="4" end="4"/>
                                            </p:txEl>
                                          </p:spTgt>
                                        </p:tgtEl>
                                      </p:cBhvr>
                                    </p:animEffect>
                                  </p:childTnLst>
                                </p:cTn>
                              </p:par>
                            </p:childTnLst>
                          </p:cTn>
                        </p:par>
                      </p:childTnLst>
                    </p:cTn>
                  </p:par>
                  <p:par>
                    <p:cTn id="178" fill="hold">
                      <p:stCondLst>
                        <p:cond delay="indefinite"/>
                      </p:stCondLst>
                      <p:childTnLst>
                        <p:par>
                          <p:cTn id="179" fill="hold">
                            <p:stCondLst>
                              <p:cond delay="0"/>
                            </p:stCondLst>
                            <p:childTnLst>
                              <p:par>
                                <p:cTn id="180" presetID="22" presetClass="entr" presetSubtype="8" fill="hold" nodeType="clickEffect">
                                  <p:stCondLst>
                                    <p:cond delay="0"/>
                                  </p:stCondLst>
                                  <p:childTnLst>
                                    <p:set>
                                      <p:cBhvr>
                                        <p:cTn id="181" dur="1" fill="hold">
                                          <p:stCondLst>
                                            <p:cond delay="0"/>
                                          </p:stCondLst>
                                        </p:cTn>
                                        <p:tgtEl>
                                          <p:spTgt spid="64">
                                            <p:txEl>
                                              <p:pRg st="5" end="5"/>
                                            </p:txEl>
                                          </p:spTgt>
                                        </p:tgtEl>
                                        <p:attrNameLst>
                                          <p:attrName>style.visibility</p:attrName>
                                        </p:attrNameLst>
                                      </p:cBhvr>
                                      <p:to>
                                        <p:strVal val="visible"/>
                                      </p:to>
                                    </p:set>
                                    <p:animEffect transition="in" filter="wipe(left)">
                                      <p:cBhvr>
                                        <p:cTn id="182" dur="500"/>
                                        <p:tgtEl>
                                          <p:spTgt spid="6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58" grpId="0" animBg="1"/>
      <p:bldP spid="22" grpId="0" animBg="1"/>
      <p:bldP spid="35" grpId="0" animBg="1"/>
      <p:bldP spid="37" grpId="0" animBg="1"/>
      <p:bldP spid="38" grpId="0" animBg="1"/>
      <p:bldP spid="39" grpId="0" animBg="1"/>
      <p:bldP spid="41" grpId="0" animBg="1"/>
      <p:bldP spid="42" grpId="0" animBg="1"/>
      <p:bldP spid="43" grpId="0" animBg="1"/>
      <p:bldP spid="44" grpId="0" animBg="1"/>
      <p:bldP spid="45" grpId="0" animBg="1"/>
      <p:bldP spid="47" grpId="0" animBg="1"/>
      <p:bldP spid="46" grpId="0" animBg="1"/>
      <p:bldP spid="55" grpId="0" animBg="1"/>
      <p:bldP spid="32" grpId="0" animBg="1"/>
      <p:bldP spid="33" grpId="0" animBg="1"/>
      <p:bldP spid="34" grpId="0" animBg="1"/>
      <p:bldP spid="50" grpId="0" animBg="1"/>
      <p:bldP spid="60" grpId="0" animBg="1"/>
      <p:bldP spid="5" grpId="0" animBg="1"/>
      <p:bldP spid="62" grpId="0" animBg="1"/>
      <p:bldP spid="63" grpId="0" animBg="1"/>
      <p:bldP spid="64" grpId="0" animBg="1"/>
      <p:bldP spid="36" grpId="0" animBg="1"/>
      <p:bldP spid="49" grpId="0" animBg="1"/>
      <p:bldP spid="48" grpId="0" animBg="1"/>
      <p:bldP spid="5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3100923" y="2758710"/>
            <a:ext cx="1440000" cy="756000"/>
          </a:xfrm>
          <a:prstGeom prst="rect">
            <a:avLst/>
          </a:prstGeom>
          <a:solidFill>
            <a:srgbClr val="FFFF99"/>
          </a:solidFill>
          <a:ln w="28575">
            <a:no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t>Ｂ</a:t>
            </a:r>
            <a:endParaRPr kumimoji="1" lang="ja-JP" altLang="en-US" dirty="0"/>
          </a:p>
        </p:txBody>
      </p:sp>
      <p:sp>
        <p:nvSpPr>
          <p:cNvPr id="58" name="正方形/長方形 57"/>
          <p:cNvSpPr/>
          <p:nvPr/>
        </p:nvSpPr>
        <p:spPr>
          <a:xfrm>
            <a:off x="945782" y="3518307"/>
            <a:ext cx="2160000" cy="504000"/>
          </a:xfrm>
          <a:prstGeom prst="rect">
            <a:avLst/>
          </a:prstGeom>
          <a:solidFill>
            <a:srgbClr val="FFFF99"/>
          </a:solidFill>
          <a:ln w="28575">
            <a:noFill/>
            <a:prstDash val="solid"/>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t>　　　Ａ</a:t>
            </a:r>
            <a:endParaRPr kumimoji="1" lang="ja-JP" altLang="en-US" dirty="0"/>
          </a:p>
        </p:txBody>
      </p:sp>
      <p:graphicFrame>
        <p:nvGraphicFramePr>
          <p:cNvPr id="31" name="表 30"/>
          <p:cNvGraphicFramePr>
            <a:graphicFrameLocks noGrp="1"/>
          </p:cNvGraphicFramePr>
          <p:nvPr>
            <p:extLst>
              <p:ext uri="{D42A27DB-BD31-4B8C-83A1-F6EECF244321}">
                <p14:modId xmlns:p14="http://schemas.microsoft.com/office/powerpoint/2010/main" val="1996230488"/>
              </p:ext>
            </p:extLst>
          </p:nvPr>
        </p:nvGraphicFramePr>
        <p:xfrm>
          <a:off x="968349" y="2775713"/>
          <a:ext cx="2160000" cy="3060000"/>
        </p:xfrm>
        <a:graphic>
          <a:graphicData uri="http://schemas.openxmlformats.org/drawingml/2006/table">
            <a:tbl>
              <a:tblPr firstRow="1" bandRow="1">
                <a:tableStyleId>{5C22544A-7EE6-4342-B048-85BDC9FD1C3A}</a:tableStyleId>
              </a:tblPr>
              <a:tblGrid>
                <a:gridCol w="2160000"/>
              </a:tblGrid>
              <a:tr h="756000">
                <a:tc>
                  <a:txBody>
                    <a:bodyPr/>
                    <a:lstStyle/>
                    <a:p>
                      <a:pPr algn="ctr"/>
                      <a:endParaRPr kumimoji="1" lang="ja-JP" altLang="en-US" dirty="0">
                        <a:solidFill>
                          <a:srgbClr val="FF0000"/>
                        </a:solidFill>
                      </a:endParaRPr>
                    </a:p>
                  </a:txBody>
                  <a:tcPr anchor="ct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504000">
                <a:tc>
                  <a:txBody>
                    <a:bodyPr/>
                    <a:lstStyle/>
                    <a:p>
                      <a:pPr algn="ctr"/>
                      <a:endParaRPr kumimoji="1" lang="ja-JP" altLang="en-US" b="1" dirty="0">
                        <a:solidFill>
                          <a:sysClr val="windowText" lastClr="000000"/>
                        </a:solidFill>
                      </a:endParaRPr>
                    </a:p>
                  </a:txBody>
                  <a:tcPr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00000">
                <a:tc>
                  <a:txBody>
                    <a:bodyPr/>
                    <a:lstStyle/>
                    <a:p>
                      <a:pPr algn="ctr"/>
                      <a:endParaRPr kumimoji="1" lang="ja-JP" altLang="en-US" sz="2000" dirty="0">
                        <a:latin typeface="AR P教科書体M" panose="03000600000000000000" pitchFamily="66" charset="-128"/>
                        <a:ea typeface="AR P教科書体M" panose="03000600000000000000" pitchFamily="66"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4090924992"/>
              </p:ext>
            </p:extLst>
          </p:nvPr>
        </p:nvGraphicFramePr>
        <p:xfrm>
          <a:off x="3122036" y="2787433"/>
          <a:ext cx="1440000" cy="3060000"/>
        </p:xfrm>
        <a:graphic>
          <a:graphicData uri="http://schemas.openxmlformats.org/drawingml/2006/table">
            <a:tbl>
              <a:tblPr firstRow="1" bandRow="1">
                <a:tableStyleId>{5C22544A-7EE6-4342-B048-85BDC9FD1C3A}</a:tableStyleId>
              </a:tblPr>
              <a:tblGrid>
                <a:gridCol w="1440000"/>
              </a:tblGrid>
              <a:tr h="1530000">
                <a:tc>
                  <a:txBody>
                    <a:bodyPr/>
                    <a:lstStyle/>
                    <a:p>
                      <a:pPr algn="ctr"/>
                      <a:r>
                        <a:rPr kumimoji="1" lang="ja-JP" altLang="en-US" dirty="0" smtClean="0"/>
                        <a:t>　　　</a:t>
                      </a:r>
                      <a:endParaRPr kumimoji="1" lang="en-US" altLang="ja-JP" dirty="0" smtClean="0"/>
                    </a:p>
                    <a:p>
                      <a:pPr algn="ctr"/>
                      <a:endParaRPr kumimoji="1" lang="ja-JP" altLang="en-US" sz="2400" dirty="0">
                        <a:latin typeface="AR P教科書体M" panose="03000600000000000000" pitchFamily="66" charset="-128"/>
                        <a:ea typeface="AR P教科書体M" panose="03000600000000000000" pitchFamily="66"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r h="1530000">
                <a:tc>
                  <a:txBody>
                    <a:bodyPr/>
                    <a:lstStyle/>
                    <a:p>
                      <a:pPr algn="ctr"/>
                      <a:endParaRPr kumimoji="1" lang="ja-JP" altLang="en-US" sz="2400" dirty="0">
                        <a:latin typeface="AR P教科書体M" panose="03000600000000000000" pitchFamily="66" charset="-128"/>
                        <a:ea typeface="AR P教科書体M" panose="03000600000000000000" pitchFamily="66"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pic>
        <p:nvPicPr>
          <p:cNvPr id="7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2215" y="406797"/>
            <a:ext cx="10112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角丸四角形吹き出し 6"/>
          <p:cNvSpPr/>
          <p:nvPr/>
        </p:nvSpPr>
        <p:spPr>
          <a:xfrm>
            <a:off x="1324280" y="260649"/>
            <a:ext cx="7496192" cy="950181"/>
          </a:xfrm>
          <a:prstGeom prst="wedgeRoundRectCallout">
            <a:avLst>
              <a:gd name="adj1" fmla="val -53330"/>
              <a:gd name="adj2" fmla="val 20435"/>
              <a:gd name="adj3" fmla="val 16667"/>
            </a:avLst>
          </a:prstGeom>
          <a:ln/>
        </p:spPr>
        <p:style>
          <a:lnRef idx="1">
            <a:schemeClr val="accent1"/>
          </a:lnRef>
          <a:fillRef idx="2">
            <a:schemeClr val="accent1"/>
          </a:fillRef>
          <a:effectRef idx="1">
            <a:schemeClr val="accent1"/>
          </a:effectRef>
          <a:fontRef idx="minor">
            <a:schemeClr val="dk1"/>
          </a:fontRef>
        </p:style>
        <p:txBody>
          <a:bodyPr anchor="t"/>
          <a:lstStyle/>
          <a:p>
            <a:pPr lvl="0">
              <a:defRPr/>
            </a:pP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ある濃さの食塩水</a:t>
            </a:r>
            <a:r>
              <a:rPr kumimoji="0" lang="en-US" altLang="ja-JP" sz="2400" kern="0" dirty="0" smtClean="0">
                <a:solidFill>
                  <a:prstClr val="black"/>
                </a:solidFill>
                <a:latin typeface="AR P教科書体M" panose="03000600000000000000" pitchFamily="66" charset="-128"/>
                <a:ea typeface="AR P教科書体M" panose="03000600000000000000" pitchFamily="66" charset="-128"/>
              </a:rPr>
              <a:t>300g</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に</a:t>
            </a:r>
            <a:r>
              <a:rPr kumimoji="0" lang="en-US" altLang="ja-JP" sz="2400" kern="0" dirty="0" smtClean="0">
                <a:solidFill>
                  <a:prstClr val="black"/>
                </a:solidFill>
                <a:latin typeface="AR P教科書体M" panose="03000600000000000000" pitchFamily="66" charset="-128"/>
                <a:ea typeface="AR P教科書体M" panose="03000600000000000000" pitchFamily="66" charset="-128"/>
              </a:rPr>
              <a:t>13%</a:t>
            </a:r>
            <a:r>
              <a:rPr kumimoji="0" lang="ja-JP" altLang="en-US" sz="2400" kern="0" dirty="0">
                <a:solidFill>
                  <a:prstClr val="black"/>
                </a:solidFill>
                <a:latin typeface="AR P教科書体M" panose="03000600000000000000" pitchFamily="66" charset="-128"/>
                <a:ea typeface="AR P教科書体M" panose="03000600000000000000" pitchFamily="66" charset="-128"/>
              </a:rPr>
              <a:t>の食塩</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水</a:t>
            </a:r>
            <a:r>
              <a:rPr kumimoji="0" lang="en-US" altLang="ja-JP" sz="2400" kern="0" dirty="0" smtClean="0">
                <a:solidFill>
                  <a:prstClr val="black"/>
                </a:solidFill>
                <a:latin typeface="AR P教科書体M" panose="03000600000000000000" pitchFamily="66" charset="-128"/>
                <a:ea typeface="AR P教科書体M" panose="03000600000000000000" pitchFamily="66" charset="-128"/>
              </a:rPr>
              <a:t>200</a:t>
            </a:r>
            <a:r>
              <a:rPr kumimoji="0" lang="ja-JP" altLang="en-US" sz="2400" kern="0" dirty="0" err="1" smtClean="0">
                <a:solidFill>
                  <a:prstClr val="black"/>
                </a:solidFill>
                <a:latin typeface="AR P教科書体M" panose="03000600000000000000" pitchFamily="66" charset="-128"/>
                <a:ea typeface="AR P教科書体M" panose="03000600000000000000" pitchFamily="66" charset="-128"/>
              </a:rPr>
              <a:t>ｇ</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を加えたところ、濃さが</a:t>
            </a:r>
            <a:r>
              <a:rPr kumimoji="0" lang="en-US" altLang="ja-JP" sz="2400" kern="0" dirty="0" smtClean="0">
                <a:solidFill>
                  <a:prstClr val="black"/>
                </a:solidFill>
                <a:latin typeface="AR P教科書体M" panose="03000600000000000000" pitchFamily="66" charset="-128"/>
                <a:ea typeface="AR P教科書体M" panose="03000600000000000000" pitchFamily="66" charset="-128"/>
              </a:rPr>
              <a:t>8.8%</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になりました。最初の食塩水の濃さは何％？</a:t>
            </a:r>
            <a:endParaRPr kumimoji="0" lang="en-US" altLang="ja-JP" sz="2400" kern="0" dirty="0" smtClean="0">
              <a:solidFill>
                <a:prstClr val="black"/>
              </a:solidFill>
              <a:latin typeface="AR P教科書体M" panose="03000600000000000000" pitchFamily="66" charset="-128"/>
              <a:ea typeface="AR P教科書体M" panose="03000600000000000000" pitchFamily="66" charset="-128"/>
            </a:endParaRPr>
          </a:p>
        </p:txBody>
      </p:sp>
      <p:sp>
        <p:nvSpPr>
          <p:cNvPr id="636" name="テキスト ボックス 635"/>
          <p:cNvSpPr txBox="1"/>
          <p:nvPr/>
        </p:nvSpPr>
        <p:spPr>
          <a:xfrm>
            <a:off x="1332317" y="1377115"/>
            <a:ext cx="1038177" cy="461665"/>
          </a:xfrm>
          <a:prstGeom prst="rect">
            <a:avLst/>
          </a:prstGeom>
          <a:noFill/>
          <a:ln w="28575">
            <a:solidFill>
              <a:srgbClr val="0070C0"/>
            </a:solidFill>
          </a:ln>
        </p:spPr>
        <p:txBody>
          <a:bodyPr wrap="square" rtlCol="0">
            <a:spAutoFit/>
          </a:bodyPr>
          <a:lstStyle/>
          <a:p>
            <a:pPr algn="ctr"/>
            <a:r>
              <a:rPr kumimoji="1" lang="ja-JP" altLang="en-US" sz="2400" dirty="0" smtClean="0">
                <a:latin typeface="AR P教科書体M" panose="03000600000000000000" pitchFamily="66" charset="-128"/>
                <a:ea typeface="AR P教科書体M" panose="03000600000000000000" pitchFamily="66" charset="-128"/>
              </a:rPr>
              <a:t>解き方</a:t>
            </a:r>
            <a:endParaRPr kumimoji="1" lang="ja-JP" altLang="en-US" sz="2400" dirty="0">
              <a:latin typeface="AR P教科書体M" panose="03000600000000000000" pitchFamily="66" charset="-128"/>
              <a:ea typeface="AR P教科書体M" panose="03000600000000000000" pitchFamily="66" charset="-128"/>
            </a:endParaRPr>
          </a:p>
        </p:txBody>
      </p:sp>
      <p:sp>
        <p:nvSpPr>
          <p:cNvPr id="22" name="角丸四角形吹き出し 21"/>
          <p:cNvSpPr/>
          <p:nvPr/>
        </p:nvSpPr>
        <p:spPr>
          <a:xfrm>
            <a:off x="2559358" y="1363944"/>
            <a:ext cx="1796618" cy="461665"/>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の食塩水</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35" name="円弧 34"/>
          <p:cNvSpPr/>
          <p:nvPr/>
        </p:nvSpPr>
        <p:spPr>
          <a:xfrm rot="5400000">
            <a:off x="1651393" y="2987959"/>
            <a:ext cx="771410" cy="2122621"/>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7" name="円弧 36"/>
          <p:cNvSpPr/>
          <p:nvPr/>
        </p:nvSpPr>
        <p:spPr>
          <a:xfrm flipH="1">
            <a:off x="639605" y="4030161"/>
            <a:ext cx="648154" cy="1822756"/>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8" name="正方形/長方形 37"/>
          <p:cNvSpPr/>
          <p:nvPr/>
        </p:nvSpPr>
        <p:spPr>
          <a:xfrm>
            <a:off x="323528" y="4628752"/>
            <a:ext cx="532197" cy="461665"/>
          </a:xfrm>
          <a:prstGeom prst="rect">
            <a:avLst/>
          </a:prstGeom>
          <a:solidFill>
            <a:schemeClr val="bg1"/>
          </a:solidFill>
        </p:spPr>
        <p:txBody>
          <a:bodyPr wrap="none" lIns="0" rIns="0">
            <a:spAutoFit/>
          </a:bodyPr>
          <a:lstStyle/>
          <a:p>
            <a:r>
              <a:rPr lang="ja-JP" altLang="en-US" sz="2400" dirty="0" smtClean="0">
                <a:latin typeface="AR P教科書体M" panose="03000600000000000000" pitchFamily="66" charset="-128"/>
                <a:ea typeface="AR P教科書体M" panose="03000600000000000000" pitchFamily="66" charset="-128"/>
              </a:rPr>
              <a:t>□</a:t>
            </a:r>
            <a:r>
              <a:rPr lang="en-US" altLang="ja-JP" sz="2400" dirty="0" smtClean="0">
                <a:latin typeface="AR P教科書体M" panose="03000600000000000000" pitchFamily="66" charset="-128"/>
                <a:ea typeface="AR P教科書体M" panose="03000600000000000000" pitchFamily="66" charset="-128"/>
              </a:rPr>
              <a:t>%</a:t>
            </a:r>
            <a:endParaRPr lang="ja-JP" altLang="en-US" sz="2400" dirty="0">
              <a:latin typeface="AR P教科書体M" panose="03000600000000000000" pitchFamily="66" charset="-128"/>
              <a:ea typeface="AR P教科書体M" panose="03000600000000000000" pitchFamily="66" charset="-128"/>
            </a:endParaRPr>
          </a:p>
        </p:txBody>
      </p:sp>
      <p:sp>
        <p:nvSpPr>
          <p:cNvPr id="39" name="角丸四角形吹き出し 38"/>
          <p:cNvSpPr/>
          <p:nvPr/>
        </p:nvSpPr>
        <p:spPr>
          <a:xfrm>
            <a:off x="4643438" y="1379819"/>
            <a:ext cx="1800770" cy="461665"/>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１</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3%</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の食塩水</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41" name="円弧 40"/>
          <p:cNvSpPr/>
          <p:nvPr/>
        </p:nvSpPr>
        <p:spPr>
          <a:xfrm rot="5400000">
            <a:off x="1694810" y="4729822"/>
            <a:ext cx="720000" cy="216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2" name="正方形/長方形 41"/>
          <p:cNvSpPr/>
          <p:nvPr/>
        </p:nvSpPr>
        <p:spPr>
          <a:xfrm>
            <a:off x="1721355" y="5909961"/>
            <a:ext cx="636393" cy="461665"/>
          </a:xfrm>
          <a:prstGeom prst="rect">
            <a:avLst/>
          </a:prstGeom>
          <a:solidFill>
            <a:schemeClr val="bg1"/>
          </a:solidFill>
        </p:spPr>
        <p:txBody>
          <a:bodyPr wrap="none" lIns="0" rIns="0">
            <a:spAutoFit/>
          </a:bodyPr>
          <a:lstStyle/>
          <a:p>
            <a:r>
              <a:rPr lang="en-US" altLang="ja-JP" sz="2400" dirty="0" smtClean="0">
                <a:latin typeface="AR P教科書体M" panose="03000600000000000000" pitchFamily="66" charset="-128"/>
                <a:ea typeface="AR P教科書体M" panose="03000600000000000000" pitchFamily="66" charset="-128"/>
              </a:rPr>
              <a:t>300</a:t>
            </a:r>
            <a:r>
              <a:rPr lang="ja-JP" altLang="en-US" sz="2400" dirty="0" smtClean="0">
                <a:latin typeface="AR P教科書体M" panose="03000600000000000000" pitchFamily="66" charset="-128"/>
                <a:ea typeface="AR P教科書体M" panose="03000600000000000000" pitchFamily="66" charset="-128"/>
              </a:rPr>
              <a:t>ｇ</a:t>
            </a:r>
            <a:endParaRPr lang="ja-JP" altLang="en-US" sz="2400" dirty="0">
              <a:latin typeface="AR P教科書体M" panose="03000600000000000000" pitchFamily="66" charset="-128"/>
              <a:ea typeface="AR P教科書体M" panose="03000600000000000000" pitchFamily="66" charset="-128"/>
            </a:endParaRPr>
          </a:p>
        </p:txBody>
      </p:sp>
      <p:sp>
        <p:nvSpPr>
          <p:cNvPr id="43" name="円弧 42"/>
          <p:cNvSpPr/>
          <p:nvPr/>
        </p:nvSpPr>
        <p:spPr>
          <a:xfrm>
            <a:off x="4165973" y="2778441"/>
            <a:ext cx="720000" cy="306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4" name="正方形/長方形 43"/>
          <p:cNvSpPr/>
          <p:nvPr/>
        </p:nvSpPr>
        <p:spPr>
          <a:xfrm>
            <a:off x="4615620" y="4001133"/>
            <a:ext cx="746445" cy="461665"/>
          </a:xfrm>
          <a:prstGeom prst="rect">
            <a:avLst/>
          </a:prstGeom>
          <a:solidFill>
            <a:schemeClr val="bg1"/>
          </a:solidFill>
        </p:spPr>
        <p:txBody>
          <a:bodyPr wrap="square">
            <a:spAutoFit/>
          </a:bodyPr>
          <a:lstStyle/>
          <a:p>
            <a:r>
              <a:rPr lang="en-US" altLang="ja-JP" sz="2400" dirty="0" smtClean="0">
                <a:latin typeface="AR P教科書体M" panose="03000600000000000000" pitchFamily="66" charset="-128"/>
                <a:ea typeface="AR P教科書体M" panose="03000600000000000000" pitchFamily="66" charset="-128"/>
              </a:rPr>
              <a:t>13%</a:t>
            </a:r>
            <a:endParaRPr lang="ja-JP" altLang="en-US" sz="2400" dirty="0">
              <a:latin typeface="AR P教科書体M" panose="03000600000000000000" pitchFamily="66" charset="-128"/>
              <a:ea typeface="AR P教科書体M" panose="03000600000000000000" pitchFamily="66" charset="-128"/>
            </a:endParaRPr>
          </a:p>
        </p:txBody>
      </p:sp>
      <p:sp>
        <p:nvSpPr>
          <p:cNvPr id="45" name="角丸四角形吹き出し 44"/>
          <p:cNvSpPr/>
          <p:nvPr/>
        </p:nvSpPr>
        <p:spPr>
          <a:xfrm>
            <a:off x="6731670" y="1384510"/>
            <a:ext cx="1872778" cy="461665"/>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8.8%</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の食塩水</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47" name="円弧 46"/>
          <p:cNvSpPr/>
          <p:nvPr/>
        </p:nvSpPr>
        <p:spPr>
          <a:xfrm>
            <a:off x="2754265" y="3521409"/>
            <a:ext cx="652096" cy="2304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6" name="正方形/長方形 45"/>
          <p:cNvSpPr/>
          <p:nvPr/>
        </p:nvSpPr>
        <p:spPr>
          <a:xfrm>
            <a:off x="943334" y="3527925"/>
            <a:ext cx="3597589" cy="2304000"/>
          </a:xfrm>
          <a:prstGeom prst="rect">
            <a:avLst/>
          </a:prstGeom>
          <a:noFill/>
          <a:ln w="38100">
            <a:solidFill>
              <a:srgbClr val="FF0000"/>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dirty="0" smtClean="0"/>
              <a:t>　　　　　　　　　　</a:t>
            </a:r>
            <a:endParaRPr kumimoji="1" lang="ja-JP" altLang="en-US" sz="2400" dirty="0">
              <a:latin typeface="AR P教科書体M" panose="03000600000000000000" pitchFamily="66" charset="-128"/>
              <a:ea typeface="AR P教科書体M" panose="03000600000000000000" pitchFamily="66" charset="-128"/>
            </a:endParaRPr>
          </a:p>
        </p:txBody>
      </p:sp>
      <p:sp>
        <p:nvSpPr>
          <p:cNvPr id="55" name="円弧 54"/>
          <p:cNvSpPr/>
          <p:nvPr/>
        </p:nvSpPr>
        <p:spPr>
          <a:xfrm flipH="1">
            <a:off x="2727820" y="3531491"/>
            <a:ext cx="720000" cy="504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2" name="角丸四角形吹き出し 31"/>
          <p:cNvSpPr/>
          <p:nvPr/>
        </p:nvSpPr>
        <p:spPr>
          <a:xfrm>
            <a:off x="5460612" y="3424319"/>
            <a:ext cx="3276649" cy="1516849"/>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ＡとＢの面積は等しいことから</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300×</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200×0.042</a:t>
            </a:r>
          </a:p>
          <a:p>
            <a:pPr lvl="0">
              <a:defRPr/>
            </a:pP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300×</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8.4</a:t>
            </a: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　　</a:t>
            </a:r>
            <a:r>
              <a:rPr kumimoji="0" lang="ja-JP" altLang="en-US" sz="2000" b="1" i="0" u="none" strike="noStrike" kern="0" cap="none" spc="0" normalizeH="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  </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0.028</a:t>
            </a:r>
          </a:p>
          <a:p>
            <a:pPr lvl="0">
              <a:defRPr/>
            </a:pP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33" name="円弧 32"/>
          <p:cNvSpPr/>
          <p:nvPr/>
        </p:nvSpPr>
        <p:spPr>
          <a:xfrm flipH="1">
            <a:off x="2775073" y="2777816"/>
            <a:ext cx="720000" cy="756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4" name="正方形/長方形 33"/>
          <p:cNvSpPr/>
          <p:nvPr/>
        </p:nvSpPr>
        <p:spPr>
          <a:xfrm>
            <a:off x="3291278" y="4348844"/>
            <a:ext cx="672522" cy="461665"/>
          </a:xfrm>
          <a:prstGeom prst="rect">
            <a:avLst/>
          </a:prstGeom>
          <a:solidFill>
            <a:schemeClr val="bg1"/>
          </a:solidFill>
        </p:spPr>
        <p:txBody>
          <a:bodyPr wrap="square" lIns="0" rIns="0">
            <a:spAutoFit/>
          </a:bodyPr>
          <a:lstStyle/>
          <a:p>
            <a:r>
              <a:rPr lang="en-US" altLang="ja-JP" sz="2400" dirty="0" smtClean="0">
                <a:latin typeface="AR P教科書体M" panose="03000600000000000000" pitchFamily="66" charset="-128"/>
                <a:ea typeface="AR P教科書体M" panose="03000600000000000000" pitchFamily="66" charset="-128"/>
              </a:rPr>
              <a:t>8.8%</a:t>
            </a:r>
            <a:endParaRPr lang="ja-JP" altLang="en-US" sz="2400" dirty="0">
              <a:latin typeface="AR P教科書体M" panose="03000600000000000000" pitchFamily="66" charset="-128"/>
              <a:ea typeface="AR P教科書体M" panose="03000600000000000000" pitchFamily="66" charset="-128"/>
            </a:endParaRPr>
          </a:p>
        </p:txBody>
      </p:sp>
      <p:sp>
        <p:nvSpPr>
          <p:cNvPr id="50" name="正方形/長方形 49"/>
          <p:cNvSpPr/>
          <p:nvPr/>
        </p:nvSpPr>
        <p:spPr>
          <a:xfrm>
            <a:off x="2401452" y="2929667"/>
            <a:ext cx="604333" cy="461665"/>
          </a:xfrm>
          <a:prstGeom prst="rect">
            <a:avLst/>
          </a:prstGeom>
          <a:solidFill>
            <a:schemeClr val="bg1"/>
          </a:solidFill>
        </p:spPr>
        <p:txBody>
          <a:bodyPr wrap="none" lIns="0" rIns="0">
            <a:spAutoFit/>
          </a:bodyPr>
          <a:lstStyle/>
          <a:p>
            <a:r>
              <a:rPr lang="en-US" altLang="ja-JP" sz="2400" dirty="0" smtClean="0">
                <a:latin typeface="AR P教科書体M" panose="03000600000000000000" pitchFamily="66" charset="-128"/>
                <a:ea typeface="AR P教科書体M" panose="03000600000000000000" pitchFamily="66" charset="-128"/>
              </a:rPr>
              <a:t>4.2%</a:t>
            </a:r>
            <a:endParaRPr lang="ja-JP" altLang="en-US" sz="2400" dirty="0">
              <a:latin typeface="AR P教科書体M" panose="03000600000000000000" pitchFamily="66" charset="-128"/>
              <a:ea typeface="AR P教科書体M" panose="03000600000000000000" pitchFamily="66" charset="-128"/>
            </a:endParaRPr>
          </a:p>
        </p:txBody>
      </p:sp>
      <p:sp>
        <p:nvSpPr>
          <p:cNvPr id="60" name="角丸四角形吹き出し 59"/>
          <p:cNvSpPr/>
          <p:nvPr/>
        </p:nvSpPr>
        <p:spPr>
          <a:xfrm>
            <a:off x="5460612" y="2124418"/>
            <a:ext cx="3276649" cy="1135111"/>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Ａの高さを■</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とします。</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Ｂの高さは、</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a:p>
            <a:pPr lvl="0">
              <a:defRPr/>
            </a:pP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13</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8.8</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4.2%</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になります。</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5" name="正方形/長方形 4"/>
          <p:cNvSpPr/>
          <p:nvPr/>
        </p:nvSpPr>
        <p:spPr>
          <a:xfrm>
            <a:off x="1716641" y="4251082"/>
            <a:ext cx="709096" cy="442035"/>
          </a:xfrm>
          <a:prstGeom prst="rect">
            <a:avLst/>
          </a:prstGeom>
          <a:solidFill>
            <a:schemeClr val="bg1"/>
          </a:solidFill>
          <a:ln>
            <a:noFill/>
          </a:ln>
        </p:spPr>
        <p:txBody>
          <a:bodyPr wrap="none" lIns="36000" tIns="36000" rIns="36000" bIns="36000" anchor="ctr" anchorCtr="0">
            <a:spAutoFit/>
          </a:bodyPr>
          <a:lstStyle/>
          <a:p>
            <a:r>
              <a:rPr lang="en-US" altLang="ja-JP" sz="2400" dirty="0" smtClean="0">
                <a:latin typeface="AR P教科書体M" panose="03000600000000000000" pitchFamily="66" charset="-128"/>
                <a:ea typeface="AR P教科書体M" panose="03000600000000000000" pitchFamily="66" charset="-128"/>
              </a:rPr>
              <a:t>300</a:t>
            </a:r>
            <a:r>
              <a:rPr lang="ja-JP" altLang="en-US" sz="2400" dirty="0" smtClean="0">
                <a:latin typeface="AR P教科書体M" panose="03000600000000000000" pitchFamily="66" charset="-128"/>
                <a:ea typeface="AR P教科書体M" panose="03000600000000000000" pitchFamily="66" charset="-128"/>
              </a:rPr>
              <a:t>ｇ</a:t>
            </a:r>
            <a:endParaRPr lang="ja-JP" altLang="en-US" sz="2400" dirty="0">
              <a:latin typeface="AR P教科書体M" panose="03000600000000000000" pitchFamily="66" charset="-128"/>
              <a:ea typeface="AR P教科書体M" panose="03000600000000000000" pitchFamily="66" charset="-128"/>
            </a:endParaRPr>
          </a:p>
        </p:txBody>
      </p:sp>
      <p:sp>
        <p:nvSpPr>
          <p:cNvPr id="62" name="円弧 61"/>
          <p:cNvSpPr/>
          <p:nvPr/>
        </p:nvSpPr>
        <p:spPr>
          <a:xfrm rot="5400000">
            <a:off x="3587980" y="2794752"/>
            <a:ext cx="490968" cy="1420525"/>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3" name="正方形/長方形 62"/>
          <p:cNvSpPr/>
          <p:nvPr/>
        </p:nvSpPr>
        <p:spPr>
          <a:xfrm>
            <a:off x="3528566" y="3587897"/>
            <a:ext cx="707492" cy="442035"/>
          </a:xfrm>
          <a:prstGeom prst="rect">
            <a:avLst/>
          </a:prstGeom>
          <a:solidFill>
            <a:schemeClr val="bg1"/>
          </a:solidFill>
          <a:ln>
            <a:noFill/>
          </a:ln>
        </p:spPr>
        <p:txBody>
          <a:bodyPr wrap="none" lIns="36000" tIns="36000" rIns="36000" bIns="36000" anchor="ctr" anchorCtr="0">
            <a:spAutoFit/>
          </a:bodyPr>
          <a:lstStyle/>
          <a:p>
            <a:r>
              <a:rPr lang="en-US" altLang="ja-JP" sz="2400" dirty="0" smtClean="0">
                <a:latin typeface="AR P教科書体M" panose="03000600000000000000" pitchFamily="66" charset="-128"/>
                <a:ea typeface="AR P教科書体M" panose="03000600000000000000" pitchFamily="66" charset="-128"/>
              </a:rPr>
              <a:t>200</a:t>
            </a:r>
            <a:r>
              <a:rPr lang="ja-JP" altLang="en-US" sz="2400" dirty="0" smtClean="0">
                <a:latin typeface="AR P教科書体M" panose="03000600000000000000" pitchFamily="66" charset="-128"/>
                <a:ea typeface="AR P教科書体M" panose="03000600000000000000" pitchFamily="66" charset="-128"/>
              </a:rPr>
              <a:t>ｇ</a:t>
            </a:r>
            <a:endParaRPr lang="ja-JP" altLang="en-US" sz="2400" dirty="0">
              <a:latin typeface="AR P教科書体M" panose="03000600000000000000" pitchFamily="66" charset="-128"/>
              <a:ea typeface="AR P教科書体M" panose="03000600000000000000" pitchFamily="66" charset="-128"/>
            </a:endParaRPr>
          </a:p>
        </p:txBody>
      </p:sp>
      <p:sp>
        <p:nvSpPr>
          <p:cNvPr id="64" name="角丸四角形吹き出し 63"/>
          <p:cNvSpPr/>
          <p:nvPr/>
        </p:nvSpPr>
        <p:spPr>
          <a:xfrm>
            <a:off x="5454279" y="5090417"/>
            <a:ext cx="3282982" cy="1277097"/>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0.088</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0.028</a:t>
            </a: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　＝</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0.06</a:t>
            </a:r>
          </a:p>
          <a:p>
            <a:pPr lvl="0" algn="r">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（答え）６％</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36" name="円弧 35"/>
          <p:cNvSpPr/>
          <p:nvPr/>
        </p:nvSpPr>
        <p:spPr>
          <a:xfrm rot="5400000">
            <a:off x="3477750" y="5076983"/>
            <a:ext cx="720000" cy="144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9" name="正方形/長方形 48"/>
          <p:cNvSpPr/>
          <p:nvPr/>
        </p:nvSpPr>
        <p:spPr>
          <a:xfrm>
            <a:off x="3510128" y="5905849"/>
            <a:ext cx="634789" cy="461665"/>
          </a:xfrm>
          <a:prstGeom prst="rect">
            <a:avLst/>
          </a:prstGeom>
          <a:solidFill>
            <a:schemeClr val="bg1"/>
          </a:solidFill>
        </p:spPr>
        <p:txBody>
          <a:bodyPr wrap="none" lIns="0" rIns="0">
            <a:spAutoFit/>
          </a:bodyPr>
          <a:lstStyle/>
          <a:p>
            <a:r>
              <a:rPr lang="en-US" altLang="ja-JP" sz="2400" dirty="0" smtClean="0">
                <a:latin typeface="AR P教科書体M" panose="03000600000000000000" pitchFamily="66" charset="-128"/>
                <a:ea typeface="AR P教科書体M" panose="03000600000000000000" pitchFamily="66" charset="-128"/>
              </a:rPr>
              <a:t>200</a:t>
            </a:r>
            <a:r>
              <a:rPr lang="ja-JP" altLang="en-US" sz="2400" dirty="0" smtClean="0">
                <a:latin typeface="AR P教科書体M" panose="03000600000000000000" pitchFamily="66" charset="-128"/>
                <a:ea typeface="AR P教科書体M" panose="03000600000000000000" pitchFamily="66" charset="-128"/>
              </a:rPr>
              <a:t>ｇ</a:t>
            </a:r>
            <a:endParaRPr lang="ja-JP" altLang="en-US" sz="2400" dirty="0">
              <a:latin typeface="AR P教科書体M" panose="03000600000000000000" pitchFamily="66" charset="-128"/>
              <a:ea typeface="AR P教科書体M" panose="03000600000000000000" pitchFamily="66" charset="-128"/>
            </a:endParaRPr>
          </a:p>
        </p:txBody>
      </p:sp>
      <p:sp>
        <p:nvSpPr>
          <p:cNvPr id="48" name="正方形/長方形 47"/>
          <p:cNvSpPr/>
          <p:nvPr/>
        </p:nvSpPr>
        <p:spPr>
          <a:xfrm>
            <a:off x="2477364" y="3536654"/>
            <a:ext cx="532197" cy="461665"/>
          </a:xfrm>
          <a:prstGeom prst="rect">
            <a:avLst/>
          </a:prstGeom>
          <a:noFill/>
        </p:spPr>
        <p:txBody>
          <a:bodyPr wrap="none" lIns="0" rIns="0">
            <a:spAutoFit/>
          </a:bodyPr>
          <a:lstStyle/>
          <a:p>
            <a:r>
              <a:rPr lang="ja-JP" altLang="en-US" sz="2400" dirty="0" smtClean="0">
                <a:latin typeface="AR P教科書体M" panose="03000600000000000000" pitchFamily="66" charset="-128"/>
                <a:ea typeface="AR P教科書体M" panose="03000600000000000000" pitchFamily="66" charset="-128"/>
              </a:rPr>
              <a:t>■</a:t>
            </a:r>
            <a:r>
              <a:rPr lang="en-US" altLang="ja-JP" sz="2400" dirty="0" smtClean="0">
                <a:latin typeface="AR P教科書体M" panose="03000600000000000000" pitchFamily="66" charset="-128"/>
                <a:ea typeface="AR P教科書体M" panose="03000600000000000000" pitchFamily="66" charset="-128"/>
              </a:rPr>
              <a:t>%</a:t>
            </a:r>
            <a:endParaRPr lang="ja-JP" altLang="en-US" sz="2400" dirty="0">
              <a:latin typeface="AR P教科書体M" panose="03000600000000000000" pitchFamily="66" charset="-128"/>
              <a:ea typeface="AR P教科書体M" panose="03000600000000000000" pitchFamily="66" charset="-128"/>
            </a:endParaRPr>
          </a:p>
        </p:txBody>
      </p:sp>
    </p:spTree>
    <p:custDataLst>
      <p:tags r:id="rId1"/>
    </p:custDataLst>
    <p:extLst>
      <p:ext uri="{BB962C8B-B14F-4D97-AF65-F5344CB8AC3E}">
        <p14:creationId xmlns:p14="http://schemas.microsoft.com/office/powerpoint/2010/main" val="2386280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ipe(left)">
                                      <p:cBhvr>
                                        <p:cTn id="12" dur="500"/>
                                        <p:tgtEl>
                                          <p:spTgt spid="31"/>
                                        </p:tgtEl>
                                      </p:cBhvr>
                                    </p:animEffect>
                                  </p:childTnLst>
                                </p:cTn>
                              </p:par>
                            </p:childTnLst>
                          </p:cTn>
                        </p:par>
                        <p:par>
                          <p:cTn id="13" fill="hold">
                            <p:stCondLst>
                              <p:cond delay="500"/>
                            </p:stCondLst>
                            <p:childTnLst>
                              <p:par>
                                <p:cTn id="14" presetID="16" presetClass="entr" presetSubtype="26" fill="hold" grpId="0" nodeType="after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barn(inHorizontal)">
                                      <p:cBhvr>
                                        <p:cTn id="16" dur="500"/>
                                        <p:tgtEl>
                                          <p:spTgt spid="37"/>
                                        </p:tgtEl>
                                      </p:cBhvr>
                                    </p:animEffect>
                                  </p:childTnLst>
                                </p:cTn>
                              </p:par>
                              <p:par>
                                <p:cTn id="17" presetID="16" presetClass="entr" presetSubtype="26"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barn(inHorizontal)">
                                      <p:cBhvr>
                                        <p:cTn id="19" dur="500"/>
                                        <p:tgtEl>
                                          <p:spTgt spid="38"/>
                                        </p:tgtEl>
                                      </p:cBhvr>
                                    </p:animEffect>
                                  </p:childTnLst>
                                </p:cTn>
                              </p:par>
                            </p:childTnLst>
                          </p:cTn>
                        </p:par>
                        <p:par>
                          <p:cTn id="20" fill="hold">
                            <p:stCondLst>
                              <p:cond delay="1000"/>
                            </p:stCondLst>
                            <p:childTnLst>
                              <p:par>
                                <p:cTn id="21" presetID="16" presetClass="entr" presetSubtype="21" fill="hold" grpId="0" nodeType="after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barn(inVertical)">
                                      <p:cBhvr>
                                        <p:cTn id="23" dur="500"/>
                                        <p:tgtEl>
                                          <p:spTgt spid="41"/>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barn(inVertical)">
                                      <p:cBhvr>
                                        <p:cTn id="26" dur="500"/>
                                        <p:tgtEl>
                                          <p:spTgt spid="42"/>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wipe(left)">
                                      <p:cBhvr>
                                        <p:cTn id="31" dur="500"/>
                                        <p:tgtEl>
                                          <p:spTgt spid="3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40"/>
                                        </p:tgtEl>
                                        <p:attrNameLst>
                                          <p:attrName>style.visibility</p:attrName>
                                        </p:attrNameLst>
                                      </p:cBhvr>
                                      <p:to>
                                        <p:strVal val="visible"/>
                                      </p:to>
                                    </p:set>
                                    <p:animEffect transition="in" filter="wipe(left)">
                                      <p:cBhvr>
                                        <p:cTn id="36" dur="500"/>
                                        <p:tgtEl>
                                          <p:spTgt spid="40"/>
                                        </p:tgtEl>
                                      </p:cBhvr>
                                    </p:animEffect>
                                  </p:childTnLst>
                                </p:cTn>
                              </p:par>
                            </p:childTnLst>
                          </p:cTn>
                        </p:par>
                        <p:par>
                          <p:cTn id="37" fill="hold">
                            <p:stCondLst>
                              <p:cond delay="500"/>
                            </p:stCondLst>
                            <p:childTnLst>
                              <p:par>
                                <p:cTn id="38" presetID="16" presetClass="entr" presetSubtype="21" fill="hold" grpId="0" nodeType="after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barn(inVertical)">
                                      <p:cBhvr>
                                        <p:cTn id="40" dur="500"/>
                                        <p:tgtEl>
                                          <p:spTgt spid="36"/>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49"/>
                                        </p:tgtEl>
                                        <p:attrNameLst>
                                          <p:attrName>style.visibility</p:attrName>
                                        </p:attrNameLst>
                                      </p:cBhvr>
                                      <p:to>
                                        <p:strVal val="visible"/>
                                      </p:to>
                                    </p:set>
                                    <p:animEffect transition="in" filter="barn(inVertical)">
                                      <p:cBhvr>
                                        <p:cTn id="43" dur="500"/>
                                        <p:tgtEl>
                                          <p:spTgt spid="49"/>
                                        </p:tgtEl>
                                      </p:cBhvr>
                                    </p:animEffect>
                                  </p:childTnLst>
                                </p:cTn>
                              </p:par>
                            </p:childTnLst>
                          </p:cTn>
                        </p:par>
                        <p:par>
                          <p:cTn id="44" fill="hold">
                            <p:stCondLst>
                              <p:cond delay="1000"/>
                            </p:stCondLst>
                            <p:childTnLst>
                              <p:par>
                                <p:cTn id="45" presetID="16" presetClass="entr" presetSubtype="26"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barn(inHorizontal)">
                                      <p:cBhvr>
                                        <p:cTn id="47" dur="500"/>
                                        <p:tgtEl>
                                          <p:spTgt spid="43"/>
                                        </p:tgtEl>
                                      </p:cBhvr>
                                    </p:animEffect>
                                  </p:childTnLst>
                                </p:cTn>
                              </p:par>
                              <p:par>
                                <p:cTn id="48" presetID="16" presetClass="entr" presetSubtype="26" fill="hold" grpId="0" nodeType="with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barn(inHorizontal)">
                                      <p:cBhvr>
                                        <p:cTn id="50" dur="500"/>
                                        <p:tgtEl>
                                          <p:spTgt spid="44"/>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wipe(left)">
                                      <p:cBhvr>
                                        <p:cTn id="55" dur="500"/>
                                        <p:tgtEl>
                                          <p:spTgt spid="45"/>
                                        </p:tgtEl>
                                      </p:cBhvr>
                                    </p:animEffect>
                                  </p:childTnLst>
                                </p:cTn>
                              </p:par>
                            </p:childTnLst>
                          </p:cTn>
                        </p:par>
                        <p:par>
                          <p:cTn id="56" fill="hold">
                            <p:stCondLst>
                              <p:cond delay="500"/>
                            </p:stCondLst>
                            <p:childTnLst>
                              <p:par>
                                <p:cTn id="57" presetID="22" presetClass="entr" presetSubtype="8"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wipe(left)">
                                      <p:cBhvr>
                                        <p:cTn id="59" dur="500"/>
                                        <p:tgtEl>
                                          <p:spTgt spid="46"/>
                                        </p:tgtEl>
                                      </p:cBhvr>
                                    </p:animEffect>
                                  </p:childTnLst>
                                </p:cTn>
                              </p:par>
                            </p:childTnLst>
                          </p:cTn>
                        </p:par>
                        <p:par>
                          <p:cTn id="60" fill="hold">
                            <p:stCondLst>
                              <p:cond delay="1000"/>
                            </p:stCondLst>
                            <p:childTnLst>
                              <p:par>
                                <p:cTn id="61" presetID="16" presetClass="entr" presetSubtype="26" fill="hold" grpId="0" nodeType="after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barn(inHorizontal)">
                                      <p:cBhvr>
                                        <p:cTn id="63" dur="500"/>
                                        <p:tgtEl>
                                          <p:spTgt spid="47"/>
                                        </p:tgtEl>
                                      </p:cBhvr>
                                    </p:animEffect>
                                  </p:childTnLst>
                                </p:cTn>
                              </p:par>
                              <p:par>
                                <p:cTn id="64" presetID="16" presetClass="entr" presetSubtype="26" fill="hold" grpId="0" nodeType="withEffect">
                                  <p:stCondLst>
                                    <p:cond delay="0"/>
                                  </p:stCondLst>
                                  <p:childTnLst>
                                    <p:set>
                                      <p:cBhvr>
                                        <p:cTn id="65" dur="1" fill="hold">
                                          <p:stCondLst>
                                            <p:cond delay="0"/>
                                          </p:stCondLst>
                                        </p:cTn>
                                        <p:tgtEl>
                                          <p:spTgt spid="34"/>
                                        </p:tgtEl>
                                        <p:attrNameLst>
                                          <p:attrName>style.visibility</p:attrName>
                                        </p:attrNameLst>
                                      </p:cBhvr>
                                      <p:to>
                                        <p:strVal val="visible"/>
                                      </p:to>
                                    </p:set>
                                    <p:animEffect transition="in" filter="barn(inHorizontal)">
                                      <p:cBhvr>
                                        <p:cTn id="66" dur="500"/>
                                        <p:tgtEl>
                                          <p:spTgt spid="34"/>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grpId="0" nodeType="clickEffect">
                                  <p:stCondLst>
                                    <p:cond delay="0"/>
                                  </p:stCondLst>
                                  <p:childTnLst>
                                    <p:set>
                                      <p:cBhvr>
                                        <p:cTn id="70" dur="1" fill="hold">
                                          <p:stCondLst>
                                            <p:cond delay="0"/>
                                          </p:stCondLst>
                                        </p:cTn>
                                        <p:tgtEl>
                                          <p:spTgt spid="58"/>
                                        </p:tgtEl>
                                        <p:attrNameLst>
                                          <p:attrName>style.visibility</p:attrName>
                                        </p:attrNameLst>
                                      </p:cBhvr>
                                      <p:to>
                                        <p:strVal val="visible"/>
                                      </p:to>
                                    </p:set>
                                    <p:animEffect transition="in" filter="wipe(down)">
                                      <p:cBhvr>
                                        <p:cTn id="71" dur="500"/>
                                        <p:tgtEl>
                                          <p:spTgt spid="58"/>
                                        </p:tgtEl>
                                      </p:cBhvr>
                                    </p:animEffect>
                                  </p:childTnLst>
                                </p:cTn>
                              </p:par>
                            </p:childTnLst>
                          </p:cTn>
                        </p:par>
                        <p:par>
                          <p:cTn id="72" fill="hold">
                            <p:stCondLst>
                              <p:cond delay="500"/>
                            </p:stCondLst>
                            <p:childTnLst>
                              <p:par>
                                <p:cTn id="73" presetID="22" presetClass="entr" presetSubtype="4" fill="hold" grpId="0" nodeType="afterEffect">
                                  <p:stCondLst>
                                    <p:cond delay="0"/>
                                  </p:stCondLst>
                                  <p:childTnLst>
                                    <p:set>
                                      <p:cBhvr>
                                        <p:cTn id="74" dur="1" fill="hold">
                                          <p:stCondLst>
                                            <p:cond delay="0"/>
                                          </p:stCondLst>
                                        </p:cTn>
                                        <p:tgtEl>
                                          <p:spTgt spid="59"/>
                                        </p:tgtEl>
                                        <p:attrNameLst>
                                          <p:attrName>style.visibility</p:attrName>
                                        </p:attrNameLst>
                                      </p:cBhvr>
                                      <p:to>
                                        <p:strVal val="visible"/>
                                      </p:to>
                                    </p:set>
                                    <p:animEffect transition="in" filter="wipe(down)">
                                      <p:cBhvr>
                                        <p:cTn id="75" dur="500"/>
                                        <p:tgtEl>
                                          <p:spTgt spid="59"/>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grpId="0" nodeType="clickEffect">
                                  <p:stCondLst>
                                    <p:cond delay="0"/>
                                  </p:stCondLst>
                                  <p:childTnLst>
                                    <p:set>
                                      <p:cBhvr>
                                        <p:cTn id="79" dur="1" fill="hold">
                                          <p:stCondLst>
                                            <p:cond delay="0"/>
                                          </p:stCondLst>
                                        </p:cTn>
                                        <p:tgtEl>
                                          <p:spTgt spid="60"/>
                                        </p:tgtEl>
                                        <p:attrNameLst>
                                          <p:attrName>style.visibility</p:attrName>
                                        </p:attrNameLst>
                                      </p:cBhvr>
                                      <p:to>
                                        <p:strVal val="visible"/>
                                      </p:to>
                                    </p:set>
                                    <p:animEffect transition="in" filter="wipe(left)">
                                      <p:cBhvr>
                                        <p:cTn id="80" dur="500"/>
                                        <p:tgtEl>
                                          <p:spTgt spid="60"/>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nodeType="clickEffect">
                                  <p:stCondLst>
                                    <p:cond delay="0"/>
                                  </p:stCondLst>
                                  <p:childTnLst>
                                    <p:set>
                                      <p:cBhvr>
                                        <p:cTn id="84" dur="1" fill="hold">
                                          <p:stCondLst>
                                            <p:cond delay="0"/>
                                          </p:stCondLst>
                                        </p:cTn>
                                        <p:tgtEl>
                                          <p:spTgt spid="60">
                                            <p:txEl>
                                              <p:pRg st="0" end="0"/>
                                            </p:txEl>
                                          </p:spTgt>
                                        </p:tgtEl>
                                        <p:attrNameLst>
                                          <p:attrName>style.visibility</p:attrName>
                                        </p:attrNameLst>
                                      </p:cBhvr>
                                      <p:to>
                                        <p:strVal val="visible"/>
                                      </p:to>
                                    </p:set>
                                    <p:animEffect transition="in" filter="wipe(left)">
                                      <p:cBhvr>
                                        <p:cTn id="85" dur="500"/>
                                        <p:tgtEl>
                                          <p:spTgt spid="60">
                                            <p:txEl>
                                              <p:pRg st="0" end="0"/>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16" presetClass="entr" presetSubtype="26" fill="hold" grpId="0" nodeType="clickEffect">
                                  <p:stCondLst>
                                    <p:cond delay="0"/>
                                  </p:stCondLst>
                                  <p:childTnLst>
                                    <p:set>
                                      <p:cBhvr>
                                        <p:cTn id="89" dur="1" fill="hold">
                                          <p:stCondLst>
                                            <p:cond delay="0"/>
                                          </p:stCondLst>
                                        </p:cTn>
                                        <p:tgtEl>
                                          <p:spTgt spid="55"/>
                                        </p:tgtEl>
                                        <p:attrNameLst>
                                          <p:attrName>style.visibility</p:attrName>
                                        </p:attrNameLst>
                                      </p:cBhvr>
                                      <p:to>
                                        <p:strVal val="visible"/>
                                      </p:to>
                                    </p:set>
                                    <p:animEffect transition="in" filter="barn(inHorizontal)">
                                      <p:cBhvr>
                                        <p:cTn id="90" dur="500"/>
                                        <p:tgtEl>
                                          <p:spTgt spid="55"/>
                                        </p:tgtEl>
                                      </p:cBhvr>
                                    </p:animEffect>
                                  </p:childTnLst>
                                </p:cTn>
                              </p:par>
                              <p:par>
                                <p:cTn id="91" presetID="16" presetClass="entr" presetSubtype="26" fill="hold" grpId="0" nodeType="withEffect">
                                  <p:stCondLst>
                                    <p:cond delay="0"/>
                                  </p:stCondLst>
                                  <p:childTnLst>
                                    <p:set>
                                      <p:cBhvr>
                                        <p:cTn id="92" dur="1" fill="hold">
                                          <p:stCondLst>
                                            <p:cond delay="0"/>
                                          </p:stCondLst>
                                        </p:cTn>
                                        <p:tgtEl>
                                          <p:spTgt spid="48"/>
                                        </p:tgtEl>
                                        <p:attrNameLst>
                                          <p:attrName>style.visibility</p:attrName>
                                        </p:attrNameLst>
                                      </p:cBhvr>
                                      <p:to>
                                        <p:strVal val="visible"/>
                                      </p:to>
                                    </p:set>
                                    <p:animEffect transition="in" filter="barn(inHorizontal)">
                                      <p:cBhvr>
                                        <p:cTn id="93" dur="500"/>
                                        <p:tgtEl>
                                          <p:spTgt spid="48"/>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60">
                                            <p:txEl>
                                              <p:pRg st="1" end="1"/>
                                            </p:txEl>
                                          </p:spTgt>
                                        </p:tgtEl>
                                        <p:attrNameLst>
                                          <p:attrName>style.visibility</p:attrName>
                                        </p:attrNameLst>
                                      </p:cBhvr>
                                      <p:to>
                                        <p:strVal val="visible"/>
                                      </p:to>
                                    </p:set>
                                    <p:animEffect transition="in" filter="wipe(left)">
                                      <p:cBhvr>
                                        <p:cTn id="98" dur="500"/>
                                        <p:tgtEl>
                                          <p:spTgt spid="60">
                                            <p:txEl>
                                              <p:pRg st="1" end="1"/>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childTnLst>
                                    <p:set>
                                      <p:cBhvr>
                                        <p:cTn id="102" dur="1" fill="hold">
                                          <p:stCondLst>
                                            <p:cond delay="0"/>
                                          </p:stCondLst>
                                        </p:cTn>
                                        <p:tgtEl>
                                          <p:spTgt spid="60">
                                            <p:txEl>
                                              <p:pRg st="2" end="2"/>
                                            </p:txEl>
                                          </p:spTgt>
                                        </p:tgtEl>
                                        <p:attrNameLst>
                                          <p:attrName>style.visibility</p:attrName>
                                        </p:attrNameLst>
                                      </p:cBhvr>
                                      <p:to>
                                        <p:strVal val="visible"/>
                                      </p:to>
                                    </p:set>
                                    <p:animEffect transition="in" filter="wipe(left)">
                                      <p:cBhvr>
                                        <p:cTn id="103" dur="500"/>
                                        <p:tgtEl>
                                          <p:spTgt spid="60">
                                            <p:txEl>
                                              <p:pRg st="2" end="2"/>
                                            </p:txEl>
                                          </p:spTgt>
                                        </p:tgtEl>
                                      </p:cBhvr>
                                    </p:animEffect>
                                  </p:childTnLst>
                                </p:cTn>
                              </p:par>
                            </p:childTnLst>
                          </p:cTn>
                        </p:par>
                        <p:par>
                          <p:cTn id="104" fill="hold">
                            <p:stCondLst>
                              <p:cond delay="500"/>
                            </p:stCondLst>
                            <p:childTnLst>
                              <p:par>
                                <p:cTn id="105" presetID="16" presetClass="entr" presetSubtype="26" fill="hold" grpId="0" nodeType="after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barn(inHorizontal)">
                                      <p:cBhvr>
                                        <p:cTn id="107" dur="500"/>
                                        <p:tgtEl>
                                          <p:spTgt spid="33"/>
                                        </p:tgtEl>
                                      </p:cBhvr>
                                    </p:animEffect>
                                  </p:childTnLst>
                                </p:cTn>
                              </p:par>
                              <p:par>
                                <p:cTn id="108" presetID="16" presetClass="entr" presetSubtype="26" fill="hold" grpId="0" nodeType="withEffect">
                                  <p:stCondLst>
                                    <p:cond delay="0"/>
                                  </p:stCondLst>
                                  <p:childTnLst>
                                    <p:set>
                                      <p:cBhvr>
                                        <p:cTn id="109" dur="1" fill="hold">
                                          <p:stCondLst>
                                            <p:cond delay="0"/>
                                          </p:stCondLst>
                                        </p:cTn>
                                        <p:tgtEl>
                                          <p:spTgt spid="50"/>
                                        </p:tgtEl>
                                        <p:attrNameLst>
                                          <p:attrName>style.visibility</p:attrName>
                                        </p:attrNameLst>
                                      </p:cBhvr>
                                      <p:to>
                                        <p:strVal val="visible"/>
                                      </p:to>
                                    </p:set>
                                    <p:animEffect transition="in" filter="barn(inHorizontal)">
                                      <p:cBhvr>
                                        <p:cTn id="110" dur="500"/>
                                        <p:tgtEl>
                                          <p:spTgt spid="50"/>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grpId="0" nodeType="clickEffect">
                                  <p:stCondLst>
                                    <p:cond delay="0"/>
                                  </p:stCondLst>
                                  <p:childTnLst>
                                    <p:set>
                                      <p:cBhvr>
                                        <p:cTn id="114" dur="1" fill="hold">
                                          <p:stCondLst>
                                            <p:cond delay="0"/>
                                          </p:stCondLst>
                                        </p:cTn>
                                        <p:tgtEl>
                                          <p:spTgt spid="32"/>
                                        </p:tgtEl>
                                        <p:attrNameLst>
                                          <p:attrName>style.visibility</p:attrName>
                                        </p:attrNameLst>
                                      </p:cBhvr>
                                      <p:to>
                                        <p:strVal val="visible"/>
                                      </p:to>
                                    </p:set>
                                    <p:animEffect transition="in" filter="wipe(left)">
                                      <p:cBhvr>
                                        <p:cTn id="115" dur="500"/>
                                        <p:tgtEl>
                                          <p:spTgt spid="32"/>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8" fill="hold" nodeType="clickEffect">
                                  <p:stCondLst>
                                    <p:cond delay="0"/>
                                  </p:stCondLst>
                                  <p:childTnLst>
                                    <p:set>
                                      <p:cBhvr>
                                        <p:cTn id="119" dur="1" fill="hold">
                                          <p:stCondLst>
                                            <p:cond delay="0"/>
                                          </p:stCondLst>
                                        </p:cTn>
                                        <p:tgtEl>
                                          <p:spTgt spid="32">
                                            <p:txEl>
                                              <p:pRg st="0" end="0"/>
                                            </p:txEl>
                                          </p:spTgt>
                                        </p:tgtEl>
                                        <p:attrNameLst>
                                          <p:attrName>style.visibility</p:attrName>
                                        </p:attrNameLst>
                                      </p:cBhvr>
                                      <p:to>
                                        <p:strVal val="visible"/>
                                      </p:to>
                                    </p:set>
                                    <p:animEffect transition="in" filter="wipe(left)">
                                      <p:cBhvr>
                                        <p:cTn id="120" dur="500"/>
                                        <p:tgtEl>
                                          <p:spTgt spid="32">
                                            <p:txEl>
                                              <p:pRg st="0" end="0"/>
                                            </p:txEl>
                                          </p:spTgt>
                                        </p:tgtEl>
                                      </p:cBhvr>
                                    </p:animEffect>
                                  </p:childTnLst>
                                </p:cTn>
                              </p:par>
                            </p:childTnLst>
                          </p:cTn>
                        </p:par>
                      </p:childTnLst>
                    </p:cTn>
                  </p:par>
                  <p:par>
                    <p:cTn id="121" fill="hold">
                      <p:stCondLst>
                        <p:cond delay="indefinite"/>
                      </p:stCondLst>
                      <p:childTnLst>
                        <p:par>
                          <p:cTn id="122" fill="hold">
                            <p:stCondLst>
                              <p:cond delay="0"/>
                            </p:stCondLst>
                            <p:childTnLst>
                              <p:par>
                                <p:cTn id="123" presetID="16" presetClass="entr" presetSubtype="21" fill="hold" grpId="0" nodeType="clickEffect">
                                  <p:stCondLst>
                                    <p:cond delay="0"/>
                                  </p:stCondLst>
                                  <p:childTnLst>
                                    <p:set>
                                      <p:cBhvr>
                                        <p:cTn id="124" dur="1" fill="hold">
                                          <p:stCondLst>
                                            <p:cond delay="0"/>
                                          </p:stCondLst>
                                        </p:cTn>
                                        <p:tgtEl>
                                          <p:spTgt spid="35"/>
                                        </p:tgtEl>
                                        <p:attrNameLst>
                                          <p:attrName>style.visibility</p:attrName>
                                        </p:attrNameLst>
                                      </p:cBhvr>
                                      <p:to>
                                        <p:strVal val="visible"/>
                                      </p:to>
                                    </p:set>
                                    <p:animEffect transition="in" filter="barn(inVertical)">
                                      <p:cBhvr>
                                        <p:cTn id="125" dur="500"/>
                                        <p:tgtEl>
                                          <p:spTgt spid="35"/>
                                        </p:tgtEl>
                                      </p:cBhvr>
                                    </p:animEffect>
                                  </p:childTnLst>
                                </p:cTn>
                              </p:par>
                              <p:par>
                                <p:cTn id="126" presetID="16" presetClass="entr" presetSubtype="21" fill="hold" grpId="0" nodeType="withEffect">
                                  <p:stCondLst>
                                    <p:cond delay="0"/>
                                  </p:stCondLst>
                                  <p:childTnLst>
                                    <p:set>
                                      <p:cBhvr>
                                        <p:cTn id="127" dur="1" fill="hold">
                                          <p:stCondLst>
                                            <p:cond delay="0"/>
                                          </p:stCondLst>
                                        </p:cTn>
                                        <p:tgtEl>
                                          <p:spTgt spid="5"/>
                                        </p:tgtEl>
                                        <p:attrNameLst>
                                          <p:attrName>style.visibility</p:attrName>
                                        </p:attrNameLst>
                                      </p:cBhvr>
                                      <p:to>
                                        <p:strVal val="visible"/>
                                      </p:to>
                                    </p:set>
                                    <p:animEffect transition="in" filter="barn(inVertical)">
                                      <p:cBhvr>
                                        <p:cTn id="128" dur="500"/>
                                        <p:tgtEl>
                                          <p:spTgt spid="5"/>
                                        </p:tgtEl>
                                      </p:cBhvr>
                                    </p:animEffect>
                                  </p:childTnLst>
                                </p:cTn>
                              </p:par>
                            </p:childTnLst>
                          </p:cTn>
                        </p:par>
                        <p:par>
                          <p:cTn id="129" fill="hold">
                            <p:stCondLst>
                              <p:cond delay="500"/>
                            </p:stCondLst>
                            <p:childTnLst>
                              <p:par>
                                <p:cTn id="130" presetID="16" presetClass="entr" presetSubtype="21" fill="hold" grpId="0" nodeType="afterEffect">
                                  <p:stCondLst>
                                    <p:cond delay="0"/>
                                  </p:stCondLst>
                                  <p:childTnLst>
                                    <p:set>
                                      <p:cBhvr>
                                        <p:cTn id="131" dur="1" fill="hold">
                                          <p:stCondLst>
                                            <p:cond delay="0"/>
                                          </p:stCondLst>
                                        </p:cTn>
                                        <p:tgtEl>
                                          <p:spTgt spid="62"/>
                                        </p:tgtEl>
                                        <p:attrNameLst>
                                          <p:attrName>style.visibility</p:attrName>
                                        </p:attrNameLst>
                                      </p:cBhvr>
                                      <p:to>
                                        <p:strVal val="visible"/>
                                      </p:to>
                                    </p:set>
                                    <p:animEffect transition="in" filter="barn(inVertical)">
                                      <p:cBhvr>
                                        <p:cTn id="132" dur="500"/>
                                        <p:tgtEl>
                                          <p:spTgt spid="62"/>
                                        </p:tgtEl>
                                      </p:cBhvr>
                                    </p:animEffect>
                                  </p:childTnLst>
                                </p:cTn>
                              </p:par>
                              <p:par>
                                <p:cTn id="133" presetID="16" presetClass="entr" presetSubtype="21" fill="hold" grpId="0" nodeType="withEffect">
                                  <p:stCondLst>
                                    <p:cond delay="0"/>
                                  </p:stCondLst>
                                  <p:childTnLst>
                                    <p:set>
                                      <p:cBhvr>
                                        <p:cTn id="134" dur="1" fill="hold">
                                          <p:stCondLst>
                                            <p:cond delay="0"/>
                                          </p:stCondLst>
                                        </p:cTn>
                                        <p:tgtEl>
                                          <p:spTgt spid="63"/>
                                        </p:tgtEl>
                                        <p:attrNameLst>
                                          <p:attrName>style.visibility</p:attrName>
                                        </p:attrNameLst>
                                      </p:cBhvr>
                                      <p:to>
                                        <p:strVal val="visible"/>
                                      </p:to>
                                    </p:set>
                                    <p:animEffect transition="in" filter="barn(inVertical)">
                                      <p:cBhvr>
                                        <p:cTn id="135" dur="500"/>
                                        <p:tgtEl>
                                          <p:spTgt spid="63"/>
                                        </p:tgtEl>
                                      </p:cBhvr>
                                    </p:animEffect>
                                  </p:childTnLst>
                                </p:cTn>
                              </p:par>
                            </p:childTnLst>
                          </p:cTn>
                        </p:par>
                      </p:childTnLst>
                    </p:cTn>
                  </p:par>
                  <p:par>
                    <p:cTn id="136" fill="hold">
                      <p:stCondLst>
                        <p:cond delay="indefinite"/>
                      </p:stCondLst>
                      <p:childTnLst>
                        <p:par>
                          <p:cTn id="137" fill="hold">
                            <p:stCondLst>
                              <p:cond delay="0"/>
                            </p:stCondLst>
                            <p:childTnLst>
                              <p:par>
                                <p:cTn id="138" presetID="22" presetClass="entr" presetSubtype="8" fill="hold" nodeType="clickEffect">
                                  <p:stCondLst>
                                    <p:cond delay="0"/>
                                  </p:stCondLst>
                                  <p:childTnLst>
                                    <p:set>
                                      <p:cBhvr>
                                        <p:cTn id="139" dur="1" fill="hold">
                                          <p:stCondLst>
                                            <p:cond delay="0"/>
                                          </p:stCondLst>
                                        </p:cTn>
                                        <p:tgtEl>
                                          <p:spTgt spid="32">
                                            <p:txEl>
                                              <p:pRg st="1" end="1"/>
                                            </p:txEl>
                                          </p:spTgt>
                                        </p:tgtEl>
                                        <p:attrNameLst>
                                          <p:attrName>style.visibility</p:attrName>
                                        </p:attrNameLst>
                                      </p:cBhvr>
                                      <p:to>
                                        <p:strVal val="visible"/>
                                      </p:to>
                                    </p:set>
                                    <p:animEffect transition="in" filter="wipe(left)">
                                      <p:cBhvr>
                                        <p:cTn id="140" dur="500"/>
                                        <p:tgtEl>
                                          <p:spTgt spid="32">
                                            <p:txEl>
                                              <p:pRg st="1" end="1"/>
                                            </p:txEl>
                                          </p:spTgt>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8" fill="hold" nodeType="clickEffect">
                                  <p:stCondLst>
                                    <p:cond delay="0"/>
                                  </p:stCondLst>
                                  <p:childTnLst>
                                    <p:set>
                                      <p:cBhvr>
                                        <p:cTn id="144" dur="1" fill="hold">
                                          <p:stCondLst>
                                            <p:cond delay="0"/>
                                          </p:stCondLst>
                                        </p:cTn>
                                        <p:tgtEl>
                                          <p:spTgt spid="32">
                                            <p:txEl>
                                              <p:pRg st="2" end="2"/>
                                            </p:txEl>
                                          </p:spTgt>
                                        </p:tgtEl>
                                        <p:attrNameLst>
                                          <p:attrName>style.visibility</p:attrName>
                                        </p:attrNameLst>
                                      </p:cBhvr>
                                      <p:to>
                                        <p:strVal val="visible"/>
                                      </p:to>
                                    </p:set>
                                    <p:animEffect transition="in" filter="wipe(left)">
                                      <p:cBhvr>
                                        <p:cTn id="145" dur="500"/>
                                        <p:tgtEl>
                                          <p:spTgt spid="32">
                                            <p:txEl>
                                              <p:pRg st="2" end="2"/>
                                            </p:txEl>
                                          </p:spTgt>
                                        </p:tgtEl>
                                      </p:cBhvr>
                                    </p:animEffect>
                                  </p:childTnLst>
                                </p:cTn>
                              </p:par>
                            </p:childTnLst>
                          </p:cTn>
                        </p:par>
                      </p:childTnLst>
                    </p:cTn>
                  </p:par>
                  <p:par>
                    <p:cTn id="146" fill="hold">
                      <p:stCondLst>
                        <p:cond delay="indefinite"/>
                      </p:stCondLst>
                      <p:childTnLst>
                        <p:par>
                          <p:cTn id="147" fill="hold">
                            <p:stCondLst>
                              <p:cond delay="0"/>
                            </p:stCondLst>
                            <p:childTnLst>
                              <p:par>
                                <p:cTn id="148" presetID="22" presetClass="entr" presetSubtype="8" fill="hold" nodeType="clickEffect">
                                  <p:stCondLst>
                                    <p:cond delay="0"/>
                                  </p:stCondLst>
                                  <p:childTnLst>
                                    <p:set>
                                      <p:cBhvr>
                                        <p:cTn id="149" dur="1" fill="hold">
                                          <p:stCondLst>
                                            <p:cond delay="0"/>
                                          </p:stCondLst>
                                        </p:cTn>
                                        <p:tgtEl>
                                          <p:spTgt spid="32">
                                            <p:txEl>
                                              <p:pRg st="3" end="3"/>
                                            </p:txEl>
                                          </p:spTgt>
                                        </p:tgtEl>
                                        <p:attrNameLst>
                                          <p:attrName>style.visibility</p:attrName>
                                        </p:attrNameLst>
                                      </p:cBhvr>
                                      <p:to>
                                        <p:strVal val="visible"/>
                                      </p:to>
                                    </p:set>
                                    <p:animEffect transition="in" filter="wipe(left)">
                                      <p:cBhvr>
                                        <p:cTn id="150" dur="500"/>
                                        <p:tgtEl>
                                          <p:spTgt spid="32">
                                            <p:txEl>
                                              <p:pRg st="3" end="3"/>
                                            </p:txEl>
                                          </p:spTgt>
                                        </p:tgtEl>
                                      </p:cBhvr>
                                    </p:animEffect>
                                  </p:childTnLst>
                                </p:cTn>
                              </p:par>
                            </p:childTnLst>
                          </p:cTn>
                        </p:par>
                      </p:childTnLst>
                    </p:cTn>
                  </p:par>
                  <p:par>
                    <p:cTn id="151" fill="hold">
                      <p:stCondLst>
                        <p:cond delay="indefinite"/>
                      </p:stCondLst>
                      <p:childTnLst>
                        <p:par>
                          <p:cTn id="152" fill="hold">
                            <p:stCondLst>
                              <p:cond delay="0"/>
                            </p:stCondLst>
                            <p:childTnLst>
                              <p:par>
                                <p:cTn id="153" presetID="22" presetClass="entr" presetSubtype="8" fill="hold" grpId="0" nodeType="clickEffect">
                                  <p:stCondLst>
                                    <p:cond delay="0"/>
                                  </p:stCondLst>
                                  <p:childTnLst>
                                    <p:set>
                                      <p:cBhvr>
                                        <p:cTn id="154" dur="1" fill="hold">
                                          <p:stCondLst>
                                            <p:cond delay="0"/>
                                          </p:stCondLst>
                                        </p:cTn>
                                        <p:tgtEl>
                                          <p:spTgt spid="64"/>
                                        </p:tgtEl>
                                        <p:attrNameLst>
                                          <p:attrName>style.visibility</p:attrName>
                                        </p:attrNameLst>
                                      </p:cBhvr>
                                      <p:to>
                                        <p:strVal val="visible"/>
                                      </p:to>
                                    </p:set>
                                    <p:animEffect transition="in" filter="wipe(left)">
                                      <p:cBhvr>
                                        <p:cTn id="155" dur="500"/>
                                        <p:tgtEl>
                                          <p:spTgt spid="64"/>
                                        </p:tgtEl>
                                      </p:cBhvr>
                                    </p:animEffect>
                                  </p:childTnLst>
                                </p:cTn>
                              </p:par>
                            </p:childTnLst>
                          </p:cTn>
                        </p:par>
                      </p:childTnLst>
                    </p:cTn>
                  </p:par>
                  <p:par>
                    <p:cTn id="156" fill="hold">
                      <p:stCondLst>
                        <p:cond delay="indefinite"/>
                      </p:stCondLst>
                      <p:childTnLst>
                        <p:par>
                          <p:cTn id="157" fill="hold">
                            <p:stCondLst>
                              <p:cond delay="0"/>
                            </p:stCondLst>
                            <p:childTnLst>
                              <p:par>
                                <p:cTn id="158" presetID="22" presetClass="entr" presetSubtype="8" fill="hold" nodeType="clickEffect">
                                  <p:stCondLst>
                                    <p:cond delay="0"/>
                                  </p:stCondLst>
                                  <p:childTnLst>
                                    <p:set>
                                      <p:cBhvr>
                                        <p:cTn id="159" dur="1" fill="hold">
                                          <p:stCondLst>
                                            <p:cond delay="0"/>
                                          </p:stCondLst>
                                        </p:cTn>
                                        <p:tgtEl>
                                          <p:spTgt spid="64">
                                            <p:txEl>
                                              <p:pRg st="0" end="0"/>
                                            </p:txEl>
                                          </p:spTgt>
                                        </p:tgtEl>
                                        <p:attrNameLst>
                                          <p:attrName>style.visibility</p:attrName>
                                        </p:attrNameLst>
                                      </p:cBhvr>
                                      <p:to>
                                        <p:strVal val="visible"/>
                                      </p:to>
                                    </p:set>
                                    <p:animEffect transition="in" filter="wipe(left)">
                                      <p:cBhvr>
                                        <p:cTn id="160" dur="500"/>
                                        <p:tgtEl>
                                          <p:spTgt spid="64">
                                            <p:txEl>
                                              <p:pRg st="0" end="0"/>
                                            </p:txEl>
                                          </p:spTgt>
                                        </p:tgtEl>
                                      </p:cBhvr>
                                    </p:animEffect>
                                  </p:childTnLst>
                                </p:cTn>
                              </p:par>
                            </p:childTnLst>
                          </p:cTn>
                        </p:par>
                      </p:childTnLst>
                    </p:cTn>
                  </p:par>
                  <p:par>
                    <p:cTn id="161" fill="hold">
                      <p:stCondLst>
                        <p:cond delay="indefinite"/>
                      </p:stCondLst>
                      <p:childTnLst>
                        <p:par>
                          <p:cTn id="162" fill="hold">
                            <p:stCondLst>
                              <p:cond delay="0"/>
                            </p:stCondLst>
                            <p:childTnLst>
                              <p:par>
                                <p:cTn id="163" presetID="22" presetClass="entr" presetSubtype="8" fill="hold" nodeType="clickEffect">
                                  <p:stCondLst>
                                    <p:cond delay="0"/>
                                  </p:stCondLst>
                                  <p:childTnLst>
                                    <p:set>
                                      <p:cBhvr>
                                        <p:cTn id="164" dur="1" fill="hold">
                                          <p:stCondLst>
                                            <p:cond delay="0"/>
                                          </p:stCondLst>
                                        </p:cTn>
                                        <p:tgtEl>
                                          <p:spTgt spid="64">
                                            <p:txEl>
                                              <p:pRg st="1" end="1"/>
                                            </p:txEl>
                                          </p:spTgt>
                                        </p:tgtEl>
                                        <p:attrNameLst>
                                          <p:attrName>style.visibility</p:attrName>
                                        </p:attrNameLst>
                                      </p:cBhvr>
                                      <p:to>
                                        <p:strVal val="visible"/>
                                      </p:to>
                                    </p:set>
                                    <p:animEffect transition="in" filter="wipe(left)">
                                      <p:cBhvr>
                                        <p:cTn id="165" dur="500"/>
                                        <p:tgtEl>
                                          <p:spTgt spid="64">
                                            <p:txEl>
                                              <p:pRg st="1" end="1"/>
                                            </p:txEl>
                                          </p:spTgt>
                                        </p:tgtEl>
                                      </p:cBhvr>
                                    </p:animEffect>
                                  </p:childTnLst>
                                </p:cTn>
                              </p:par>
                            </p:childTnLst>
                          </p:cTn>
                        </p:par>
                      </p:childTnLst>
                    </p:cTn>
                  </p:par>
                  <p:par>
                    <p:cTn id="166" fill="hold">
                      <p:stCondLst>
                        <p:cond delay="indefinite"/>
                      </p:stCondLst>
                      <p:childTnLst>
                        <p:par>
                          <p:cTn id="167" fill="hold">
                            <p:stCondLst>
                              <p:cond delay="0"/>
                            </p:stCondLst>
                            <p:childTnLst>
                              <p:par>
                                <p:cTn id="168" presetID="22" presetClass="entr" presetSubtype="8" fill="hold" nodeType="clickEffect">
                                  <p:stCondLst>
                                    <p:cond delay="0"/>
                                  </p:stCondLst>
                                  <p:childTnLst>
                                    <p:set>
                                      <p:cBhvr>
                                        <p:cTn id="169" dur="1" fill="hold">
                                          <p:stCondLst>
                                            <p:cond delay="0"/>
                                          </p:stCondLst>
                                        </p:cTn>
                                        <p:tgtEl>
                                          <p:spTgt spid="64">
                                            <p:txEl>
                                              <p:pRg st="2" end="2"/>
                                            </p:txEl>
                                          </p:spTgt>
                                        </p:tgtEl>
                                        <p:attrNameLst>
                                          <p:attrName>style.visibility</p:attrName>
                                        </p:attrNameLst>
                                      </p:cBhvr>
                                      <p:to>
                                        <p:strVal val="visible"/>
                                      </p:to>
                                    </p:set>
                                    <p:animEffect transition="in" filter="wipe(left)">
                                      <p:cBhvr>
                                        <p:cTn id="170" dur="500"/>
                                        <p:tgtEl>
                                          <p:spTgt spid="6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58" grpId="0" animBg="1"/>
      <p:bldP spid="22" grpId="0" animBg="1"/>
      <p:bldP spid="35" grpId="0" animBg="1"/>
      <p:bldP spid="37" grpId="0" animBg="1"/>
      <p:bldP spid="38" grpId="0" animBg="1"/>
      <p:bldP spid="39" grpId="0" animBg="1"/>
      <p:bldP spid="41" grpId="0" animBg="1"/>
      <p:bldP spid="42" grpId="0" animBg="1"/>
      <p:bldP spid="43" grpId="0" animBg="1"/>
      <p:bldP spid="44" grpId="0" animBg="1"/>
      <p:bldP spid="45" grpId="0" animBg="1"/>
      <p:bldP spid="47" grpId="0" animBg="1"/>
      <p:bldP spid="46" grpId="0" animBg="1"/>
      <p:bldP spid="55" grpId="0" animBg="1"/>
      <p:bldP spid="32" grpId="0" animBg="1"/>
      <p:bldP spid="33" grpId="0" animBg="1"/>
      <p:bldP spid="34" grpId="0" animBg="1"/>
      <p:bldP spid="50" grpId="0" animBg="1"/>
      <p:bldP spid="60" grpId="0" animBg="1"/>
      <p:bldP spid="5" grpId="0" animBg="1"/>
      <p:bldP spid="62" grpId="0" animBg="1"/>
      <p:bldP spid="63" grpId="0" animBg="1"/>
      <p:bldP spid="64" grpId="0" animBg="1"/>
      <p:bldP spid="36" grpId="0" animBg="1"/>
      <p:bldP spid="49" grpId="0" animBg="1"/>
      <p:bldP spid="4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3747510" y="3461466"/>
            <a:ext cx="720000" cy="1440000"/>
          </a:xfrm>
          <a:prstGeom prst="rect">
            <a:avLst/>
          </a:prstGeom>
          <a:solidFill>
            <a:srgbClr val="FFFF99"/>
          </a:solidFill>
          <a:ln w="28575">
            <a:no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t>Ｂ</a:t>
            </a:r>
            <a:endParaRPr kumimoji="1" lang="ja-JP" altLang="en-US" dirty="0"/>
          </a:p>
        </p:txBody>
      </p:sp>
      <p:sp>
        <p:nvSpPr>
          <p:cNvPr id="58" name="正方形/長方形 57"/>
          <p:cNvSpPr/>
          <p:nvPr/>
        </p:nvSpPr>
        <p:spPr>
          <a:xfrm>
            <a:off x="897263" y="3124083"/>
            <a:ext cx="2880000" cy="360000"/>
          </a:xfrm>
          <a:prstGeom prst="rect">
            <a:avLst/>
          </a:prstGeom>
          <a:solidFill>
            <a:srgbClr val="FFFF99"/>
          </a:solidFill>
          <a:ln w="28575">
            <a:no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t>Ａ</a:t>
            </a:r>
            <a:endParaRPr kumimoji="1" lang="ja-JP" altLang="en-US" dirty="0"/>
          </a:p>
        </p:txBody>
      </p:sp>
      <p:graphicFrame>
        <p:nvGraphicFramePr>
          <p:cNvPr id="31" name="表 30"/>
          <p:cNvGraphicFramePr>
            <a:graphicFrameLocks noGrp="1"/>
          </p:cNvGraphicFramePr>
          <p:nvPr>
            <p:extLst>
              <p:ext uri="{D42A27DB-BD31-4B8C-83A1-F6EECF244321}">
                <p14:modId xmlns:p14="http://schemas.microsoft.com/office/powerpoint/2010/main" val="645733714"/>
              </p:ext>
            </p:extLst>
          </p:nvPr>
        </p:nvGraphicFramePr>
        <p:xfrm>
          <a:off x="877999" y="1847019"/>
          <a:ext cx="2880000" cy="3081278"/>
        </p:xfrm>
        <a:graphic>
          <a:graphicData uri="http://schemas.openxmlformats.org/drawingml/2006/table">
            <a:tbl>
              <a:tblPr firstRow="1" bandRow="1">
                <a:tableStyleId>{5C22544A-7EE6-4342-B048-85BDC9FD1C3A}</a:tableStyleId>
              </a:tblPr>
              <a:tblGrid>
                <a:gridCol w="2880000"/>
              </a:tblGrid>
              <a:tr h="525278">
                <a:tc>
                  <a:txBody>
                    <a:bodyPr/>
                    <a:lstStyle/>
                    <a:p>
                      <a:pPr algn="ctr"/>
                      <a:endParaRPr kumimoji="1" lang="ja-JP" altLang="en-US" dirty="0">
                        <a:solidFill>
                          <a:srgbClr val="FF0000"/>
                        </a:solidFill>
                      </a:endParaRPr>
                    </a:p>
                  </a:txBody>
                  <a:tcPr anchor="ct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756000">
                <a:tc>
                  <a:txBody>
                    <a:bodyPr/>
                    <a:lstStyle/>
                    <a:p>
                      <a:pPr algn="ctr"/>
                      <a:endParaRPr kumimoji="1" lang="ja-JP" altLang="en-US" b="1" dirty="0">
                        <a:solidFill>
                          <a:sysClr val="windowText" lastClr="000000"/>
                        </a:solidFill>
                      </a:endParaRPr>
                    </a:p>
                  </a:txBody>
                  <a:tcPr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00000">
                <a:tc>
                  <a:txBody>
                    <a:bodyPr/>
                    <a:lstStyle/>
                    <a:p>
                      <a:pPr algn="ctr"/>
                      <a:endParaRPr kumimoji="1" lang="ja-JP" altLang="en-US" sz="2000" dirty="0">
                        <a:latin typeface="AR P教科書体M" panose="03000600000000000000" pitchFamily="66" charset="-128"/>
                        <a:ea typeface="AR P教科書体M" panose="03000600000000000000" pitchFamily="66"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3995744876"/>
              </p:ext>
            </p:extLst>
          </p:nvPr>
        </p:nvGraphicFramePr>
        <p:xfrm>
          <a:off x="3758341" y="3128787"/>
          <a:ext cx="720000" cy="1800000"/>
        </p:xfrm>
        <a:graphic>
          <a:graphicData uri="http://schemas.openxmlformats.org/drawingml/2006/table">
            <a:tbl>
              <a:tblPr firstRow="1" bandRow="1">
                <a:tableStyleId>{5C22544A-7EE6-4342-B048-85BDC9FD1C3A}</a:tableStyleId>
              </a:tblPr>
              <a:tblGrid>
                <a:gridCol w="720000"/>
              </a:tblGrid>
              <a:tr h="931116">
                <a:tc>
                  <a:txBody>
                    <a:bodyPr/>
                    <a:lstStyle/>
                    <a:p>
                      <a:pPr algn="ctr"/>
                      <a:r>
                        <a:rPr kumimoji="1" lang="ja-JP" altLang="en-US" dirty="0" smtClean="0"/>
                        <a:t>　　　</a:t>
                      </a:r>
                      <a:endParaRPr kumimoji="1" lang="en-US" altLang="ja-JP" dirty="0" smtClean="0"/>
                    </a:p>
                    <a:p>
                      <a:pPr algn="ctr"/>
                      <a:endParaRPr kumimoji="1" lang="ja-JP" altLang="en-US" sz="2400" dirty="0">
                        <a:latin typeface="AR P教科書体M" panose="03000600000000000000" pitchFamily="66" charset="-128"/>
                        <a:ea typeface="AR P教科書体M" panose="03000600000000000000" pitchFamily="66" charset="-128"/>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868884">
                <a:tc>
                  <a:txBody>
                    <a:bodyPr/>
                    <a:lstStyle/>
                    <a:p>
                      <a:pPr algn="ctr"/>
                      <a:endParaRPr kumimoji="1" lang="ja-JP" altLang="en-US" sz="2400" dirty="0">
                        <a:latin typeface="AR P教科書体M" panose="03000600000000000000" pitchFamily="66" charset="-128"/>
                        <a:ea typeface="AR P教科書体M" panose="03000600000000000000" pitchFamily="66" charset="-128"/>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7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2215" y="406797"/>
            <a:ext cx="10112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角丸四角形吹き出し 6"/>
          <p:cNvSpPr/>
          <p:nvPr/>
        </p:nvSpPr>
        <p:spPr>
          <a:xfrm>
            <a:off x="1324280" y="260649"/>
            <a:ext cx="7496192" cy="950181"/>
          </a:xfrm>
          <a:prstGeom prst="wedgeRoundRectCallout">
            <a:avLst>
              <a:gd name="adj1" fmla="val -53330"/>
              <a:gd name="adj2" fmla="val 20435"/>
              <a:gd name="adj3" fmla="val 16667"/>
            </a:avLst>
          </a:prstGeom>
          <a:ln/>
        </p:spPr>
        <p:style>
          <a:lnRef idx="1">
            <a:schemeClr val="accent1"/>
          </a:lnRef>
          <a:fillRef idx="2">
            <a:schemeClr val="accent1"/>
          </a:fillRef>
          <a:effectRef idx="1">
            <a:schemeClr val="accent1"/>
          </a:effectRef>
          <a:fontRef idx="minor">
            <a:schemeClr val="dk1"/>
          </a:fontRef>
        </p:style>
        <p:txBody>
          <a:bodyPr anchor="t"/>
          <a:lstStyle/>
          <a:p>
            <a:pPr lvl="0">
              <a:defRPr/>
            </a:pPr>
            <a:r>
              <a:rPr kumimoji="0" lang="en-US" altLang="ja-JP" sz="2400" kern="0" dirty="0" smtClean="0">
                <a:solidFill>
                  <a:prstClr val="black"/>
                </a:solidFill>
                <a:latin typeface="AR P教科書体M" panose="03000600000000000000" pitchFamily="66" charset="-128"/>
                <a:ea typeface="AR P教科書体M" panose="03000600000000000000" pitchFamily="66" charset="-128"/>
              </a:rPr>
              <a:t>15%</a:t>
            </a:r>
            <a:r>
              <a:rPr kumimoji="0" lang="ja-JP" altLang="en-US" sz="2400" kern="0" dirty="0">
                <a:solidFill>
                  <a:prstClr val="black"/>
                </a:solidFill>
                <a:latin typeface="AR P教科書体M" panose="03000600000000000000" pitchFamily="66" charset="-128"/>
                <a:ea typeface="AR P教科書体M" panose="03000600000000000000" pitchFamily="66" charset="-128"/>
              </a:rPr>
              <a:t>の食塩</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水</a:t>
            </a:r>
            <a:r>
              <a:rPr kumimoji="0" lang="en-US" altLang="ja-JP" sz="2400" kern="0" dirty="0" smtClean="0">
                <a:solidFill>
                  <a:prstClr val="black"/>
                </a:solidFill>
                <a:latin typeface="AR P教科書体M" panose="03000600000000000000" pitchFamily="66" charset="-128"/>
                <a:ea typeface="AR P教科書体M" panose="03000600000000000000" pitchFamily="66" charset="-128"/>
              </a:rPr>
              <a:t>400g</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に水を何ｇか入れて、</a:t>
            </a:r>
            <a:r>
              <a:rPr kumimoji="0" lang="en-US" altLang="ja-JP" sz="2400" kern="0" dirty="0" smtClean="0">
                <a:solidFill>
                  <a:prstClr val="black"/>
                </a:solidFill>
                <a:latin typeface="AR P教科書体M" panose="03000600000000000000" pitchFamily="66" charset="-128"/>
                <a:ea typeface="AR P教科書体M" panose="03000600000000000000" pitchFamily="66" charset="-128"/>
              </a:rPr>
              <a:t>12%</a:t>
            </a:r>
            <a:r>
              <a:rPr kumimoji="0" lang="ja-JP" altLang="en-US" sz="2400" kern="0" dirty="0">
                <a:solidFill>
                  <a:prstClr val="black"/>
                </a:solidFill>
                <a:latin typeface="AR P教科書体M" panose="03000600000000000000" pitchFamily="66" charset="-128"/>
                <a:ea typeface="AR P教科書体M" panose="03000600000000000000" pitchFamily="66" charset="-128"/>
              </a:rPr>
              <a:t>の食</a:t>
            </a:r>
            <a:r>
              <a:rPr kumimoji="0" lang="ja-JP" altLang="en-US" sz="2400" kern="0" dirty="0" smtClean="0">
                <a:solidFill>
                  <a:prstClr val="black"/>
                </a:solidFill>
                <a:latin typeface="AR P教科書体M" panose="03000600000000000000" pitchFamily="66" charset="-128"/>
                <a:ea typeface="AR P教科書体M" panose="03000600000000000000" pitchFamily="66" charset="-128"/>
              </a:rPr>
              <a:t>塩水を作りたい。何ｇの水を混ぜるとよいですか。</a:t>
            </a:r>
            <a:endParaRPr kumimoji="0" lang="en-US" altLang="ja-JP" sz="2400" kern="0" dirty="0" smtClean="0">
              <a:solidFill>
                <a:prstClr val="black"/>
              </a:solidFill>
              <a:latin typeface="AR P教科書体M" panose="03000600000000000000" pitchFamily="66" charset="-128"/>
              <a:ea typeface="AR P教科書体M" panose="03000600000000000000" pitchFamily="66" charset="-128"/>
            </a:endParaRPr>
          </a:p>
        </p:txBody>
      </p:sp>
      <p:sp>
        <p:nvSpPr>
          <p:cNvPr id="636" name="テキスト ボックス 635"/>
          <p:cNvSpPr txBox="1"/>
          <p:nvPr/>
        </p:nvSpPr>
        <p:spPr>
          <a:xfrm>
            <a:off x="1332317" y="1377115"/>
            <a:ext cx="1038177" cy="461665"/>
          </a:xfrm>
          <a:prstGeom prst="rect">
            <a:avLst/>
          </a:prstGeom>
          <a:noFill/>
          <a:ln w="28575">
            <a:solidFill>
              <a:srgbClr val="0070C0"/>
            </a:solidFill>
          </a:ln>
        </p:spPr>
        <p:txBody>
          <a:bodyPr wrap="square" rtlCol="0">
            <a:spAutoFit/>
          </a:bodyPr>
          <a:lstStyle/>
          <a:p>
            <a:pPr algn="ctr"/>
            <a:r>
              <a:rPr kumimoji="1" lang="ja-JP" altLang="en-US" sz="2400" dirty="0" smtClean="0">
                <a:latin typeface="AR P教科書体M" panose="03000600000000000000" pitchFamily="66" charset="-128"/>
                <a:ea typeface="AR P教科書体M" panose="03000600000000000000" pitchFamily="66" charset="-128"/>
              </a:rPr>
              <a:t>解き方</a:t>
            </a:r>
            <a:endParaRPr kumimoji="1" lang="ja-JP" altLang="en-US" sz="2400" dirty="0">
              <a:latin typeface="AR P教科書体M" panose="03000600000000000000" pitchFamily="66" charset="-128"/>
              <a:ea typeface="AR P教科書体M" panose="03000600000000000000" pitchFamily="66" charset="-128"/>
            </a:endParaRPr>
          </a:p>
        </p:txBody>
      </p:sp>
      <p:sp>
        <p:nvSpPr>
          <p:cNvPr id="22" name="角丸四角形吹き出し 21"/>
          <p:cNvSpPr/>
          <p:nvPr/>
        </p:nvSpPr>
        <p:spPr>
          <a:xfrm>
            <a:off x="2559358" y="1363944"/>
            <a:ext cx="1796618" cy="461665"/>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15%</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の食塩水</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37" name="円弧 36"/>
          <p:cNvSpPr/>
          <p:nvPr/>
        </p:nvSpPr>
        <p:spPr>
          <a:xfrm flipH="1">
            <a:off x="546995" y="3123616"/>
            <a:ext cx="648154" cy="180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8" name="正方形/長方形 37"/>
          <p:cNvSpPr/>
          <p:nvPr/>
        </p:nvSpPr>
        <p:spPr>
          <a:xfrm>
            <a:off x="259946" y="3716065"/>
            <a:ext cx="532197" cy="461665"/>
          </a:xfrm>
          <a:prstGeom prst="rect">
            <a:avLst/>
          </a:prstGeom>
          <a:solidFill>
            <a:schemeClr val="bg1"/>
          </a:solidFill>
        </p:spPr>
        <p:txBody>
          <a:bodyPr wrap="none" lIns="0" rIns="0">
            <a:spAutoFit/>
          </a:bodyPr>
          <a:lstStyle/>
          <a:p>
            <a:r>
              <a:rPr lang="en-US" altLang="ja-JP" sz="2400" dirty="0" smtClean="0">
                <a:latin typeface="AR P教科書体M" panose="03000600000000000000" pitchFamily="66" charset="-128"/>
                <a:ea typeface="AR P教科書体M" panose="03000600000000000000" pitchFamily="66" charset="-128"/>
              </a:rPr>
              <a:t>15%</a:t>
            </a:r>
            <a:endParaRPr lang="ja-JP" altLang="en-US" sz="2400" dirty="0">
              <a:latin typeface="AR P教科書体M" panose="03000600000000000000" pitchFamily="66" charset="-128"/>
              <a:ea typeface="AR P教科書体M" panose="03000600000000000000" pitchFamily="66" charset="-128"/>
            </a:endParaRPr>
          </a:p>
        </p:txBody>
      </p:sp>
      <p:sp>
        <p:nvSpPr>
          <p:cNvPr id="39" name="角丸四角形吹き出し 38"/>
          <p:cNvSpPr/>
          <p:nvPr/>
        </p:nvSpPr>
        <p:spPr>
          <a:xfrm>
            <a:off x="4643438" y="1379819"/>
            <a:ext cx="1800770" cy="461665"/>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（０</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の）水</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41" name="円弧 40"/>
          <p:cNvSpPr/>
          <p:nvPr/>
        </p:nvSpPr>
        <p:spPr>
          <a:xfrm rot="5400000">
            <a:off x="1956086" y="3465527"/>
            <a:ext cx="725900" cy="2878608"/>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2" name="正方形/長方形 41"/>
          <p:cNvSpPr/>
          <p:nvPr/>
        </p:nvSpPr>
        <p:spPr>
          <a:xfrm>
            <a:off x="2044179" y="5009274"/>
            <a:ext cx="644407" cy="461665"/>
          </a:xfrm>
          <a:prstGeom prst="rect">
            <a:avLst/>
          </a:prstGeom>
          <a:solidFill>
            <a:schemeClr val="bg1"/>
          </a:solidFill>
        </p:spPr>
        <p:txBody>
          <a:bodyPr wrap="none" lIns="0" rIns="0">
            <a:spAutoFit/>
          </a:bodyPr>
          <a:lstStyle/>
          <a:p>
            <a:r>
              <a:rPr lang="en-US" altLang="ja-JP" sz="2400" dirty="0" smtClean="0">
                <a:latin typeface="AR P教科書体M" panose="03000600000000000000" pitchFamily="66" charset="-128"/>
                <a:ea typeface="AR P教科書体M" panose="03000600000000000000" pitchFamily="66" charset="-128"/>
              </a:rPr>
              <a:t>400</a:t>
            </a:r>
            <a:r>
              <a:rPr lang="ja-JP" altLang="en-US" sz="2400" dirty="0" smtClean="0">
                <a:latin typeface="AR P教科書体M" panose="03000600000000000000" pitchFamily="66" charset="-128"/>
                <a:ea typeface="AR P教科書体M" panose="03000600000000000000" pitchFamily="66" charset="-128"/>
              </a:rPr>
              <a:t>ｇ</a:t>
            </a:r>
            <a:endParaRPr lang="ja-JP" altLang="en-US" sz="2400" dirty="0">
              <a:latin typeface="AR P教科書体M" panose="03000600000000000000" pitchFamily="66" charset="-128"/>
              <a:ea typeface="AR P教科書体M" panose="03000600000000000000" pitchFamily="66" charset="-128"/>
            </a:endParaRPr>
          </a:p>
        </p:txBody>
      </p:sp>
      <p:sp>
        <p:nvSpPr>
          <p:cNvPr id="43" name="円弧 42"/>
          <p:cNvSpPr/>
          <p:nvPr/>
        </p:nvSpPr>
        <p:spPr>
          <a:xfrm>
            <a:off x="4117462" y="3461881"/>
            <a:ext cx="720000" cy="144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4" name="正方形/長方形 43"/>
          <p:cNvSpPr/>
          <p:nvPr/>
        </p:nvSpPr>
        <p:spPr>
          <a:xfrm>
            <a:off x="4526032" y="3999824"/>
            <a:ext cx="746445" cy="461665"/>
          </a:xfrm>
          <a:prstGeom prst="rect">
            <a:avLst/>
          </a:prstGeom>
          <a:solidFill>
            <a:schemeClr val="bg1"/>
          </a:solidFill>
        </p:spPr>
        <p:txBody>
          <a:bodyPr wrap="square">
            <a:spAutoFit/>
          </a:bodyPr>
          <a:lstStyle/>
          <a:p>
            <a:r>
              <a:rPr lang="en-US" altLang="ja-JP" sz="2400" dirty="0" smtClean="0">
                <a:latin typeface="AR P教科書体M" panose="03000600000000000000" pitchFamily="66" charset="-128"/>
                <a:ea typeface="AR P教科書体M" panose="03000600000000000000" pitchFamily="66" charset="-128"/>
              </a:rPr>
              <a:t>12%</a:t>
            </a:r>
            <a:endParaRPr lang="ja-JP" altLang="en-US" sz="2400" dirty="0">
              <a:latin typeface="AR P教科書体M" panose="03000600000000000000" pitchFamily="66" charset="-128"/>
              <a:ea typeface="AR P教科書体M" panose="03000600000000000000" pitchFamily="66" charset="-128"/>
            </a:endParaRPr>
          </a:p>
        </p:txBody>
      </p:sp>
      <p:sp>
        <p:nvSpPr>
          <p:cNvPr id="45" name="角丸四角形吹き出し 44"/>
          <p:cNvSpPr/>
          <p:nvPr/>
        </p:nvSpPr>
        <p:spPr>
          <a:xfrm>
            <a:off x="6731670" y="1384510"/>
            <a:ext cx="1872778" cy="461665"/>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12%</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の食塩水</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46" name="正方形/長方形 45"/>
          <p:cNvSpPr/>
          <p:nvPr/>
        </p:nvSpPr>
        <p:spPr>
          <a:xfrm>
            <a:off x="877997" y="3461881"/>
            <a:ext cx="3600000" cy="1440000"/>
          </a:xfrm>
          <a:prstGeom prst="rect">
            <a:avLst/>
          </a:prstGeom>
          <a:noFill/>
          <a:ln w="38100">
            <a:solidFill>
              <a:srgbClr val="FF0000"/>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dirty="0" smtClean="0"/>
              <a:t>　　　　　　　　　　</a:t>
            </a:r>
            <a:endParaRPr kumimoji="1" lang="ja-JP" altLang="en-US" sz="2400" dirty="0">
              <a:latin typeface="AR P教科書体M" panose="03000600000000000000" pitchFamily="66" charset="-128"/>
              <a:ea typeface="AR P教科書体M" panose="03000600000000000000" pitchFamily="66" charset="-128"/>
            </a:endParaRPr>
          </a:p>
        </p:txBody>
      </p:sp>
      <p:sp>
        <p:nvSpPr>
          <p:cNvPr id="32" name="角丸四角形吹き出し 31"/>
          <p:cNvSpPr/>
          <p:nvPr/>
        </p:nvSpPr>
        <p:spPr>
          <a:xfrm>
            <a:off x="5543823" y="2045092"/>
            <a:ext cx="3276649" cy="807646"/>
          </a:xfrm>
          <a:prstGeom prst="wedgeRoundRectCallout">
            <a:avLst>
              <a:gd name="adj1" fmla="val -38638"/>
              <a:gd name="adj2" fmla="val -7260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水は０％の食塩水と考えるので、高さは０の直線です。</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60" name="角丸四角形吹き出し 59"/>
          <p:cNvSpPr/>
          <p:nvPr/>
        </p:nvSpPr>
        <p:spPr>
          <a:xfrm>
            <a:off x="5541465" y="3178697"/>
            <a:ext cx="3276649" cy="794464"/>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Ａの式は、</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400×0.03</a:t>
            </a: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Ｂの式は、□</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×0.12</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　です。</a:t>
            </a:r>
            <a:endParaRPr kumimoji="0" lang="ja-JP" altLang="en-US" sz="2000" b="1" i="0" u="none" strike="noStrike" kern="0" cap="none" spc="0" normalizeH="0" baseline="0" noProof="0" dirty="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64" name="角丸四角形吹き出し 63"/>
          <p:cNvSpPr/>
          <p:nvPr/>
        </p:nvSpPr>
        <p:spPr>
          <a:xfrm>
            <a:off x="5543823" y="4214952"/>
            <a:ext cx="3274291" cy="2094367"/>
          </a:xfrm>
          <a:prstGeom prst="wedgeRoundRectCallout">
            <a:avLst>
              <a:gd name="adj1" fmla="val -53128"/>
              <a:gd name="adj2" fmla="val 5776"/>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a:defRPr/>
            </a:pPr>
            <a:r>
              <a:rPr kumimoji="0" lang="ja-JP" altLang="en-US" sz="2000" b="1" kern="0" dirty="0">
                <a:solidFill>
                  <a:prstClr val="black"/>
                </a:solidFill>
                <a:latin typeface="AR P教科書体M" panose="03000600000000000000" pitchFamily="66" charset="-128"/>
                <a:ea typeface="AR P教科書体M" panose="03000600000000000000" pitchFamily="66" charset="-128"/>
              </a:rPr>
              <a:t>ＡとＢの面積は等しいことから</a:t>
            </a:r>
            <a:endParaRPr kumimoji="0" lang="en-US" altLang="ja-JP" sz="2000" b="1" kern="0" dirty="0">
              <a:solidFill>
                <a:prstClr val="black"/>
              </a:solidFill>
              <a:latin typeface="AR P教科書体M" panose="03000600000000000000" pitchFamily="66" charset="-128"/>
              <a:ea typeface="AR P教科書体M" panose="03000600000000000000" pitchFamily="66" charset="-128"/>
            </a:endParaRP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×0.12</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400×0.03</a:t>
            </a: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×0.12</a:t>
            </a: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12</a:t>
            </a:r>
          </a:p>
          <a:p>
            <a:pPr lvl="0">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a:t>
            </a:r>
            <a:r>
              <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100</a:t>
            </a:r>
          </a:p>
          <a:p>
            <a:pPr lvl="0">
              <a:defRPr/>
            </a:pPr>
            <a:endParaRPr kumimoji="0" lang="en-US" altLang="ja-JP" sz="2000" b="1" kern="0" dirty="0">
              <a:solidFill>
                <a:prstClr val="black"/>
              </a:solidFill>
              <a:latin typeface="AR P教科書体M" panose="03000600000000000000" pitchFamily="66" charset="-128"/>
              <a:ea typeface="AR P教科書体M" panose="03000600000000000000" pitchFamily="66" charset="-128"/>
            </a:endParaRPr>
          </a:p>
          <a:p>
            <a:pPr lvl="0" algn="r">
              <a:defRPr/>
            </a:pPr>
            <a:r>
              <a:rPr kumimoji="0" lang="ja-JP" altLang="en-US"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rPr>
              <a:t>（答え）１００ｇ</a:t>
            </a:r>
            <a:endParaRPr kumimoji="0" lang="en-US" altLang="ja-JP" sz="2000" b="1" i="0" u="none" strike="noStrike" kern="0" cap="none" spc="0" normalizeH="0" baseline="0" noProof="0" dirty="0" smtClean="0">
              <a:ln>
                <a:noFill/>
              </a:ln>
              <a:solidFill>
                <a:prstClr val="black"/>
              </a:solidFill>
              <a:effectLst/>
              <a:uLnTx/>
              <a:uFillTx/>
              <a:latin typeface="AR P教科書体M" panose="03000600000000000000" pitchFamily="66" charset="-128"/>
              <a:ea typeface="AR P教科書体M" panose="03000600000000000000" pitchFamily="66" charset="-128"/>
            </a:endParaRPr>
          </a:p>
        </p:txBody>
      </p:sp>
      <p:sp>
        <p:nvSpPr>
          <p:cNvPr id="36" name="円弧 35"/>
          <p:cNvSpPr/>
          <p:nvPr/>
        </p:nvSpPr>
        <p:spPr>
          <a:xfrm rot="5400000">
            <a:off x="3746194" y="4536100"/>
            <a:ext cx="759778" cy="736169"/>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9" name="正方形/長方形 48"/>
          <p:cNvSpPr/>
          <p:nvPr/>
        </p:nvSpPr>
        <p:spPr>
          <a:xfrm>
            <a:off x="3932342" y="5083983"/>
            <a:ext cx="480901" cy="461665"/>
          </a:xfrm>
          <a:prstGeom prst="rect">
            <a:avLst/>
          </a:prstGeom>
          <a:solidFill>
            <a:schemeClr val="bg1"/>
          </a:solidFill>
        </p:spPr>
        <p:txBody>
          <a:bodyPr wrap="none" lIns="0" rIns="0">
            <a:spAutoFit/>
          </a:bodyPr>
          <a:lstStyle/>
          <a:p>
            <a:r>
              <a:rPr lang="ja-JP" altLang="en-US" sz="2400" dirty="0" smtClean="0">
                <a:latin typeface="AR P教科書体M" panose="03000600000000000000" pitchFamily="66" charset="-128"/>
                <a:ea typeface="AR P教科書体M" panose="03000600000000000000" pitchFamily="66" charset="-128"/>
              </a:rPr>
              <a:t>□ｇ</a:t>
            </a:r>
            <a:endParaRPr lang="ja-JP" altLang="en-US" sz="2400" dirty="0">
              <a:latin typeface="AR P教科書体M" panose="03000600000000000000" pitchFamily="66" charset="-128"/>
              <a:ea typeface="AR P教科書体M" panose="03000600000000000000" pitchFamily="66" charset="-128"/>
            </a:endParaRPr>
          </a:p>
        </p:txBody>
      </p:sp>
      <p:sp>
        <p:nvSpPr>
          <p:cNvPr id="51" name="円弧 50"/>
          <p:cNvSpPr/>
          <p:nvPr/>
        </p:nvSpPr>
        <p:spPr>
          <a:xfrm rot="5400000">
            <a:off x="1971555" y="2002919"/>
            <a:ext cx="725900" cy="2878608"/>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52" name="正方形/長方形 51"/>
          <p:cNvSpPr/>
          <p:nvPr/>
        </p:nvSpPr>
        <p:spPr>
          <a:xfrm>
            <a:off x="2077233" y="3511496"/>
            <a:ext cx="644407" cy="461665"/>
          </a:xfrm>
          <a:prstGeom prst="rect">
            <a:avLst/>
          </a:prstGeom>
          <a:solidFill>
            <a:schemeClr val="bg1"/>
          </a:solidFill>
        </p:spPr>
        <p:txBody>
          <a:bodyPr wrap="none" lIns="0" rIns="0">
            <a:spAutoFit/>
          </a:bodyPr>
          <a:lstStyle/>
          <a:p>
            <a:r>
              <a:rPr lang="en-US" altLang="ja-JP" sz="2400" dirty="0" smtClean="0">
                <a:latin typeface="AR P教科書体M" panose="03000600000000000000" pitchFamily="66" charset="-128"/>
                <a:ea typeface="AR P教科書体M" panose="03000600000000000000" pitchFamily="66" charset="-128"/>
              </a:rPr>
              <a:t>400</a:t>
            </a:r>
            <a:r>
              <a:rPr lang="ja-JP" altLang="en-US" sz="2400" dirty="0" smtClean="0">
                <a:latin typeface="AR P教科書体M" panose="03000600000000000000" pitchFamily="66" charset="-128"/>
                <a:ea typeface="AR P教科書体M" panose="03000600000000000000" pitchFamily="66" charset="-128"/>
              </a:rPr>
              <a:t>ｇ</a:t>
            </a:r>
            <a:endParaRPr lang="ja-JP" altLang="en-US" sz="2400" dirty="0">
              <a:latin typeface="AR P教科書体M" panose="03000600000000000000" pitchFamily="66" charset="-128"/>
              <a:ea typeface="AR P教科書体M" panose="03000600000000000000" pitchFamily="66" charset="-128"/>
            </a:endParaRPr>
          </a:p>
        </p:txBody>
      </p:sp>
      <p:sp>
        <p:nvSpPr>
          <p:cNvPr id="47" name="円弧 46"/>
          <p:cNvSpPr/>
          <p:nvPr/>
        </p:nvSpPr>
        <p:spPr>
          <a:xfrm>
            <a:off x="3402659" y="3117562"/>
            <a:ext cx="652096" cy="360000"/>
          </a:xfrm>
          <a:prstGeom prst="arc">
            <a:avLst>
              <a:gd name="adj1" fmla="val 16200000"/>
              <a:gd name="adj2" fmla="val 536726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4" name="正方形/長方形 33"/>
          <p:cNvSpPr/>
          <p:nvPr/>
        </p:nvSpPr>
        <p:spPr>
          <a:xfrm>
            <a:off x="3963186" y="2927196"/>
            <a:ext cx="672522" cy="461665"/>
          </a:xfrm>
          <a:prstGeom prst="rect">
            <a:avLst/>
          </a:prstGeom>
          <a:solidFill>
            <a:schemeClr val="bg1"/>
          </a:solidFill>
        </p:spPr>
        <p:txBody>
          <a:bodyPr wrap="square" lIns="0" rIns="0">
            <a:spAutoFit/>
          </a:bodyPr>
          <a:lstStyle/>
          <a:p>
            <a:r>
              <a:rPr lang="ja-JP" altLang="en-US" sz="2400" dirty="0" smtClean="0">
                <a:latin typeface="AR P教科書体M" panose="03000600000000000000" pitchFamily="66" charset="-128"/>
                <a:ea typeface="AR P教科書体M" panose="03000600000000000000" pitchFamily="66" charset="-128"/>
              </a:rPr>
              <a:t>３</a:t>
            </a:r>
            <a:r>
              <a:rPr lang="en-US" altLang="ja-JP" sz="2400" dirty="0" smtClean="0">
                <a:latin typeface="AR P教科書体M" panose="03000600000000000000" pitchFamily="66" charset="-128"/>
                <a:ea typeface="AR P教科書体M" panose="03000600000000000000" pitchFamily="66" charset="-128"/>
              </a:rPr>
              <a:t>%</a:t>
            </a:r>
            <a:endParaRPr lang="ja-JP" altLang="en-US" sz="2400" dirty="0">
              <a:latin typeface="AR P教科書体M" panose="03000600000000000000" pitchFamily="66" charset="-128"/>
              <a:ea typeface="AR P教科書体M" panose="03000600000000000000" pitchFamily="66" charset="-128"/>
            </a:endParaRPr>
          </a:p>
        </p:txBody>
      </p:sp>
    </p:spTree>
    <p:custDataLst>
      <p:tags r:id="rId1"/>
    </p:custDataLst>
    <p:extLst>
      <p:ext uri="{BB962C8B-B14F-4D97-AF65-F5344CB8AC3E}">
        <p14:creationId xmlns:p14="http://schemas.microsoft.com/office/powerpoint/2010/main" val="647853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ipe(left)">
                                      <p:cBhvr>
                                        <p:cTn id="12" dur="500"/>
                                        <p:tgtEl>
                                          <p:spTgt spid="31"/>
                                        </p:tgtEl>
                                      </p:cBhvr>
                                    </p:animEffect>
                                  </p:childTnLst>
                                </p:cTn>
                              </p:par>
                            </p:childTnLst>
                          </p:cTn>
                        </p:par>
                        <p:par>
                          <p:cTn id="13" fill="hold">
                            <p:stCondLst>
                              <p:cond delay="500"/>
                            </p:stCondLst>
                            <p:childTnLst>
                              <p:par>
                                <p:cTn id="14" presetID="16" presetClass="entr" presetSubtype="26" fill="hold" grpId="0" nodeType="after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barn(inHorizontal)">
                                      <p:cBhvr>
                                        <p:cTn id="16" dur="500"/>
                                        <p:tgtEl>
                                          <p:spTgt spid="37"/>
                                        </p:tgtEl>
                                      </p:cBhvr>
                                    </p:animEffect>
                                  </p:childTnLst>
                                </p:cTn>
                              </p:par>
                              <p:par>
                                <p:cTn id="17" presetID="16" presetClass="entr" presetSubtype="26"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barn(inHorizontal)">
                                      <p:cBhvr>
                                        <p:cTn id="19" dur="500"/>
                                        <p:tgtEl>
                                          <p:spTgt spid="38"/>
                                        </p:tgtEl>
                                      </p:cBhvr>
                                    </p:animEffect>
                                  </p:childTnLst>
                                </p:cTn>
                              </p:par>
                            </p:childTnLst>
                          </p:cTn>
                        </p:par>
                        <p:par>
                          <p:cTn id="20" fill="hold">
                            <p:stCondLst>
                              <p:cond delay="1000"/>
                            </p:stCondLst>
                            <p:childTnLst>
                              <p:par>
                                <p:cTn id="21" presetID="16" presetClass="entr" presetSubtype="21" fill="hold" grpId="0" nodeType="after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barn(inVertical)">
                                      <p:cBhvr>
                                        <p:cTn id="23" dur="500"/>
                                        <p:tgtEl>
                                          <p:spTgt spid="41"/>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barn(inVertical)">
                                      <p:cBhvr>
                                        <p:cTn id="26" dur="500"/>
                                        <p:tgtEl>
                                          <p:spTgt spid="42"/>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wipe(left)">
                                      <p:cBhvr>
                                        <p:cTn id="31" dur="500"/>
                                        <p:tgtEl>
                                          <p:spTgt spid="3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40"/>
                                        </p:tgtEl>
                                        <p:attrNameLst>
                                          <p:attrName>style.visibility</p:attrName>
                                        </p:attrNameLst>
                                      </p:cBhvr>
                                      <p:to>
                                        <p:strVal val="visible"/>
                                      </p:to>
                                    </p:set>
                                    <p:animEffect transition="in" filter="wipe(left)">
                                      <p:cBhvr>
                                        <p:cTn id="36" dur="500"/>
                                        <p:tgtEl>
                                          <p:spTgt spid="40"/>
                                        </p:tgtEl>
                                      </p:cBhvr>
                                    </p:animEffect>
                                  </p:childTnLst>
                                </p:cTn>
                              </p:par>
                            </p:childTnLst>
                          </p:cTn>
                        </p:par>
                        <p:par>
                          <p:cTn id="37" fill="hold">
                            <p:stCondLst>
                              <p:cond delay="500"/>
                            </p:stCondLst>
                            <p:childTnLst>
                              <p:par>
                                <p:cTn id="38" presetID="16" presetClass="entr" presetSubtype="21" fill="hold" grpId="0" nodeType="after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barn(inVertical)">
                                      <p:cBhvr>
                                        <p:cTn id="40" dur="500"/>
                                        <p:tgtEl>
                                          <p:spTgt spid="36"/>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49"/>
                                        </p:tgtEl>
                                        <p:attrNameLst>
                                          <p:attrName>style.visibility</p:attrName>
                                        </p:attrNameLst>
                                      </p:cBhvr>
                                      <p:to>
                                        <p:strVal val="visible"/>
                                      </p:to>
                                    </p:set>
                                    <p:animEffect transition="in" filter="barn(inVertical)">
                                      <p:cBhvr>
                                        <p:cTn id="43" dur="500"/>
                                        <p:tgtEl>
                                          <p:spTgt spid="49"/>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32"/>
                                        </p:tgtEl>
                                        <p:attrNameLst>
                                          <p:attrName>style.visibility</p:attrName>
                                        </p:attrNameLst>
                                      </p:cBhvr>
                                      <p:to>
                                        <p:strVal val="visible"/>
                                      </p:to>
                                    </p:set>
                                    <p:animEffect transition="in" filter="wipe(left)">
                                      <p:cBhvr>
                                        <p:cTn id="48" dur="500"/>
                                        <p:tgtEl>
                                          <p:spTgt spid="32"/>
                                        </p:tgtEl>
                                      </p:cBhvr>
                                    </p:animEffect>
                                  </p:childTnLst>
                                </p:cTn>
                              </p:par>
                            </p:childTnLst>
                          </p:cTn>
                        </p:par>
                        <p:par>
                          <p:cTn id="49" fill="hold">
                            <p:stCondLst>
                              <p:cond delay="500"/>
                            </p:stCondLst>
                            <p:childTnLst>
                              <p:par>
                                <p:cTn id="50" presetID="22" presetClass="entr" presetSubtype="8" fill="hold" nodeType="afterEffect">
                                  <p:stCondLst>
                                    <p:cond delay="0"/>
                                  </p:stCondLst>
                                  <p:childTnLst>
                                    <p:set>
                                      <p:cBhvr>
                                        <p:cTn id="51" dur="1" fill="hold">
                                          <p:stCondLst>
                                            <p:cond delay="0"/>
                                          </p:stCondLst>
                                        </p:cTn>
                                        <p:tgtEl>
                                          <p:spTgt spid="32">
                                            <p:txEl>
                                              <p:pRg st="0" end="0"/>
                                            </p:txEl>
                                          </p:spTgt>
                                        </p:tgtEl>
                                        <p:attrNameLst>
                                          <p:attrName>style.visibility</p:attrName>
                                        </p:attrNameLst>
                                      </p:cBhvr>
                                      <p:to>
                                        <p:strVal val="visible"/>
                                      </p:to>
                                    </p:set>
                                    <p:animEffect transition="in" filter="wipe(left)">
                                      <p:cBhvr>
                                        <p:cTn id="52" dur="500"/>
                                        <p:tgtEl>
                                          <p:spTgt spid="32">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wipe(left)">
                                      <p:cBhvr>
                                        <p:cTn id="57" dur="500"/>
                                        <p:tgtEl>
                                          <p:spTgt spid="45"/>
                                        </p:tgtEl>
                                      </p:cBhvr>
                                    </p:animEffect>
                                  </p:childTnLst>
                                </p:cTn>
                              </p:par>
                            </p:childTnLst>
                          </p:cTn>
                        </p:par>
                        <p:par>
                          <p:cTn id="58" fill="hold">
                            <p:stCondLst>
                              <p:cond delay="500"/>
                            </p:stCondLst>
                            <p:childTnLst>
                              <p:par>
                                <p:cTn id="59" presetID="22" presetClass="entr" presetSubtype="8" fill="hold" grpId="0" nodeType="afterEffect">
                                  <p:stCondLst>
                                    <p:cond delay="0"/>
                                  </p:stCondLst>
                                  <p:childTnLst>
                                    <p:set>
                                      <p:cBhvr>
                                        <p:cTn id="60" dur="1" fill="hold">
                                          <p:stCondLst>
                                            <p:cond delay="0"/>
                                          </p:stCondLst>
                                        </p:cTn>
                                        <p:tgtEl>
                                          <p:spTgt spid="46"/>
                                        </p:tgtEl>
                                        <p:attrNameLst>
                                          <p:attrName>style.visibility</p:attrName>
                                        </p:attrNameLst>
                                      </p:cBhvr>
                                      <p:to>
                                        <p:strVal val="visible"/>
                                      </p:to>
                                    </p:set>
                                    <p:animEffect transition="in" filter="wipe(left)">
                                      <p:cBhvr>
                                        <p:cTn id="61" dur="500"/>
                                        <p:tgtEl>
                                          <p:spTgt spid="46"/>
                                        </p:tgtEl>
                                      </p:cBhvr>
                                    </p:animEffect>
                                  </p:childTnLst>
                                </p:cTn>
                              </p:par>
                            </p:childTnLst>
                          </p:cTn>
                        </p:par>
                        <p:par>
                          <p:cTn id="62" fill="hold">
                            <p:stCondLst>
                              <p:cond delay="1000"/>
                            </p:stCondLst>
                            <p:childTnLst>
                              <p:par>
                                <p:cTn id="63" presetID="16" presetClass="entr" presetSubtype="26" fill="hold" grpId="0" nodeType="afterEffect">
                                  <p:stCondLst>
                                    <p:cond delay="0"/>
                                  </p:stCondLst>
                                  <p:childTnLst>
                                    <p:set>
                                      <p:cBhvr>
                                        <p:cTn id="64" dur="1" fill="hold">
                                          <p:stCondLst>
                                            <p:cond delay="0"/>
                                          </p:stCondLst>
                                        </p:cTn>
                                        <p:tgtEl>
                                          <p:spTgt spid="43"/>
                                        </p:tgtEl>
                                        <p:attrNameLst>
                                          <p:attrName>style.visibility</p:attrName>
                                        </p:attrNameLst>
                                      </p:cBhvr>
                                      <p:to>
                                        <p:strVal val="visible"/>
                                      </p:to>
                                    </p:set>
                                    <p:animEffect transition="in" filter="barn(inHorizontal)">
                                      <p:cBhvr>
                                        <p:cTn id="65" dur="500"/>
                                        <p:tgtEl>
                                          <p:spTgt spid="43"/>
                                        </p:tgtEl>
                                      </p:cBhvr>
                                    </p:animEffect>
                                  </p:childTnLst>
                                </p:cTn>
                              </p:par>
                              <p:par>
                                <p:cTn id="66" presetID="16" presetClass="entr" presetSubtype="26" fill="hold" grpId="0" nodeType="with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barn(inHorizontal)">
                                      <p:cBhvr>
                                        <p:cTn id="68" dur="500"/>
                                        <p:tgtEl>
                                          <p:spTgt spid="44"/>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58"/>
                                        </p:tgtEl>
                                        <p:attrNameLst>
                                          <p:attrName>style.visibility</p:attrName>
                                        </p:attrNameLst>
                                      </p:cBhvr>
                                      <p:to>
                                        <p:strVal val="visible"/>
                                      </p:to>
                                    </p:set>
                                    <p:animEffect transition="in" filter="wipe(down)">
                                      <p:cBhvr>
                                        <p:cTn id="73" dur="500"/>
                                        <p:tgtEl>
                                          <p:spTgt spid="58"/>
                                        </p:tgtEl>
                                      </p:cBhvr>
                                    </p:animEffect>
                                  </p:childTnLst>
                                </p:cTn>
                              </p:par>
                            </p:childTnLst>
                          </p:cTn>
                        </p:par>
                        <p:par>
                          <p:cTn id="74" fill="hold">
                            <p:stCondLst>
                              <p:cond delay="500"/>
                            </p:stCondLst>
                            <p:childTnLst>
                              <p:par>
                                <p:cTn id="75" presetID="22" presetClass="entr" presetSubtype="4" fill="hold" grpId="0" nodeType="afterEffect">
                                  <p:stCondLst>
                                    <p:cond delay="0"/>
                                  </p:stCondLst>
                                  <p:childTnLst>
                                    <p:set>
                                      <p:cBhvr>
                                        <p:cTn id="76" dur="1" fill="hold">
                                          <p:stCondLst>
                                            <p:cond delay="0"/>
                                          </p:stCondLst>
                                        </p:cTn>
                                        <p:tgtEl>
                                          <p:spTgt spid="59"/>
                                        </p:tgtEl>
                                        <p:attrNameLst>
                                          <p:attrName>style.visibility</p:attrName>
                                        </p:attrNameLst>
                                      </p:cBhvr>
                                      <p:to>
                                        <p:strVal val="visible"/>
                                      </p:to>
                                    </p:set>
                                    <p:animEffect transition="in" filter="wipe(down)">
                                      <p:cBhvr>
                                        <p:cTn id="77" dur="500"/>
                                        <p:tgtEl>
                                          <p:spTgt spid="5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60"/>
                                        </p:tgtEl>
                                        <p:attrNameLst>
                                          <p:attrName>style.visibility</p:attrName>
                                        </p:attrNameLst>
                                      </p:cBhvr>
                                      <p:to>
                                        <p:strVal val="visible"/>
                                      </p:to>
                                    </p:set>
                                    <p:animEffect transition="in" filter="wipe(left)">
                                      <p:cBhvr>
                                        <p:cTn id="82" dur="500"/>
                                        <p:tgtEl>
                                          <p:spTgt spid="60"/>
                                        </p:tgtEl>
                                      </p:cBhvr>
                                    </p:animEffect>
                                  </p:childTnLst>
                                </p:cTn>
                              </p:par>
                            </p:childTnLst>
                          </p:cTn>
                        </p:par>
                        <p:par>
                          <p:cTn id="83" fill="hold">
                            <p:stCondLst>
                              <p:cond delay="500"/>
                            </p:stCondLst>
                            <p:childTnLst>
                              <p:par>
                                <p:cTn id="84" presetID="16" presetClass="entr" presetSubtype="26" fill="hold" grpId="0" nodeType="afterEffect">
                                  <p:stCondLst>
                                    <p:cond delay="0"/>
                                  </p:stCondLst>
                                  <p:childTnLst>
                                    <p:set>
                                      <p:cBhvr>
                                        <p:cTn id="85" dur="1" fill="hold">
                                          <p:stCondLst>
                                            <p:cond delay="0"/>
                                          </p:stCondLst>
                                        </p:cTn>
                                        <p:tgtEl>
                                          <p:spTgt spid="47"/>
                                        </p:tgtEl>
                                        <p:attrNameLst>
                                          <p:attrName>style.visibility</p:attrName>
                                        </p:attrNameLst>
                                      </p:cBhvr>
                                      <p:to>
                                        <p:strVal val="visible"/>
                                      </p:to>
                                    </p:set>
                                    <p:animEffect transition="in" filter="barn(inHorizontal)">
                                      <p:cBhvr>
                                        <p:cTn id="86" dur="500"/>
                                        <p:tgtEl>
                                          <p:spTgt spid="47"/>
                                        </p:tgtEl>
                                      </p:cBhvr>
                                    </p:animEffect>
                                  </p:childTnLst>
                                </p:cTn>
                              </p:par>
                              <p:par>
                                <p:cTn id="87" presetID="16" presetClass="entr" presetSubtype="26" fill="hold" grpId="0" nodeType="withEffect">
                                  <p:stCondLst>
                                    <p:cond delay="0"/>
                                  </p:stCondLst>
                                  <p:childTnLst>
                                    <p:set>
                                      <p:cBhvr>
                                        <p:cTn id="88" dur="1" fill="hold">
                                          <p:stCondLst>
                                            <p:cond delay="0"/>
                                          </p:stCondLst>
                                        </p:cTn>
                                        <p:tgtEl>
                                          <p:spTgt spid="34"/>
                                        </p:tgtEl>
                                        <p:attrNameLst>
                                          <p:attrName>style.visibility</p:attrName>
                                        </p:attrNameLst>
                                      </p:cBhvr>
                                      <p:to>
                                        <p:strVal val="visible"/>
                                      </p:to>
                                    </p:set>
                                    <p:animEffect transition="in" filter="barn(inHorizontal)">
                                      <p:cBhvr>
                                        <p:cTn id="89" dur="500"/>
                                        <p:tgtEl>
                                          <p:spTgt spid="34"/>
                                        </p:tgtEl>
                                      </p:cBhvr>
                                    </p:animEffect>
                                  </p:childTnLst>
                                </p:cTn>
                              </p:par>
                            </p:childTnLst>
                          </p:cTn>
                        </p:par>
                        <p:par>
                          <p:cTn id="90" fill="hold">
                            <p:stCondLst>
                              <p:cond delay="1000"/>
                            </p:stCondLst>
                            <p:childTnLst>
                              <p:par>
                                <p:cTn id="91" presetID="16" presetClass="entr" presetSubtype="21" fill="hold" grpId="0" nodeType="afterEffect">
                                  <p:stCondLst>
                                    <p:cond delay="0"/>
                                  </p:stCondLst>
                                  <p:childTnLst>
                                    <p:set>
                                      <p:cBhvr>
                                        <p:cTn id="92" dur="1" fill="hold">
                                          <p:stCondLst>
                                            <p:cond delay="0"/>
                                          </p:stCondLst>
                                        </p:cTn>
                                        <p:tgtEl>
                                          <p:spTgt spid="51"/>
                                        </p:tgtEl>
                                        <p:attrNameLst>
                                          <p:attrName>style.visibility</p:attrName>
                                        </p:attrNameLst>
                                      </p:cBhvr>
                                      <p:to>
                                        <p:strVal val="visible"/>
                                      </p:to>
                                    </p:set>
                                    <p:animEffect transition="in" filter="barn(inVertical)">
                                      <p:cBhvr>
                                        <p:cTn id="93" dur="500"/>
                                        <p:tgtEl>
                                          <p:spTgt spid="51"/>
                                        </p:tgtEl>
                                      </p:cBhvr>
                                    </p:animEffect>
                                  </p:childTnLst>
                                </p:cTn>
                              </p:par>
                              <p:par>
                                <p:cTn id="94" presetID="16" presetClass="entr" presetSubtype="21" fill="hold" grpId="0" nodeType="withEffect">
                                  <p:stCondLst>
                                    <p:cond delay="0"/>
                                  </p:stCondLst>
                                  <p:childTnLst>
                                    <p:set>
                                      <p:cBhvr>
                                        <p:cTn id="95" dur="1" fill="hold">
                                          <p:stCondLst>
                                            <p:cond delay="0"/>
                                          </p:stCondLst>
                                        </p:cTn>
                                        <p:tgtEl>
                                          <p:spTgt spid="52"/>
                                        </p:tgtEl>
                                        <p:attrNameLst>
                                          <p:attrName>style.visibility</p:attrName>
                                        </p:attrNameLst>
                                      </p:cBhvr>
                                      <p:to>
                                        <p:strVal val="visible"/>
                                      </p:to>
                                    </p:set>
                                    <p:animEffect transition="in" filter="barn(inVertical)">
                                      <p:cBhvr>
                                        <p:cTn id="96" dur="500"/>
                                        <p:tgtEl>
                                          <p:spTgt spid="52"/>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nodeType="clickEffect">
                                  <p:stCondLst>
                                    <p:cond delay="0"/>
                                  </p:stCondLst>
                                  <p:childTnLst>
                                    <p:set>
                                      <p:cBhvr>
                                        <p:cTn id="100" dur="1" fill="hold">
                                          <p:stCondLst>
                                            <p:cond delay="0"/>
                                          </p:stCondLst>
                                        </p:cTn>
                                        <p:tgtEl>
                                          <p:spTgt spid="60">
                                            <p:txEl>
                                              <p:pRg st="0" end="0"/>
                                            </p:txEl>
                                          </p:spTgt>
                                        </p:tgtEl>
                                        <p:attrNameLst>
                                          <p:attrName>style.visibility</p:attrName>
                                        </p:attrNameLst>
                                      </p:cBhvr>
                                      <p:to>
                                        <p:strVal val="visible"/>
                                      </p:to>
                                    </p:set>
                                    <p:animEffect transition="in" filter="wipe(left)">
                                      <p:cBhvr>
                                        <p:cTn id="101" dur="500"/>
                                        <p:tgtEl>
                                          <p:spTgt spid="60">
                                            <p:txEl>
                                              <p:pRg st="0" end="0"/>
                                            </p:txEl>
                                          </p:spTgt>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nodeType="clickEffect">
                                  <p:stCondLst>
                                    <p:cond delay="0"/>
                                  </p:stCondLst>
                                  <p:childTnLst>
                                    <p:set>
                                      <p:cBhvr>
                                        <p:cTn id="105" dur="1" fill="hold">
                                          <p:stCondLst>
                                            <p:cond delay="0"/>
                                          </p:stCondLst>
                                        </p:cTn>
                                        <p:tgtEl>
                                          <p:spTgt spid="60">
                                            <p:txEl>
                                              <p:pRg st="1" end="1"/>
                                            </p:txEl>
                                          </p:spTgt>
                                        </p:tgtEl>
                                        <p:attrNameLst>
                                          <p:attrName>style.visibility</p:attrName>
                                        </p:attrNameLst>
                                      </p:cBhvr>
                                      <p:to>
                                        <p:strVal val="visible"/>
                                      </p:to>
                                    </p:set>
                                    <p:animEffect transition="in" filter="wipe(left)">
                                      <p:cBhvr>
                                        <p:cTn id="106" dur="500"/>
                                        <p:tgtEl>
                                          <p:spTgt spid="60">
                                            <p:txEl>
                                              <p:pRg st="1" end="1"/>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grpId="0" nodeType="clickEffect">
                                  <p:stCondLst>
                                    <p:cond delay="0"/>
                                  </p:stCondLst>
                                  <p:childTnLst>
                                    <p:set>
                                      <p:cBhvr>
                                        <p:cTn id="110" dur="1" fill="hold">
                                          <p:stCondLst>
                                            <p:cond delay="0"/>
                                          </p:stCondLst>
                                        </p:cTn>
                                        <p:tgtEl>
                                          <p:spTgt spid="64"/>
                                        </p:tgtEl>
                                        <p:attrNameLst>
                                          <p:attrName>style.visibility</p:attrName>
                                        </p:attrNameLst>
                                      </p:cBhvr>
                                      <p:to>
                                        <p:strVal val="visible"/>
                                      </p:to>
                                    </p:set>
                                    <p:animEffect transition="in" filter="wipe(left)">
                                      <p:cBhvr>
                                        <p:cTn id="111" dur="500"/>
                                        <p:tgtEl>
                                          <p:spTgt spid="64"/>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nodeType="clickEffect">
                                  <p:stCondLst>
                                    <p:cond delay="0"/>
                                  </p:stCondLst>
                                  <p:childTnLst>
                                    <p:set>
                                      <p:cBhvr>
                                        <p:cTn id="115" dur="1" fill="hold">
                                          <p:stCondLst>
                                            <p:cond delay="0"/>
                                          </p:stCondLst>
                                        </p:cTn>
                                        <p:tgtEl>
                                          <p:spTgt spid="64">
                                            <p:txEl>
                                              <p:pRg st="0" end="0"/>
                                            </p:txEl>
                                          </p:spTgt>
                                        </p:tgtEl>
                                        <p:attrNameLst>
                                          <p:attrName>style.visibility</p:attrName>
                                        </p:attrNameLst>
                                      </p:cBhvr>
                                      <p:to>
                                        <p:strVal val="visible"/>
                                      </p:to>
                                    </p:set>
                                    <p:animEffect transition="in" filter="wipe(left)">
                                      <p:cBhvr>
                                        <p:cTn id="116" dur="500"/>
                                        <p:tgtEl>
                                          <p:spTgt spid="64">
                                            <p:txEl>
                                              <p:pRg st="0" end="0"/>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8" fill="hold" nodeType="clickEffect">
                                  <p:stCondLst>
                                    <p:cond delay="0"/>
                                  </p:stCondLst>
                                  <p:childTnLst>
                                    <p:set>
                                      <p:cBhvr>
                                        <p:cTn id="120" dur="1" fill="hold">
                                          <p:stCondLst>
                                            <p:cond delay="0"/>
                                          </p:stCondLst>
                                        </p:cTn>
                                        <p:tgtEl>
                                          <p:spTgt spid="64">
                                            <p:txEl>
                                              <p:pRg st="1" end="1"/>
                                            </p:txEl>
                                          </p:spTgt>
                                        </p:tgtEl>
                                        <p:attrNameLst>
                                          <p:attrName>style.visibility</p:attrName>
                                        </p:attrNameLst>
                                      </p:cBhvr>
                                      <p:to>
                                        <p:strVal val="visible"/>
                                      </p:to>
                                    </p:set>
                                    <p:animEffect transition="in" filter="wipe(left)">
                                      <p:cBhvr>
                                        <p:cTn id="121" dur="500"/>
                                        <p:tgtEl>
                                          <p:spTgt spid="64">
                                            <p:txEl>
                                              <p:pRg st="1" end="1"/>
                                            </p:txEl>
                                          </p:spTgt>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8" fill="hold" nodeType="clickEffect">
                                  <p:stCondLst>
                                    <p:cond delay="0"/>
                                  </p:stCondLst>
                                  <p:childTnLst>
                                    <p:set>
                                      <p:cBhvr>
                                        <p:cTn id="125" dur="1" fill="hold">
                                          <p:stCondLst>
                                            <p:cond delay="0"/>
                                          </p:stCondLst>
                                        </p:cTn>
                                        <p:tgtEl>
                                          <p:spTgt spid="64">
                                            <p:txEl>
                                              <p:pRg st="2" end="2"/>
                                            </p:txEl>
                                          </p:spTgt>
                                        </p:tgtEl>
                                        <p:attrNameLst>
                                          <p:attrName>style.visibility</p:attrName>
                                        </p:attrNameLst>
                                      </p:cBhvr>
                                      <p:to>
                                        <p:strVal val="visible"/>
                                      </p:to>
                                    </p:set>
                                    <p:animEffect transition="in" filter="wipe(left)">
                                      <p:cBhvr>
                                        <p:cTn id="126" dur="500"/>
                                        <p:tgtEl>
                                          <p:spTgt spid="64">
                                            <p:txEl>
                                              <p:pRg st="2" end="2"/>
                                            </p:txEl>
                                          </p:spTgt>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8" fill="hold" nodeType="clickEffect">
                                  <p:stCondLst>
                                    <p:cond delay="0"/>
                                  </p:stCondLst>
                                  <p:childTnLst>
                                    <p:set>
                                      <p:cBhvr>
                                        <p:cTn id="130" dur="1" fill="hold">
                                          <p:stCondLst>
                                            <p:cond delay="0"/>
                                          </p:stCondLst>
                                        </p:cTn>
                                        <p:tgtEl>
                                          <p:spTgt spid="64">
                                            <p:txEl>
                                              <p:pRg st="3" end="3"/>
                                            </p:txEl>
                                          </p:spTgt>
                                        </p:tgtEl>
                                        <p:attrNameLst>
                                          <p:attrName>style.visibility</p:attrName>
                                        </p:attrNameLst>
                                      </p:cBhvr>
                                      <p:to>
                                        <p:strVal val="visible"/>
                                      </p:to>
                                    </p:set>
                                    <p:animEffect transition="in" filter="wipe(left)">
                                      <p:cBhvr>
                                        <p:cTn id="131" dur="500"/>
                                        <p:tgtEl>
                                          <p:spTgt spid="64">
                                            <p:txEl>
                                              <p:pRg st="3" end="3"/>
                                            </p:txEl>
                                          </p:spTgt>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8" fill="hold" nodeType="clickEffect">
                                  <p:stCondLst>
                                    <p:cond delay="0"/>
                                  </p:stCondLst>
                                  <p:childTnLst>
                                    <p:set>
                                      <p:cBhvr>
                                        <p:cTn id="135" dur="1" fill="hold">
                                          <p:stCondLst>
                                            <p:cond delay="0"/>
                                          </p:stCondLst>
                                        </p:cTn>
                                        <p:tgtEl>
                                          <p:spTgt spid="64">
                                            <p:txEl>
                                              <p:pRg st="5" end="5"/>
                                            </p:txEl>
                                          </p:spTgt>
                                        </p:tgtEl>
                                        <p:attrNameLst>
                                          <p:attrName>style.visibility</p:attrName>
                                        </p:attrNameLst>
                                      </p:cBhvr>
                                      <p:to>
                                        <p:strVal val="visible"/>
                                      </p:to>
                                    </p:set>
                                    <p:animEffect transition="in" filter="wipe(left)">
                                      <p:cBhvr>
                                        <p:cTn id="136" dur="500"/>
                                        <p:tgtEl>
                                          <p:spTgt spid="6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58" grpId="0" animBg="1"/>
      <p:bldP spid="22" grpId="0" animBg="1"/>
      <p:bldP spid="37" grpId="0" animBg="1"/>
      <p:bldP spid="38" grpId="0" animBg="1"/>
      <p:bldP spid="39" grpId="0" animBg="1"/>
      <p:bldP spid="41" grpId="0" animBg="1"/>
      <p:bldP spid="42" grpId="0" animBg="1"/>
      <p:bldP spid="43" grpId="0" animBg="1"/>
      <p:bldP spid="44" grpId="0" animBg="1"/>
      <p:bldP spid="45" grpId="0" animBg="1"/>
      <p:bldP spid="46" grpId="0" animBg="1"/>
      <p:bldP spid="32" grpId="0" animBg="1"/>
      <p:bldP spid="60" grpId="0" animBg="1"/>
      <p:bldP spid="64" grpId="0" animBg="1"/>
      <p:bldP spid="36" grpId="0" animBg="1"/>
      <p:bldP spid="49" grpId="0" animBg="1"/>
      <p:bldP spid="51" grpId="0" animBg="1"/>
      <p:bldP spid="52" grpId="0" animBg="1"/>
      <p:bldP spid="47" grpId="0" animBg="1"/>
      <p:bldP spid="3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
</p:tagLst>
</file>

<file path=ppt/tags/tag2.xml><?xml version="1.0" encoding="utf-8"?>
<p:tagLst xmlns:a="http://schemas.openxmlformats.org/drawingml/2006/main" xmlns:r="http://schemas.openxmlformats.org/officeDocument/2006/relationships" xmlns:p="http://schemas.openxmlformats.org/presentationml/2006/main">
  <p:tag name="TIMING" val="|0.8|1.3|4.6|1.8|1.5|1.6|2.4"/>
</p:tagLst>
</file>

<file path=ppt/tags/tag3.xml><?xml version="1.0" encoding="utf-8"?>
<p:tagLst xmlns:a="http://schemas.openxmlformats.org/drawingml/2006/main" xmlns:r="http://schemas.openxmlformats.org/officeDocument/2006/relationships" xmlns:p="http://schemas.openxmlformats.org/presentationml/2006/main">
  <p:tag name="TIMING" val="|5.4|1.8|3.7|1.5|5.3|1.5|6.1|1.9|7.1|1.4|3|2|3.8|2.5|1.8|2.9|2.8|2.5|1.8|1.8"/>
</p:tagLst>
</file>

<file path=ppt/tags/tag4.xml><?xml version="1.0" encoding="utf-8"?>
<p:tagLst xmlns:a="http://schemas.openxmlformats.org/drawingml/2006/main" xmlns:r="http://schemas.openxmlformats.org/officeDocument/2006/relationships" xmlns:p="http://schemas.openxmlformats.org/presentationml/2006/main">
  <p:tag name="TIMING" val="|5.4|1.8|3.7|1.5|5.3|1.5|6.1|1.9|7.1|1.4|3|2|3.8|2.5|1.8|2.9|2.8|2.5|1.8|1.8"/>
</p:tagLst>
</file>

<file path=ppt/tags/tag5.xml><?xml version="1.0" encoding="utf-8"?>
<p:tagLst xmlns:a="http://schemas.openxmlformats.org/drawingml/2006/main" xmlns:r="http://schemas.openxmlformats.org/officeDocument/2006/relationships" xmlns:p="http://schemas.openxmlformats.org/presentationml/2006/main">
  <p:tag name="TIMING" val="|5.4|1.8|3.7|1.5|5.3|1.5|6.1|1.9|7.1|1.4|3|2|3.8|2.5|1.8|2.9|2.8|2.5|1.8|1.8"/>
</p:tagLst>
</file>

<file path=ppt/tags/tag6.xml><?xml version="1.0" encoding="utf-8"?>
<p:tagLst xmlns:a="http://schemas.openxmlformats.org/drawingml/2006/main" xmlns:r="http://schemas.openxmlformats.org/officeDocument/2006/relationships" xmlns:p="http://schemas.openxmlformats.org/presentationml/2006/main">
  <p:tag name="TIMING" val="|5.4|1.8|3.7|1.5|5.3|1.5|6.1|1.9|7.1|1.4|3|2|3.8|2.5|1.8|2.9|2.8|2.5|1.8|1.8"/>
</p:tagLst>
</file>

<file path=ppt/theme/theme1.xml><?xml version="1.0" encoding="utf-8"?>
<a:theme xmlns:a="http://schemas.openxmlformats.org/drawingml/2006/main" name="フラッシュ１">
  <a:themeElements>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フラッシュ１">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00"/>
          </a:solidFill>
          <a:prstDash val="dash"/>
        </a:ln>
      </a:spPr>
      <a:bodyPr rtlCol="0" anchor="ctr"/>
      <a:lstStyle>
        <a:defPPr algn="ctr">
          <a:defRPr kumimoji="1" dirty="0"/>
        </a:defPPr>
      </a:lstStyle>
      <a:style>
        <a:lnRef idx="2">
          <a:schemeClr val="dk1"/>
        </a:lnRef>
        <a:fillRef idx="1">
          <a:schemeClr val="lt1"/>
        </a:fillRef>
        <a:effectRef idx="0">
          <a:schemeClr val="dk1"/>
        </a:effectRef>
        <a:fontRef idx="minor">
          <a:schemeClr val="dk1"/>
        </a:fontRef>
      </a:style>
    </a:spDef>
    <a:lnDef>
      <a:spPr>
        <a:ln w="381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フラッシュ１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フラッシュ１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フラッシュ１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フラッシュ１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フラッシュ１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フラッシュ１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フラッシュ１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フラッシュ１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フラッシュ１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フラッシュ１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フラッシュ１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18690</TotalTime>
  <Words>638</Words>
  <Application>Microsoft Office PowerPoint</Application>
  <PresentationFormat>画面に合わせる (4:3)</PresentationFormat>
  <Paragraphs>141</Paragraphs>
  <Slides>7</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ＭＳ Ｐゴシック</vt:lpstr>
      <vt:lpstr>HG丸ｺﾞｼｯｸM-PRO</vt:lpstr>
      <vt:lpstr>AR P教科書体M</vt:lpstr>
      <vt:lpstr>Arial</vt:lpstr>
      <vt:lpstr>AR P丸ゴシック体E</vt:lpstr>
      <vt:lpstr>Cambria Math</vt:lpstr>
      <vt:lpstr>Calibri</vt:lpstr>
      <vt:lpstr>フラッシュ１</vt:lpstr>
      <vt:lpstr>濃度算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仕事算</dc:title>
  <dc:creator>小泉 浩</dc:creator>
  <cp:lastModifiedBy>小泉 浩</cp:lastModifiedBy>
  <cp:revision>453</cp:revision>
  <dcterms:created xsi:type="dcterms:W3CDTF">2015-06-25T04:58:05Z</dcterms:created>
  <dcterms:modified xsi:type="dcterms:W3CDTF">2020-08-19T05:39:31Z</dcterms:modified>
</cp:coreProperties>
</file>