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80" r:id="rId2"/>
    <p:sldId id="281" r:id="rId3"/>
    <p:sldId id="285" r:id="rId4"/>
    <p:sldId id="286" r:id="rId5"/>
    <p:sldId id="287" r:id="rId6"/>
    <p:sldId id="288" r:id="rId7"/>
    <p:sldId id="289" r:id="rId8"/>
    <p:sldId id="291" r:id="rId9"/>
    <p:sldId id="276" r:id="rId10"/>
    <p:sldId id="290" r:id="rId11"/>
  </p:sldIdLst>
  <p:sldSz cx="9144000" cy="6858000" type="screen4x3"/>
  <p:notesSz cx="6858000" cy="9144000"/>
  <p:embeddedFontLst>
    <p:embeddedFont>
      <p:font typeface="AR P教科書体M" panose="03000600000000000000" pitchFamily="66" charset="-128"/>
      <p:regular r:id="rId13"/>
    </p:embeddedFont>
    <p:embeddedFont>
      <p:font typeface="AR P丸ゴシック体E" panose="020F0900000000000000" pitchFamily="50" charset="-128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HG丸ｺﾞｼｯｸM-PRO" panose="020F0600000000000000" pitchFamily="50" charset="-128"/>
      <p:regular r:id="rId20"/>
    </p:embeddedFont>
    <p:embeddedFont>
      <p:font typeface="AR P丸ゴシック体M" panose="020F0600000000000000" pitchFamily="50" charset="-128"/>
      <p:regular r:id="rId21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5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CFF"/>
    <a:srgbClr val="FFE5FF"/>
    <a:srgbClr val="FFCCFF"/>
    <a:srgbClr val="BDFFBD"/>
    <a:srgbClr val="BEE395"/>
    <a:srgbClr val="FFE98B"/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94660"/>
  </p:normalViewPr>
  <p:slideViewPr>
    <p:cSldViewPr showGuides="1">
      <p:cViewPr>
        <p:scale>
          <a:sx n="75" d="100"/>
          <a:sy n="75" d="100"/>
        </p:scale>
        <p:origin x="306" y="-126"/>
      </p:cViewPr>
      <p:guideLst>
        <p:guide orient="horz" pos="2205"/>
        <p:guide pos="2880"/>
        <p:guide orient="horz" pos="35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A79EC97-ECBF-41E0-AC35-EFC676C2D748}" type="datetimeFigureOut">
              <a:rPr lang="ja-JP" altLang="en-US"/>
              <a:pPr>
                <a:defRPr/>
              </a:pPr>
              <a:t>2020/9/18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A4D5C30-79CA-412E-A7FB-A30082B54F9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9815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dirty="0" smtClean="0"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498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7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3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9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56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0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6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7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1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1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6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4C2060B-D9AE-4BD5-AEED-56855F7B1BB8}" type="slidenum">
              <a:rPr lang="en-US" altLang="ja-JP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フレーム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5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189" y="932014"/>
            <a:ext cx="8848498" cy="1482737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 anchor="t">
            <a:scene3d>
              <a:camera prst="isometricRightUp"/>
              <a:lightRig rig="threePt" dir="t"/>
            </a:scene3d>
          </a:bodyPr>
          <a:lstStyle/>
          <a:p>
            <a:r>
              <a:rPr kumimoji="1" lang="ja-JP" alt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６年「データの調べ方」</a:t>
            </a:r>
            <a:endParaRPr kumimoji="1" lang="ja-JP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6" name="フレーム 5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172776" y="3068960"/>
            <a:ext cx="483177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600" b="1" kern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柱状グラフ</a:t>
            </a:r>
            <a:endParaRPr lang="en-US" altLang="ja-JP" sz="6600" b="1" kern="0" dirty="0" smtClean="0">
              <a:ln w="9525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6600" b="1" kern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ヒストグラム</a:t>
            </a:r>
            <a:endParaRPr lang="en-US" altLang="ja-JP" sz="6600" b="1" kern="0" dirty="0" smtClean="0">
              <a:ln w="9525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78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表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16532"/>
              </p:ext>
            </p:extLst>
          </p:nvPr>
        </p:nvGraphicFramePr>
        <p:xfrm>
          <a:off x="4914900" y="1838130"/>
          <a:ext cx="2519762" cy="3240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66"/>
                <a:gridCol w="359966"/>
                <a:gridCol w="359966"/>
                <a:gridCol w="359966"/>
                <a:gridCol w="359966"/>
                <a:gridCol w="359966"/>
                <a:gridCol w="359966"/>
              </a:tblGrid>
              <a:tr h="360045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223" name="グループ化 50"/>
          <p:cNvGrpSpPr>
            <a:grpSpLocks/>
          </p:cNvGrpSpPr>
          <p:nvPr/>
        </p:nvGrpSpPr>
        <p:grpSpPr bwMode="auto">
          <a:xfrm>
            <a:off x="4572279" y="1217613"/>
            <a:ext cx="372785" cy="4079875"/>
            <a:chOff x="4572274" y="830040"/>
            <a:chExt cx="372232" cy="4080286"/>
          </a:xfrm>
        </p:grpSpPr>
        <p:sp>
          <p:nvSpPr>
            <p:cNvPr id="5362" name="テキスト ボックス 34"/>
            <p:cNvSpPr txBox="1">
              <a:spLocks noChangeArrowheads="1"/>
            </p:cNvSpPr>
            <p:nvPr/>
          </p:nvSpPr>
          <p:spPr bwMode="auto">
            <a:xfrm>
              <a:off x="4572274" y="830040"/>
              <a:ext cx="36878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dirty="0"/>
            </a:p>
          </p:txBody>
        </p:sp>
        <p:sp>
          <p:nvSpPr>
            <p:cNvPr id="5363" name="テキスト ボックス 61"/>
            <p:cNvSpPr txBox="1">
              <a:spLocks noChangeArrowheads="1"/>
            </p:cNvSpPr>
            <p:nvPr/>
          </p:nvSpPr>
          <p:spPr bwMode="auto">
            <a:xfrm>
              <a:off x="4575447" y="1198064"/>
              <a:ext cx="36878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dirty="0"/>
            </a:p>
          </p:txBody>
        </p:sp>
        <p:sp>
          <p:nvSpPr>
            <p:cNvPr id="5364" name="テキスト ボックス 62"/>
            <p:cNvSpPr txBox="1">
              <a:spLocks noChangeArrowheads="1"/>
            </p:cNvSpPr>
            <p:nvPr/>
          </p:nvSpPr>
          <p:spPr bwMode="auto">
            <a:xfrm>
              <a:off x="4575174" y="1566088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8</a:t>
              </a:r>
              <a:endParaRPr lang="ja-JP" altLang="en-US"/>
            </a:p>
          </p:txBody>
        </p:sp>
        <p:sp>
          <p:nvSpPr>
            <p:cNvPr id="5365" name="テキスト ボックス 63"/>
            <p:cNvSpPr txBox="1">
              <a:spLocks noChangeArrowheads="1"/>
            </p:cNvSpPr>
            <p:nvPr/>
          </p:nvSpPr>
          <p:spPr bwMode="auto">
            <a:xfrm>
              <a:off x="4575174" y="1934112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7</a:t>
              </a:r>
              <a:endParaRPr lang="ja-JP" altLang="en-US"/>
            </a:p>
          </p:txBody>
        </p:sp>
        <p:sp>
          <p:nvSpPr>
            <p:cNvPr id="5366" name="テキスト ボックス 64"/>
            <p:cNvSpPr txBox="1">
              <a:spLocks noChangeArrowheads="1"/>
            </p:cNvSpPr>
            <p:nvPr/>
          </p:nvSpPr>
          <p:spPr bwMode="auto">
            <a:xfrm>
              <a:off x="4575174" y="2302136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6</a:t>
              </a:r>
              <a:endParaRPr lang="ja-JP" altLang="en-US"/>
            </a:p>
          </p:txBody>
        </p:sp>
        <p:sp>
          <p:nvSpPr>
            <p:cNvPr id="5367" name="テキスト ボックス 65"/>
            <p:cNvSpPr txBox="1">
              <a:spLocks noChangeArrowheads="1"/>
            </p:cNvSpPr>
            <p:nvPr/>
          </p:nvSpPr>
          <p:spPr bwMode="auto">
            <a:xfrm>
              <a:off x="4575174" y="2670160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5</a:t>
              </a:r>
              <a:endParaRPr lang="ja-JP" altLang="en-US"/>
            </a:p>
          </p:txBody>
        </p:sp>
        <p:sp>
          <p:nvSpPr>
            <p:cNvPr id="5368" name="テキスト ボックス 66"/>
            <p:cNvSpPr txBox="1">
              <a:spLocks noChangeArrowheads="1"/>
            </p:cNvSpPr>
            <p:nvPr/>
          </p:nvSpPr>
          <p:spPr bwMode="auto">
            <a:xfrm>
              <a:off x="4575174" y="3038184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4</a:t>
              </a:r>
              <a:endParaRPr lang="ja-JP" altLang="en-US"/>
            </a:p>
          </p:txBody>
        </p:sp>
        <p:sp>
          <p:nvSpPr>
            <p:cNvPr id="5369" name="テキスト ボックス 67"/>
            <p:cNvSpPr txBox="1">
              <a:spLocks noChangeArrowheads="1"/>
            </p:cNvSpPr>
            <p:nvPr/>
          </p:nvSpPr>
          <p:spPr bwMode="auto">
            <a:xfrm>
              <a:off x="4575174" y="3406208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3</a:t>
              </a:r>
              <a:endParaRPr lang="ja-JP" altLang="en-US"/>
            </a:p>
          </p:txBody>
        </p:sp>
        <p:sp>
          <p:nvSpPr>
            <p:cNvPr id="5370" name="テキスト ボックス 68"/>
            <p:cNvSpPr txBox="1">
              <a:spLocks noChangeArrowheads="1"/>
            </p:cNvSpPr>
            <p:nvPr/>
          </p:nvSpPr>
          <p:spPr bwMode="auto">
            <a:xfrm>
              <a:off x="4575174" y="3774232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2</a:t>
              </a:r>
              <a:endParaRPr lang="ja-JP" altLang="en-US"/>
            </a:p>
          </p:txBody>
        </p:sp>
        <p:sp>
          <p:nvSpPr>
            <p:cNvPr id="5371" name="テキスト ボックス 69"/>
            <p:cNvSpPr txBox="1">
              <a:spLocks noChangeArrowheads="1"/>
            </p:cNvSpPr>
            <p:nvPr/>
          </p:nvSpPr>
          <p:spPr bwMode="auto">
            <a:xfrm>
              <a:off x="4575174" y="4142256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1</a:t>
              </a:r>
              <a:endParaRPr lang="ja-JP" altLang="en-US"/>
            </a:p>
          </p:txBody>
        </p:sp>
        <p:sp>
          <p:nvSpPr>
            <p:cNvPr id="5372" name="テキスト ボックス 70"/>
            <p:cNvSpPr txBox="1">
              <a:spLocks noChangeArrowheads="1"/>
            </p:cNvSpPr>
            <p:nvPr/>
          </p:nvSpPr>
          <p:spPr bwMode="auto">
            <a:xfrm>
              <a:off x="4575174" y="4510276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0</a:t>
              </a:r>
              <a:endParaRPr lang="ja-JP" altLang="en-US"/>
            </a:p>
          </p:txBody>
        </p:sp>
      </p:grpSp>
      <p:sp>
        <p:nvSpPr>
          <p:cNvPr id="5224" name="テキスト ボックス 51"/>
          <p:cNvSpPr txBox="1">
            <a:spLocks noChangeArrowheads="1"/>
          </p:cNvSpPr>
          <p:nvPr/>
        </p:nvSpPr>
        <p:spPr bwMode="auto">
          <a:xfrm>
            <a:off x="4543704" y="1502588"/>
            <a:ext cx="431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dirty="0"/>
              <a:t>(</a:t>
            </a:r>
            <a:r>
              <a:rPr lang="ja-JP" altLang="en-US" sz="1800" dirty="0"/>
              <a:t>個</a:t>
            </a:r>
            <a:r>
              <a:rPr lang="en-US" altLang="ja-JP" sz="1800" dirty="0"/>
              <a:t>)</a:t>
            </a:r>
            <a:endParaRPr lang="ja-JP" altLang="en-US" sz="1800" dirty="0"/>
          </a:p>
        </p:txBody>
      </p:sp>
      <p:sp>
        <p:nvSpPr>
          <p:cNvPr id="5225" name="テキスト ボックス 60"/>
          <p:cNvSpPr txBox="1">
            <a:spLocks noChangeArrowheads="1"/>
          </p:cNvSpPr>
          <p:nvPr/>
        </p:nvSpPr>
        <p:spPr bwMode="auto">
          <a:xfrm>
            <a:off x="5120527" y="5043690"/>
            <a:ext cx="3024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/>
              <a:t>20  25  30  35  40  45   (m)</a:t>
            </a:r>
            <a:endParaRPr lang="ja-JP" altLang="en-US" sz="2000" dirty="0"/>
          </a:p>
        </p:txBody>
      </p:sp>
      <p:sp>
        <p:nvSpPr>
          <p:cNvPr id="5226" name="正方形/長方形 11263"/>
          <p:cNvSpPr>
            <a:spLocks noChangeArrowheads="1"/>
          </p:cNvSpPr>
          <p:nvPr/>
        </p:nvSpPr>
        <p:spPr bwMode="auto">
          <a:xfrm>
            <a:off x="5274945" y="4354830"/>
            <a:ext cx="358775" cy="719138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227" name="正方形/長方形 78"/>
          <p:cNvSpPr>
            <a:spLocks noChangeArrowheads="1"/>
          </p:cNvSpPr>
          <p:nvPr/>
        </p:nvSpPr>
        <p:spPr bwMode="auto">
          <a:xfrm>
            <a:off x="5640388" y="3278393"/>
            <a:ext cx="358774" cy="1800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228" name="正方形/長方形 80"/>
          <p:cNvSpPr>
            <a:spLocks noChangeArrowheads="1"/>
          </p:cNvSpPr>
          <p:nvPr/>
        </p:nvSpPr>
        <p:spPr bwMode="auto">
          <a:xfrm>
            <a:off x="5992814" y="2551951"/>
            <a:ext cx="360000" cy="2520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229" name="正方形/長方形 82"/>
          <p:cNvSpPr>
            <a:spLocks noChangeArrowheads="1"/>
          </p:cNvSpPr>
          <p:nvPr/>
        </p:nvSpPr>
        <p:spPr bwMode="auto">
          <a:xfrm>
            <a:off x="6359526" y="2191588"/>
            <a:ext cx="360000" cy="2880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 dirty="0"/>
          </a:p>
        </p:txBody>
      </p:sp>
      <p:graphicFrame>
        <p:nvGraphicFramePr>
          <p:cNvPr id="43" name="表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371182"/>
              </p:ext>
            </p:extLst>
          </p:nvPr>
        </p:nvGraphicFramePr>
        <p:xfrm>
          <a:off x="1173163" y="1790039"/>
          <a:ext cx="2521148" cy="3240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64"/>
                <a:gridCol w="360164"/>
                <a:gridCol w="360164"/>
                <a:gridCol w="360164"/>
                <a:gridCol w="360164"/>
                <a:gridCol w="360164"/>
                <a:gridCol w="360164"/>
              </a:tblGrid>
              <a:tr h="360045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337" name="グループ化 54"/>
          <p:cNvGrpSpPr>
            <a:grpSpLocks/>
          </p:cNvGrpSpPr>
          <p:nvPr/>
        </p:nvGrpSpPr>
        <p:grpSpPr bwMode="auto">
          <a:xfrm>
            <a:off x="830541" y="1187450"/>
            <a:ext cx="372785" cy="4081463"/>
            <a:chOff x="4572273" y="830040"/>
            <a:chExt cx="372233" cy="4080286"/>
          </a:xfrm>
        </p:grpSpPr>
        <p:sp>
          <p:nvSpPr>
            <p:cNvPr id="5351" name="テキスト ボックス 75"/>
            <p:cNvSpPr txBox="1">
              <a:spLocks noChangeArrowheads="1"/>
            </p:cNvSpPr>
            <p:nvPr/>
          </p:nvSpPr>
          <p:spPr bwMode="auto">
            <a:xfrm>
              <a:off x="4572273" y="830040"/>
              <a:ext cx="36878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dirty="0"/>
            </a:p>
          </p:txBody>
        </p:sp>
        <p:sp>
          <p:nvSpPr>
            <p:cNvPr id="5352" name="テキスト ボックス 77"/>
            <p:cNvSpPr txBox="1">
              <a:spLocks noChangeArrowheads="1"/>
            </p:cNvSpPr>
            <p:nvPr/>
          </p:nvSpPr>
          <p:spPr bwMode="auto">
            <a:xfrm>
              <a:off x="4575447" y="1198064"/>
              <a:ext cx="36878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dirty="0"/>
            </a:p>
          </p:txBody>
        </p:sp>
        <p:sp>
          <p:nvSpPr>
            <p:cNvPr id="5353" name="テキスト ボックス 79"/>
            <p:cNvSpPr txBox="1">
              <a:spLocks noChangeArrowheads="1"/>
            </p:cNvSpPr>
            <p:nvPr/>
          </p:nvSpPr>
          <p:spPr bwMode="auto">
            <a:xfrm>
              <a:off x="4575174" y="1566088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8</a:t>
              </a:r>
              <a:endParaRPr lang="ja-JP" altLang="en-US"/>
            </a:p>
          </p:txBody>
        </p:sp>
        <p:sp>
          <p:nvSpPr>
            <p:cNvPr id="5354" name="テキスト ボックス 81"/>
            <p:cNvSpPr txBox="1">
              <a:spLocks noChangeArrowheads="1"/>
            </p:cNvSpPr>
            <p:nvPr/>
          </p:nvSpPr>
          <p:spPr bwMode="auto">
            <a:xfrm>
              <a:off x="4575174" y="1934112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7</a:t>
              </a:r>
              <a:endParaRPr lang="ja-JP" altLang="en-US"/>
            </a:p>
          </p:txBody>
        </p:sp>
        <p:sp>
          <p:nvSpPr>
            <p:cNvPr id="5355" name="テキスト ボックス 83"/>
            <p:cNvSpPr txBox="1">
              <a:spLocks noChangeArrowheads="1"/>
            </p:cNvSpPr>
            <p:nvPr/>
          </p:nvSpPr>
          <p:spPr bwMode="auto">
            <a:xfrm>
              <a:off x="4575174" y="2302136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6</a:t>
              </a:r>
              <a:endParaRPr lang="ja-JP" altLang="en-US"/>
            </a:p>
          </p:txBody>
        </p:sp>
        <p:sp>
          <p:nvSpPr>
            <p:cNvPr id="5356" name="テキスト ボックス 85"/>
            <p:cNvSpPr txBox="1">
              <a:spLocks noChangeArrowheads="1"/>
            </p:cNvSpPr>
            <p:nvPr/>
          </p:nvSpPr>
          <p:spPr bwMode="auto">
            <a:xfrm>
              <a:off x="4575174" y="2670160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5</a:t>
              </a:r>
              <a:endParaRPr lang="ja-JP" altLang="en-US"/>
            </a:p>
          </p:txBody>
        </p:sp>
        <p:sp>
          <p:nvSpPr>
            <p:cNvPr id="5357" name="テキスト ボックス 89"/>
            <p:cNvSpPr txBox="1">
              <a:spLocks noChangeArrowheads="1"/>
            </p:cNvSpPr>
            <p:nvPr/>
          </p:nvSpPr>
          <p:spPr bwMode="auto">
            <a:xfrm>
              <a:off x="4575174" y="3038184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4</a:t>
              </a:r>
              <a:endParaRPr lang="ja-JP" altLang="en-US"/>
            </a:p>
          </p:txBody>
        </p:sp>
        <p:sp>
          <p:nvSpPr>
            <p:cNvPr id="5358" name="テキスト ボックス 90"/>
            <p:cNvSpPr txBox="1">
              <a:spLocks noChangeArrowheads="1"/>
            </p:cNvSpPr>
            <p:nvPr/>
          </p:nvSpPr>
          <p:spPr bwMode="auto">
            <a:xfrm>
              <a:off x="4575174" y="3406208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3</a:t>
              </a:r>
              <a:endParaRPr lang="ja-JP" altLang="en-US"/>
            </a:p>
          </p:txBody>
        </p:sp>
        <p:sp>
          <p:nvSpPr>
            <p:cNvPr id="5359" name="テキスト ボックス 91"/>
            <p:cNvSpPr txBox="1">
              <a:spLocks noChangeArrowheads="1"/>
            </p:cNvSpPr>
            <p:nvPr/>
          </p:nvSpPr>
          <p:spPr bwMode="auto">
            <a:xfrm>
              <a:off x="4575174" y="3774232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2</a:t>
              </a:r>
              <a:endParaRPr lang="ja-JP" altLang="en-US"/>
            </a:p>
          </p:txBody>
        </p:sp>
        <p:sp>
          <p:nvSpPr>
            <p:cNvPr id="5360" name="テキスト ボックス 92"/>
            <p:cNvSpPr txBox="1">
              <a:spLocks noChangeArrowheads="1"/>
            </p:cNvSpPr>
            <p:nvPr/>
          </p:nvSpPr>
          <p:spPr bwMode="auto">
            <a:xfrm>
              <a:off x="4575174" y="4142256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1</a:t>
              </a:r>
              <a:endParaRPr lang="ja-JP" altLang="en-US"/>
            </a:p>
          </p:txBody>
        </p:sp>
        <p:sp>
          <p:nvSpPr>
            <p:cNvPr id="5361" name="テキスト ボックス 93"/>
            <p:cNvSpPr txBox="1">
              <a:spLocks noChangeArrowheads="1"/>
            </p:cNvSpPr>
            <p:nvPr/>
          </p:nvSpPr>
          <p:spPr bwMode="auto">
            <a:xfrm>
              <a:off x="4575174" y="4510276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0</a:t>
              </a:r>
              <a:endParaRPr lang="ja-JP" altLang="en-US"/>
            </a:p>
          </p:txBody>
        </p:sp>
      </p:grpSp>
      <p:sp>
        <p:nvSpPr>
          <p:cNvPr id="5338" name="テキスト ボックス 94"/>
          <p:cNvSpPr txBox="1">
            <a:spLocks noChangeArrowheads="1"/>
          </p:cNvSpPr>
          <p:nvPr/>
        </p:nvSpPr>
        <p:spPr bwMode="auto">
          <a:xfrm>
            <a:off x="789670" y="1446978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dirty="0"/>
              <a:t>(</a:t>
            </a:r>
            <a:r>
              <a:rPr lang="ja-JP" altLang="en-US" sz="1800" dirty="0"/>
              <a:t>個</a:t>
            </a:r>
            <a:r>
              <a:rPr lang="en-US" altLang="ja-JP" sz="1800" dirty="0"/>
              <a:t>)</a:t>
            </a:r>
            <a:endParaRPr lang="ja-JP" altLang="en-US" sz="1800" dirty="0"/>
          </a:p>
        </p:txBody>
      </p:sp>
      <p:sp>
        <p:nvSpPr>
          <p:cNvPr id="5339" name="テキスト ボックス 95"/>
          <p:cNvSpPr txBox="1">
            <a:spLocks noChangeArrowheads="1"/>
          </p:cNvSpPr>
          <p:nvPr/>
        </p:nvSpPr>
        <p:spPr bwMode="auto">
          <a:xfrm>
            <a:off x="1406525" y="5053112"/>
            <a:ext cx="30241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/>
              <a:t>20  25  30  35  40  45   (m)</a:t>
            </a:r>
            <a:endParaRPr lang="ja-JP" altLang="en-US" sz="2000" dirty="0"/>
          </a:p>
        </p:txBody>
      </p:sp>
      <p:sp>
        <p:nvSpPr>
          <p:cNvPr id="5346" name="正方形/長方形 2"/>
          <p:cNvSpPr>
            <a:spLocks noChangeArrowheads="1"/>
          </p:cNvSpPr>
          <p:nvPr/>
        </p:nvSpPr>
        <p:spPr bwMode="auto">
          <a:xfrm>
            <a:off x="1406525" y="1056719"/>
            <a:ext cx="22685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Calibri" panose="020F0502020204030204" pitchFamily="34" charset="0"/>
              </a:rPr>
              <a:t>Ａチームの</a:t>
            </a:r>
            <a:endParaRPr lang="en-US" altLang="ja-JP" sz="1600" dirty="0" smtClean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Calibri" panose="020F0502020204030204" pitchFamily="34" charset="0"/>
              </a:rPr>
              <a:t>ソフトボール投げの記録</a:t>
            </a:r>
            <a:endParaRPr lang="ja-JP" altLang="en-US" sz="1600" dirty="0">
              <a:latin typeface="Calibri" panose="020F0502020204030204" pitchFamily="34" charset="0"/>
            </a:endParaRPr>
          </a:p>
        </p:txBody>
      </p:sp>
      <p:sp>
        <p:nvSpPr>
          <p:cNvPr id="5340" name="正方形/長方形 96"/>
          <p:cNvSpPr>
            <a:spLocks noChangeArrowheads="1"/>
          </p:cNvSpPr>
          <p:nvPr/>
        </p:nvSpPr>
        <p:spPr bwMode="auto">
          <a:xfrm>
            <a:off x="1525587" y="3940525"/>
            <a:ext cx="360000" cy="10795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341" name="正方形/長方形 97"/>
          <p:cNvSpPr>
            <a:spLocks noChangeArrowheads="1"/>
          </p:cNvSpPr>
          <p:nvPr/>
        </p:nvSpPr>
        <p:spPr bwMode="auto">
          <a:xfrm>
            <a:off x="1885950" y="2866724"/>
            <a:ext cx="360000" cy="2160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342" name="正方形/長方形 98"/>
          <p:cNvSpPr>
            <a:spLocks noChangeArrowheads="1"/>
          </p:cNvSpPr>
          <p:nvPr/>
        </p:nvSpPr>
        <p:spPr bwMode="auto">
          <a:xfrm>
            <a:off x="2253207" y="2151529"/>
            <a:ext cx="360000" cy="2880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343" name="正方形/長方形 99"/>
          <p:cNvSpPr>
            <a:spLocks noChangeArrowheads="1"/>
          </p:cNvSpPr>
          <p:nvPr/>
        </p:nvSpPr>
        <p:spPr bwMode="auto">
          <a:xfrm>
            <a:off x="2613570" y="3226504"/>
            <a:ext cx="360000" cy="1800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344" name="正方形/長方形 100"/>
          <p:cNvSpPr>
            <a:spLocks noChangeArrowheads="1"/>
          </p:cNvSpPr>
          <p:nvPr/>
        </p:nvSpPr>
        <p:spPr bwMode="auto">
          <a:xfrm>
            <a:off x="2971618" y="4305935"/>
            <a:ext cx="360363" cy="720725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2" y="239614"/>
            <a:ext cx="636310" cy="88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1244413" y="277378"/>
            <a:ext cx="7485831" cy="652556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次のグラフは、ＡチームとＢチームのソフトボール投げの記録をヒストグラムにまとめたものです。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55" name="正方形/長方形 2"/>
          <p:cNvSpPr>
            <a:spLocks noChangeArrowheads="1"/>
          </p:cNvSpPr>
          <p:nvPr/>
        </p:nvSpPr>
        <p:spPr bwMode="auto">
          <a:xfrm>
            <a:off x="5082775" y="1138525"/>
            <a:ext cx="22685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Calibri" panose="020F0502020204030204" pitchFamily="34" charset="0"/>
              </a:rPr>
              <a:t>Ｂチームの</a:t>
            </a:r>
            <a:endParaRPr lang="en-US" altLang="ja-JP" sz="1600" dirty="0" smtClean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Calibri" panose="020F0502020204030204" pitchFamily="34" charset="0"/>
              </a:rPr>
              <a:t>ソフトボール投げの記録</a:t>
            </a:r>
            <a:endParaRPr lang="ja-JP" altLang="en-US" sz="1600" dirty="0">
              <a:latin typeface="Calibri" panose="020F0502020204030204" pitchFamily="34" charset="0"/>
            </a:endParaRPr>
          </a:p>
        </p:txBody>
      </p:sp>
      <p:sp>
        <p:nvSpPr>
          <p:cNvPr id="56" name="角丸四角形吹き出し 55"/>
          <p:cNvSpPr>
            <a:spLocks noChangeArrowheads="1"/>
          </p:cNvSpPr>
          <p:nvPr/>
        </p:nvSpPr>
        <p:spPr bwMode="auto">
          <a:xfrm>
            <a:off x="910644" y="5414353"/>
            <a:ext cx="7234070" cy="535209"/>
          </a:xfrm>
          <a:prstGeom prst="wedgeRoundRectCallout">
            <a:avLst>
              <a:gd name="adj1" fmla="val -51395"/>
              <a:gd name="adj2" fmla="val 21558"/>
              <a:gd name="adj3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ＡチームとＢチームで、３５ｍ以上の記録の人数が多いのはどちらですか。また、それぞれ何人いますか。</a:t>
            </a:r>
            <a:endParaRPr lang="ja-JP" altLang="en-US" sz="16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8" y="5417609"/>
            <a:ext cx="444456" cy="62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角丸四角形吹き出し 57"/>
          <p:cNvSpPr>
            <a:spLocks noChangeArrowheads="1"/>
          </p:cNvSpPr>
          <p:nvPr/>
        </p:nvSpPr>
        <p:spPr bwMode="auto">
          <a:xfrm flipH="1">
            <a:off x="2771799" y="6062922"/>
            <a:ext cx="5220088" cy="432000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答え　Ｂチーム　　　　Ａチーム・・・７人、Ｂチーム・・・８人</a:t>
            </a:r>
            <a:endParaRPr lang="ja-JP" altLang="en-US" sz="16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59" name="図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38592"/>
            <a:ext cx="547754" cy="50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04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5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5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5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5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5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5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5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5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5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5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5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5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9" grpId="0" animBg="1"/>
      <p:bldP spid="5343" grpId="0" animBg="1"/>
      <p:bldP spid="5344" grpId="0" animBg="1"/>
      <p:bldP spid="56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5" y="109228"/>
            <a:ext cx="770197" cy="10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244413" y="277378"/>
            <a:ext cx="7485831" cy="590257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en-US" altLang="ja-JP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1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組のとんだ回数の度数分布表から、下のようなグラフに表します。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581557"/>
              </p:ext>
            </p:extLst>
          </p:nvPr>
        </p:nvGraphicFramePr>
        <p:xfrm>
          <a:off x="1033311" y="1813515"/>
          <a:ext cx="2592000" cy="3230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00"/>
                <a:gridCol w="936000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とんだ回数（回）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日数（日）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４０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以上 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～４５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未満</a:t>
                      </a: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０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４５　　～５０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０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５０　　～５５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０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５５　　～６０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３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６０　　～６５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８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６５　　～７０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３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７０　　～７５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１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合　計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１５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" name="正方形/長方形 2"/>
          <p:cNvSpPr>
            <a:spLocks noChangeArrowheads="1"/>
          </p:cNvSpPr>
          <p:nvPr/>
        </p:nvSpPr>
        <p:spPr bwMode="auto">
          <a:xfrm>
            <a:off x="1571473" y="1446803"/>
            <a:ext cx="20088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１組のとんだ</a:t>
            </a: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回数</a:t>
            </a:r>
            <a:endParaRPr lang="ja-JP" altLang="en-US" sz="20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033311" y="3207814"/>
            <a:ext cx="2592000" cy="36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0" lang="ja-JP" altLang="en-US" sz="2000" i="1" kern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056378"/>
              </p:ext>
            </p:extLst>
          </p:nvPr>
        </p:nvGraphicFramePr>
        <p:xfrm>
          <a:off x="4913732" y="2060575"/>
          <a:ext cx="3240000" cy="360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45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3" name="グループ化 50"/>
          <p:cNvGrpSpPr>
            <a:grpSpLocks/>
          </p:cNvGrpSpPr>
          <p:nvPr/>
        </p:nvGrpSpPr>
        <p:grpSpPr bwMode="auto">
          <a:xfrm>
            <a:off x="4687446" y="1868081"/>
            <a:ext cx="219526" cy="4010432"/>
            <a:chOff x="4672943" y="830040"/>
            <a:chExt cx="170614" cy="4080286"/>
          </a:xfrm>
        </p:grpSpPr>
        <p:sp>
          <p:nvSpPr>
            <p:cNvPr id="34" name="テキスト ボックス 34"/>
            <p:cNvSpPr txBox="1">
              <a:spLocks noChangeArrowheads="1"/>
            </p:cNvSpPr>
            <p:nvPr/>
          </p:nvSpPr>
          <p:spPr bwMode="auto">
            <a:xfrm>
              <a:off x="4672943" y="83004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6" name="テキスト ボックス 61"/>
            <p:cNvSpPr txBox="1">
              <a:spLocks noChangeArrowheads="1"/>
            </p:cNvSpPr>
            <p:nvPr/>
          </p:nvSpPr>
          <p:spPr bwMode="auto">
            <a:xfrm>
              <a:off x="4676116" y="119806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9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7" name="テキスト ボックス 62"/>
            <p:cNvSpPr txBox="1">
              <a:spLocks noChangeArrowheads="1"/>
            </p:cNvSpPr>
            <p:nvPr/>
          </p:nvSpPr>
          <p:spPr bwMode="auto">
            <a:xfrm>
              <a:off x="4676116" y="156608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8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8" name="テキスト ボックス 63"/>
            <p:cNvSpPr txBox="1">
              <a:spLocks noChangeArrowheads="1"/>
            </p:cNvSpPr>
            <p:nvPr/>
          </p:nvSpPr>
          <p:spPr bwMode="auto">
            <a:xfrm>
              <a:off x="4676116" y="193411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7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9" name="テキスト ボックス 64"/>
            <p:cNvSpPr txBox="1">
              <a:spLocks noChangeArrowheads="1"/>
            </p:cNvSpPr>
            <p:nvPr/>
          </p:nvSpPr>
          <p:spPr bwMode="auto">
            <a:xfrm>
              <a:off x="4676116" y="230213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6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40" name="テキスト ボックス 65"/>
            <p:cNvSpPr txBox="1">
              <a:spLocks noChangeArrowheads="1"/>
            </p:cNvSpPr>
            <p:nvPr/>
          </p:nvSpPr>
          <p:spPr bwMode="auto">
            <a:xfrm>
              <a:off x="4676116" y="267016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5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41" name="テキスト ボックス 66"/>
            <p:cNvSpPr txBox="1">
              <a:spLocks noChangeArrowheads="1"/>
            </p:cNvSpPr>
            <p:nvPr/>
          </p:nvSpPr>
          <p:spPr bwMode="auto">
            <a:xfrm>
              <a:off x="4676116" y="303818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4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42" name="テキスト ボックス 67"/>
            <p:cNvSpPr txBox="1">
              <a:spLocks noChangeArrowheads="1"/>
            </p:cNvSpPr>
            <p:nvPr/>
          </p:nvSpPr>
          <p:spPr bwMode="auto">
            <a:xfrm>
              <a:off x="4676116" y="340620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3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43" name="テキスト ボックス 68"/>
            <p:cNvSpPr txBox="1">
              <a:spLocks noChangeArrowheads="1"/>
            </p:cNvSpPr>
            <p:nvPr/>
          </p:nvSpPr>
          <p:spPr bwMode="auto">
            <a:xfrm>
              <a:off x="4676116" y="377423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44" name="テキスト ボックス 69"/>
            <p:cNvSpPr txBox="1">
              <a:spLocks noChangeArrowheads="1"/>
            </p:cNvSpPr>
            <p:nvPr/>
          </p:nvSpPr>
          <p:spPr bwMode="auto">
            <a:xfrm>
              <a:off x="4676116" y="414225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45" name="テキスト ボックス 70"/>
            <p:cNvSpPr txBox="1">
              <a:spLocks noChangeArrowheads="1"/>
            </p:cNvSpPr>
            <p:nvPr/>
          </p:nvSpPr>
          <p:spPr bwMode="auto">
            <a:xfrm>
              <a:off x="4676116" y="451027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46" name="テキスト ボックス 51"/>
          <p:cNvSpPr txBox="1">
            <a:spLocks noChangeArrowheads="1"/>
          </p:cNvSpPr>
          <p:nvPr/>
        </p:nvSpPr>
        <p:spPr bwMode="auto">
          <a:xfrm>
            <a:off x="4545432" y="1591082"/>
            <a:ext cx="43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8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47" name="テキスト ボックス 60"/>
          <p:cNvSpPr txBox="1">
            <a:spLocks noChangeArrowheads="1"/>
          </p:cNvSpPr>
          <p:nvPr/>
        </p:nvSpPr>
        <p:spPr bwMode="auto">
          <a:xfrm>
            <a:off x="5186163" y="5688420"/>
            <a:ext cx="3202261" cy="19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40</a:t>
            </a:r>
            <a:r>
              <a:rPr lang="ja-JP" altLang="en-US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45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50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55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60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65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70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75 </a:t>
            </a:r>
            <a:r>
              <a:rPr lang="en-US" altLang="ja-JP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48" name="正方形/長方形 47"/>
          <p:cNvSpPr>
            <a:spLocks noChangeArrowheads="1"/>
          </p:cNvSpPr>
          <p:nvPr/>
        </p:nvSpPr>
        <p:spPr bwMode="auto">
          <a:xfrm>
            <a:off x="7429625" y="5292725"/>
            <a:ext cx="358775" cy="360363"/>
          </a:xfrm>
          <a:prstGeom prst="rect">
            <a:avLst/>
          </a:prstGeom>
          <a:solidFill>
            <a:srgbClr val="FF0000">
              <a:alpha val="59999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0" name="正方形/長方形 49"/>
          <p:cNvSpPr>
            <a:spLocks noChangeArrowheads="1"/>
          </p:cNvSpPr>
          <p:nvPr/>
        </p:nvSpPr>
        <p:spPr bwMode="auto">
          <a:xfrm>
            <a:off x="6346120" y="4572000"/>
            <a:ext cx="358775" cy="1081088"/>
          </a:xfrm>
          <a:prstGeom prst="rect">
            <a:avLst/>
          </a:prstGeom>
          <a:solidFill>
            <a:srgbClr val="FF0000">
              <a:alpha val="59999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1" name="正方形/長方形 50"/>
          <p:cNvSpPr>
            <a:spLocks noChangeArrowheads="1"/>
          </p:cNvSpPr>
          <p:nvPr/>
        </p:nvSpPr>
        <p:spPr bwMode="auto">
          <a:xfrm>
            <a:off x="6704895" y="2780928"/>
            <a:ext cx="360363" cy="2872160"/>
          </a:xfrm>
          <a:prstGeom prst="rect">
            <a:avLst/>
          </a:prstGeom>
          <a:solidFill>
            <a:srgbClr val="FF0000">
              <a:alpha val="59999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2" name="正方形/長方形 51"/>
          <p:cNvSpPr>
            <a:spLocks noChangeArrowheads="1"/>
          </p:cNvSpPr>
          <p:nvPr/>
        </p:nvSpPr>
        <p:spPr bwMode="auto">
          <a:xfrm>
            <a:off x="7065258" y="4572001"/>
            <a:ext cx="360362" cy="1081088"/>
          </a:xfrm>
          <a:prstGeom prst="rect">
            <a:avLst/>
          </a:prstGeom>
          <a:solidFill>
            <a:srgbClr val="FF0000">
              <a:alpha val="59999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3" name="正方形/長方形 2"/>
          <p:cNvSpPr>
            <a:spLocks noChangeArrowheads="1"/>
          </p:cNvSpPr>
          <p:nvPr/>
        </p:nvSpPr>
        <p:spPr bwMode="auto">
          <a:xfrm>
            <a:off x="5266157" y="1638300"/>
            <a:ext cx="20088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１組のとんだ</a:t>
            </a:r>
            <a:r>
              <a:rPr lang="ja-JP" altLang="en-US" sz="18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回数</a:t>
            </a:r>
            <a:endParaRPr lang="ja-JP" altLang="en-US" sz="20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54" name="正方形/長方形 53"/>
          <p:cNvSpPr>
            <a:spLocks noChangeArrowheads="1"/>
          </p:cNvSpPr>
          <p:nvPr/>
        </p:nvSpPr>
        <p:spPr bwMode="auto">
          <a:xfrm>
            <a:off x="401806" y="5354211"/>
            <a:ext cx="4143625" cy="83099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このようなグラフを</a:t>
            </a:r>
            <a:r>
              <a:rPr lang="ja-JP" altLang="en-US" dirty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柱状グラフ</a:t>
            </a:r>
            <a:r>
              <a:rPr lang="ja-JP" altLang="en-US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、または</a:t>
            </a:r>
            <a:r>
              <a:rPr lang="ja-JP" altLang="en-US" dirty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ヒストグラム</a:t>
            </a:r>
            <a:r>
              <a:rPr lang="ja-JP" altLang="en-US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という。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1033311" y="3569575"/>
            <a:ext cx="2592000" cy="36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0" lang="ja-JP" altLang="en-US" sz="2000" i="1" kern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1033311" y="3931336"/>
            <a:ext cx="2592000" cy="36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0" lang="ja-JP" altLang="en-US" sz="2000" i="1" kern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1033311" y="4293096"/>
            <a:ext cx="2592000" cy="36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0" lang="ja-JP" altLang="en-US" sz="2000" i="1" kern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84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5" y="109228"/>
            <a:ext cx="770197" cy="10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244413" y="277378"/>
            <a:ext cx="7485831" cy="482296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２組、３組のとんだ回数を、それぞれヒストグラムに表しましょう。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346756"/>
              </p:ext>
            </p:extLst>
          </p:nvPr>
        </p:nvGraphicFramePr>
        <p:xfrm>
          <a:off x="1073768" y="1873918"/>
          <a:ext cx="3240000" cy="360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45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3" name="グループ化 50"/>
          <p:cNvGrpSpPr>
            <a:grpSpLocks/>
          </p:cNvGrpSpPr>
          <p:nvPr/>
        </p:nvGrpSpPr>
        <p:grpSpPr bwMode="auto">
          <a:xfrm>
            <a:off x="847482" y="1681424"/>
            <a:ext cx="219526" cy="4010432"/>
            <a:chOff x="4672943" y="830040"/>
            <a:chExt cx="170614" cy="4080286"/>
          </a:xfrm>
        </p:grpSpPr>
        <p:sp>
          <p:nvSpPr>
            <p:cNvPr id="34" name="テキスト ボックス 34"/>
            <p:cNvSpPr txBox="1">
              <a:spLocks noChangeArrowheads="1"/>
            </p:cNvSpPr>
            <p:nvPr/>
          </p:nvSpPr>
          <p:spPr bwMode="auto">
            <a:xfrm>
              <a:off x="4672943" y="83004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6" name="テキスト ボックス 61"/>
            <p:cNvSpPr txBox="1">
              <a:spLocks noChangeArrowheads="1"/>
            </p:cNvSpPr>
            <p:nvPr/>
          </p:nvSpPr>
          <p:spPr bwMode="auto">
            <a:xfrm>
              <a:off x="4676116" y="119806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9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7" name="テキスト ボックス 62"/>
            <p:cNvSpPr txBox="1">
              <a:spLocks noChangeArrowheads="1"/>
            </p:cNvSpPr>
            <p:nvPr/>
          </p:nvSpPr>
          <p:spPr bwMode="auto">
            <a:xfrm>
              <a:off x="4676116" y="156608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8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8" name="テキスト ボックス 63"/>
            <p:cNvSpPr txBox="1">
              <a:spLocks noChangeArrowheads="1"/>
            </p:cNvSpPr>
            <p:nvPr/>
          </p:nvSpPr>
          <p:spPr bwMode="auto">
            <a:xfrm>
              <a:off x="4676116" y="193411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7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9" name="テキスト ボックス 64"/>
            <p:cNvSpPr txBox="1">
              <a:spLocks noChangeArrowheads="1"/>
            </p:cNvSpPr>
            <p:nvPr/>
          </p:nvSpPr>
          <p:spPr bwMode="auto">
            <a:xfrm>
              <a:off x="4676116" y="230213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6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40" name="テキスト ボックス 65"/>
            <p:cNvSpPr txBox="1">
              <a:spLocks noChangeArrowheads="1"/>
            </p:cNvSpPr>
            <p:nvPr/>
          </p:nvSpPr>
          <p:spPr bwMode="auto">
            <a:xfrm>
              <a:off x="4676116" y="267016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5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41" name="テキスト ボックス 66"/>
            <p:cNvSpPr txBox="1">
              <a:spLocks noChangeArrowheads="1"/>
            </p:cNvSpPr>
            <p:nvPr/>
          </p:nvSpPr>
          <p:spPr bwMode="auto">
            <a:xfrm>
              <a:off x="4676116" y="303818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4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42" name="テキスト ボックス 67"/>
            <p:cNvSpPr txBox="1">
              <a:spLocks noChangeArrowheads="1"/>
            </p:cNvSpPr>
            <p:nvPr/>
          </p:nvSpPr>
          <p:spPr bwMode="auto">
            <a:xfrm>
              <a:off x="4676116" y="340620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3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43" name="テキスト ボックス 68"/>
            <p:cNvSpPr txBox="1">
              <a:spLocks noChangeArrowheads="1"/>
            </p:cNvSpPr>
            <p:nvPr/>
          </p:nvSpPr>
          <p:spPr bwMode="auto">
            <a:xfrm>
              <a:off x="4676116" y="377423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44" name="テキスト ボックス 69"/>
            <p:cNvSpPr txBox="1">
              <a:spLocks noChangeArrowheads="1"/>
            </p:cNvSpPr>
            <p:nvPr/>
          </p:nvSpPr>
          <p:spPr bwMode="auto">
            <a:xfrm>
              <a:off x="4676116" y="414225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45" name="テキスト ボックス 70"/>
            <p:cNvSpPr txBox="1">
              <a:spLocks noChangeArrowheads="1"/>
            </p:cNvSpPr>
            <p:nvPr/>
          </p:nvSpPr>
          <p:spPr bwMode="auto">
            <a:xfrm>
              <a:off x="4676116" y="451027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46" name="テキスト ボックス 51"/>
          <p:cNvSpPr txBox="1">
            <a:spLocks noChangeArrowheads="1"/>
          </p:cNvSpPr>
          <p:nvPr/>
        </p:nvSpPr>
        <p:spPr bwMode="auto">
          <a:xfrm>
            <a:off x="705468" y="1404425"/>
            <a:ext cx="43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8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47" name="テキスト ボックス 60"/>
          <p:cNvSpPr txBox="1">
            <a:spLocks noChangeArrowheads="1"/>
          </p:cNvSpPr>
          <p:nvPr/>
        </p:nvSpPr>
        <p:spPr bwMode="auto">
          <a:xfrm>
            <a:off x="1346199" y="5501763"/>
            <a:ext cx="3202261" cy="19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40</a:t>
            </a:r>
            <a:r>
              <a:rPr lang="ja-JP" altLang="en-US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45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50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55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60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65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70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75 </a:t>
            </a:r>
            <a:r>
              <a:rPr lang="en-US" altLang="ja-JP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48" name="正方形/長方形 47"/>
          <p:cNvSpPr>
            <a:spLocks noChangeArrowheads="1"/>
          </p:cNvSpPr>
          <p:nvPr/>
        </p:nvSpPr>
        <p:spPr bwMode="auto">
          <a:xfrm>
            <a:off x="3589661" y="4389120"/>
            <a:ext cx="358775" cy="1077311"/>
          </a:xfrm>
          <a:prstGeom prst="rect">
            <a:avLst/>
          </a:prstGeom>
          <a:solidFill>
            <a:srgbClr val="FF0000">
              <a:alpha val="59999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0" name="正方形/長方形 49"/>
          <p:cNvSpPr>
            <a:spLocks noChangeArrowheads="1"/>
          </p:cNvSpPr>
          <p:nvPr/>
        </p:nvSpPr>
        <p:spPr bwMode="auto">
          <a:xfrm>
            <a:off x="2154645" y="4754879"/>
            <a:ext cx="358775" cy="711551"/>
          </a:xfrm>
          <a:prstGeom prst="rect">
            <a:avLst/>
          </a:prstGeom>
          <a:solidFill>
            <a:srgbClr val="FF0000">
              <a:alpha val="59999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1" name="正方形/長方形 50"/>
          <p:cNvSpPr>
            <a:spLocks noChangeArrowheads="1"/>
          </p:cNvSpPr>
          <p:nvPr/>
        </p:nvSpPr>
        <p:spPr bwMode="auto">
          <a:xfrm>
            <a:off x="2514757" y="4030980"/>
            <a:ext cx="360363" cy="1435450"/>
          </a:xfrm>
          <a:prstGeom prst="rect">
            <a:avLst/>
          </a:prstGeom>
          <a:solidFill>
            <a:srgbClr val="FF0000">
              <a:alpha val="59999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2" name="正方形/長方形 51"/>
          <p:cNvSpPr>
            <a:spLocks noChangeArrowheads="1"/>
          </p:cNvSpPr>
          <p:nvPr/>
        </p:nvSpPr>
        <p:spPr bwMode="auto">
          <a:xfrm>
            <a:off x="3232914" y="3672840"/>
            <a:ext cx="360362" cy="1793592"/>
          </a:xfrm>
          <a:prstGeom prst="rect">
            <a:avLst/>
          </a:prstGeom>
          <a:solidFill>
            <a:srgbClr val="FF0000">
              <a:alpha val="59999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3" name="正方形/長方形 2"/>
          <p:cNvSpPr>
            <a:spLocks noChangeArrowheads="1"/>
          </p:cNvSpPr>
          <p:nvPr/>
        </p:nvSpPr>
        <p:spPr bwMode="auto">
          <a:xfrm>
            <a:off x="1426193" y="1451643"/>
            <a:ext cx="20569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２組</a:t>
            </a:r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のとんだ</a:t>
            </a:r>
            <a:r>
              <a:rPr lang="ja-JP" altLang="en-US" sz="18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回数</a:t>
            </a:r>
            <a:endParaRPr lang="ja-JP" altLang="en-US" sz="20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graphicFrame>
        <p:nvGraphicFramePr>
          <p:cNvPr id="76" name="表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18907"/>
              </p:ext>
            </p:extLst>
          </p:nvPr>
        </p:nvGraphicFramePr>
        <p:xfrm>
          <a:off x="4760310" y="2105195"/>
          <a:ext cx="2592000" cy="3230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00"/>
                <a:gridCol w="936000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とんだ回数（回）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日数（日）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４０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以上 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～４５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未満</a:t>
                      </a: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０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４５　　～５０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０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５０　　～５５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２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５５　　～６０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４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６０　　～６５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０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６５　　～７０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５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７０　　～７５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３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合　計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１４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7" name="正方形/長方形 2"/>
          <p:cNvSpPr>
            <a:spLocks noChangeArrowheads="1"/>
          </p:cNvSpPr>
          <p:nvPr/>
        </p:nvSpPr>
        <p:spPr bwMode="auto">
          <a:xfrm>
            <a:off x="5298472" y="1738483"/>
            <a:ext cx="19127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２組のとんだ回数</a:t>
            </a:r>
            <a:endParaRPr lang="ja-JP" altLang="en-US" sz="18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62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 animBg="1"/>
      <p:bldP spid="52" grpId="0" animBg="1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5" y="109228"/>
            <a:ext cx="770197" cy="10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244413" y="277378"/>
            <a:ext cx="7485831" cy="482296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２組、３組のとんだ回数を、それぞれヒストグラムに表しましょう。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569179"/>
              </p:ext>
            </p:extLst>
          </p:nvPr>
        </p:nvGraphicFramePr>
        <p:xfrm>
          <a:off x="1073768" y="1873918"/>
          <a:ext cx="3240000" cy="360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45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3" name="グループ化 50"/>
          <p:cNvGrpSpPr>
            <a:grpSpLocks/>
          </p:cNvGrpSpPr>
          <p:nvPr/>
        </p:nvGrpSpPr>
        <p:grpSpPr bwMode="auto">
          <a:xfrm>
            <a:off x="847482" y="1681424"/>
            <a:ext cx="219526" cy="4010432"/>
            <a:chOff x="4672943" y="830040"/>
            <a:chExt cx="170614" cy="4080286"/>
          </a:xfrm>
        </p:grpSpPr>
        <p:sp>
          <p:nvSpPr>
            <p:cNvPr id="34" name="テキスト ボックス 34"/>
            <p:cNvSpPr txBox="1">
              <a:spLocks noChangeArrowheads="1"/>
            </p:cNvSpPr>
            <p:nvPr/>
          </p:nvSpPr>
          <p:spPr bwMode="auto">
            <a:xfrm>
              <a:off x="4672943" y="83004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6" name="テキスト ボックス 61"/>
            <p:cNvSpPr txBox="1">
              <a:spLocks noChangeArrowheads="1"/>
            </p:cNvSpPr>
            <p:nvPr/>
          </p:nvSpPr>
          <p:spPr bwMode="auto">
            <a:xfrm>
              <a:off x="4676116" y="119806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9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7" name="テキスト ボックス 62"/>
            <p:cNvSpPr txBox="1">
              <a:spLocks noChangeArrowheads="1"/>
            </p:cNvSpPr>
            <p:nvPr/>
          </p:nvSpPr>
          <p:spPr bwMode="auto">
            <a:xfrm>
              <a:off x="4676116" y="156608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8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8" name="テキスト ボックス 63"/>
            <p:cNvSpPr txBox="1">
              <a:spLocks noChangeArrowheads="1"/>
            </p:cNvSpPr>
            <p:nvPr/>
          </p:nvSpPr>
          <p:spPr bwMode="auto">
            <a:xfrm>
              <a:off x="4676116" y="193411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7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9" name="テキスト ボックス 64"/>
            <p:cNvSpPr txBox="1">
              <a:spLocks noChangeArrowheads="1"/>
            </p:cNvSpPr>
            <p:nvPr/>
          </p:nvSpPr>
          <p:spPr bwMode="auto">
            <a:xfrm>
              <a:off x="4676116" y="230213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6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40" name="テキスト ボックス 65"/>
            <p:cNvSpPr txBox="1">
              <a:spLocks noChangeArrowheads="1"/>
            </p:cNvSpPr>
            <p:nvPr/>
          </p:nvSpPr>
          <p:spPr bwMode="auto">
            <a:xfrm>
              <a:off x="4676116" y="267016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5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41" name="テキスト ボックス 66"/>
            <p:cNvSpPr txBox="1">
              <a:spLocks noChangeArrowheads="1"/>
            </p:cNvSpPr>
            <p:nvPr/>
          </p:nvSpPr>
          <p:spPr bwMode="auto">
            <a:xfrm>
              <a:off x="4676116" y="303818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4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42" name="テキスト ボックス 67"/>
            <p:cNvSpPr txBox="1">
              <a:spLocks noChangeArrowheads="1"/>
            </p:cNvSpPr>
            <p:nvPr/>
          </p:nvSpPr>
          <p:spPr bwMode="auto">
            <a:xfrm>
              <a:off x="4676116" y="340620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3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43" name="テキスト ボックス 68"/>
            <p:cNvSpPr txBox="1">
              <a:spLocks noChangeArrowheads="1"/>
            </p:cNvSpPr>
            <p:nvPr/>
          </p:nvSpPr>
          <p:spPr bwMode="auto">
            <a:xfrm>
              <a:off x="4676116" y="377423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44" name="テキスト ボックス 69"/>
            <p:cNvSpPr txBox="1">
              <a:spLocks noChangeArrowheads="1"/>
            </p:cNvSpPr>
            <p:nvPr/>
          </p:nvSpPr>
          <p:spPr bwMode="auto">
            <a:xfrm>
              <a:off x="4676116" y="414225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45" name="テキスト ボックス 70"/>
            <p:cNvSpPr txBox="1">
              <a:spLocks noChangeArrowheads="1"/>
            </p:cNvSpPr>
            <p:nvPr/>
          </p:nvSpPr>
          <p:spPr bwMode="auto">
            <a:xfrm>
              <a:off x="4676116" y="451027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46" name="テキスト ボックス 51"/>
          <p:cNvSpPr txBox="1">
            <a:spLocks noChangeArrowheads="1"/>
          </p:cNvSpPr>
          <p:nvPr/>
        </p:nvSpPr>
        <p:spPr bwMode="auto">
          <a:xfrm>
            <a:off x="705468" y="1404425"/>
            <a:ext cx="43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8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47" name="テキスト ボックス 60"/>
          <p:cNvSpPr txBox="1">
            <a:spLocks noChangeArrowheads="1"/>
          </p:cNvSpPr>
          <p:nvPr/>
        </p:nvSpPr>
        <p:spPr bwMode="auto">
          <a:xfrm>
            <a:off x="1346199" y="5501763"/>
            <a:ext cx="3202261" cy="19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40</a:t>
            </a:r>
            <a:r>
              <a:rPr lang="ja-JP" altLang="en-US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45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50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55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60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65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70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75 </a:t>
            </a:r>
            <a:r>
              <a:rPr lang="en-US" altLang="ja-JP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48" name="正方形/長方形 47"/>
          <p:cNvSpPr>
            <a:spLocks noChangeArrowheads="1"/>
          </p:cNvSpPr>
          <p:nvPr/>
        </p:nvSpPr>
        <p:spPr bwMode="auto">
          <a:xfrm>
            <a:off x="3597811" y="4389120"/>
            <a:ext cx="358775" cy="1077311"/>
          </a:xfrm>
          <a:prstGeom prst="rect">
            <a:avLst/>
          </a:prstGeom>
          <a:solidFill>
            <a:srgbClr val="FF0000">
              <a:alpha val="59999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0" name="正方形/長方形 49"/>
          <p:cNvSpPr>
            <a:spLocks noChangeArrowheads="1"/>
          </p:cNvSpPr>
          <p:nvPr/>
        </p:nvSpPr>
        <p:spPr bwMode="auto">
          <a:xfrm>
            <a:off x="2162795" y="4754879"/>
            <a:ext cx="358775" cy="711551"/>
          </a:xfrm>
          <a:prstGeom prst="rect">
            <a:avLst/>
          </a:prstGeom>
          <a:solidFill>
            <a:srgbClr val="FF0000">
              <a:alpha val="59999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1" name="正方形/長方形 50"/>
          <p:cNvSpPr>
            <a:spLocks noChangeArrowheads="1"/>
          </p:cNvSpPr>
          <p:nvPr/>
        </p:nvSpPr>
        <p:spPr bwMode="auto">
          <a:xfrm>
            <a:off x="2522907" y="4030980"/>
            <a:ext cx="360363" cy="1435450"/>
          </a:xfrm>
          <a:prstGeom prst="rect">
            <a:avLst/>
          </a:prstGeom>
          <a:solidFill>
            <a:srgbClr val="FF0000">
              <a:alpha val="59999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2" name="正方形/長方形 51"/>
          <p:cNvSpPr>
            <a:spLocks noChangeArrowheads="1"/>
          </p:cNvSpPr>
          <p:nvPr/>
        </p:nvSpPr>
        <p:spPr bwMode="auto">
          <a:xfrm>
            <a:off x="3241064" y="3672840"/>
            <a:ext cx="360362" cy="1793592"/>
          </a:xfrm>
          <a:prstGeom prst="rect">
            <a:avLst/>
          </a:prstGeom>
          <a:solidFill>
            <a:srgbClr val="FF0000">
              <a:alpha val="59999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3" name="正方形/長方形 2"/>
          <p:cNvSpPr>
            <a:spLocks noChangeArrowheads="1"/>
          </p:cNvSpPr>
          <p:nvPr/>
        </p:nvSpPr>
        <p:spPr bwMode="auto">
          <a:xfrm>
            <a:off x="1426193" y="1451643"/>
            <a:ext cx="20569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２組</a:t>
            </a:r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のとんだ</a:t>
            </a:r>
            <a:r>
              <a:rPr lang="ja-JP" altLang="en-US" sz="18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回数</a:t>
            </a:r>
            <a:endParaRPr lang="ja-JP" altLang="en-US" sz="20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55471"/>
              </p:ext>
            </p:extLst>
          </p:nvPr>
        </p:nvGraphicFramePr>
        <p:xfrm>
          <a:off x="5208403" y="1873918"/>
          <a:ext cx="3240000" cy="360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45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7" name="グループ化 50"/>
          <p:cNvGrpSpPr>
            <a:grpSpLocks/>
          </p:cNvGrpSpPr>
          <p:nvPr/>
        </p:nvGrpSpPr>
        <p:grpSpPr bwMode="auto">
          <a:xfrm>
            <a:off x="4982117" y="1681424"/>
            <a:ext cx="219526" cy="4010432"/>
            <a:chOff x="4672943" y="830040"/>
            <a:chExt cx="170614" cy="4080286"/>
          </a:xfrm>
        </p:grpSpPr>
        <p:sp>
          <p:nvSpPr>
            <p:cNvPr id="28" name="テキスト ボックス 34"/>
            <p:cNvSpPr txBox="1">
              <a:spLocks noChangeArrowheads="1"/>
            </p:cNvSpPr>
            <p:nvPr/>
          </p:nvSpPr>
          <p:spPr bwMode="auto">
            <a:xfrm>
              <a:off x="4672943" y="83004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29" name="テキスト ボックス 61"/>
            <p:cNvSpPr txBox="1">
              <a:spLocks noChangeArrowheads="1"/>
            </p:cNvSpPr>
            <p:nvPr/>
          </p:nvSpPr>
          <p:spPr bwMode="auto">
            <a:xfrm>
              <a:off x="4676116" y="119806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9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0" name="テキスト ボックス 62"/>
            <p:cNvSpPr txBox="1">
              <a:spLocks noChangeArrowheads="1"/>
            </p:cNvSpPr>
            <p:nvPr/>
          </p:nvSpPr>
          <p:spPr bwMode="auto">
            <a:xfrm>
              <a:off x="4676116" y="156608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8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1" name="テキスト ボックス 63"/>
            <p:cNvSpPr txBox="1">
              <a:spLocks noChangeArrowheads="1"/>
            </p:cNvSpPr>
            <p:nvPr/>
          </p:nvSpPr>
          <p:spPr bwMode="auto">
            <a:xfrm>
              <a:off x="4676116" y="193411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7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5" name="テキスト ボックス 64"/>
            <p:cNvSpPr txBox="1">
              <a:spLocks noChangeArrowheads="1"/>
            </p:cNvSpPr>
            <p:nvPr/>
          </p:nvSpPr>
          <p:spPr bwMode="auto">
            <a:xfrm>
              <a:off x="4676116" y="230213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6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49" name="テキスト ボックス 65"/>
            <p:cNvSpPr txBox="1">
              <a:spLocks noChangeArrowheads="1"/>
            </p:cNvSpPr>
            <p:nvPr/>
          </p:nvSpPr>
          <p:spPr bwMode="auto">
            <a:xfrm>
              <a:off x="4676116" y="267016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5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54" name="テキスト ボックス 66"/>
            <p:cNvSpPr txBox="1">
              <a:spLocks noChangeArrowheads="1"/>
            </p:cNvSpPr>
            <p:nvPr/>
          </p:nvSpPr>
          <p:spPr bwMode="auto">
            <a:xfrm>
              <a:off x="4676116" y="303818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4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55" name="テキスト ボックス 67"/>
            <p:cNvSpPr txBox="1">
              <a:spLocks noChangeArrowheads="1"/>
            </p:cNvSpPr>
            <p:nvPr/>
          </p:nvSpPr>
          <p:spPr bwMode="auto">
            <a:xfrm>
              <a:off x="4676116" y="340620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3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56" name="テキスト ボックス 68"/>
            <p:cNvSpPr txBox="1">
              <a:spLocks noChangeArrowheads="1"/>
            </p:cNvSpPr>
            <p:nvPr/>
          </p:nvSpPr>
          <p:spPr bwMode="auto">
            <a:xfrm>
              <a:off x="4676116" y="377423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57" name="テキスト ボックス 69"/>
            <p:cNvSpPr txBox="1">
              <a:spLocks noChangeArrowheads="1"/>
            </p:cNvSpPr>
            <p:nvPr/>
          </p:nvSpPr>
          <p:spPr bwMode="auto">
            <a:xfrm>
              <a:off x="4676116" y="414225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58" name="テキスト ボックス 70"/>
            <p:cNvSpPr txBox="1">
              <a:spLocks noChangeArrowheads="1"/>
            </p:cNvSpPr>
            <p:nvPr/>
          </p:nvSpPr>
          <p:spPr bwMode="auto">
            <a:xfrm>
              <a:off x="4676116" y="451027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59" name="テキスト ボックス 51"/>
          <p:cNvSpPr txBox="1">
            <a:spLocks noChangeArrowheads="1"/>
          </p:cNvSpPr>
          <p:nvPr/>
        </p:nvSpPr>
        <p:spPr bwMode="auto">
          <a:xfrm>
            <a:off x="4840103" y="1404425"/>
            <a:ext cx="43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8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60" name="テキスト ボックス 60"/>
          <p:cNvSpPr txBox="1">
            <a:spLocks noChangeArrowheads="1"/>
          </p:cNvSpPr>
          <p:nvPr/>
        </p:nvSpPr>
        <p:spPr bwMode="auto">
          <a:xfrm>
            <a:off x="5480834" y="5501763"/>
            <a:ext cx="3202261" cy="19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40</a:t>
            </a:r>
            <a:r>
              <a:rPr lang="ja-JP" altLang="en-US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45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50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55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60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65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70</a:t>
            </a:r>
            <a:r>
              <a: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40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75 </a:t>
            </a:r>
            <a:r>
              <a:rPr lang="en-US" altLang="ja-JP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61" name="正方形/長方形 60"/>
          <p:cNvSpPr>
            <a:spLocks noChangeArrowheads="1"/>
          </p:cNvSpPr>
          <p:nvPr/>
        </p:nvSpPr>
        <p:spPr bwMode="auto">
          <a:xfrm>
            <a:off x="7362311" y="4752855"/>
            <a:ext cx="358775" cy="720000"/>
          </a:xfrm>
          <a:prstGeom prst="rect">
            <a:avLst/>
          </a:prstGeom>
          <a:solidFill>
            <a:srgbClr val="FF0000">
              <a:alpha val="59999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62" name="正方形/長方形 61"/>
          <p:cNvSpPr>
            <a:spLocks noChangeArrowheads="1"/>
          </p:cNvSpPr>
          <p:nvPr/>
        </p:nvSpPr>
        <p:spPr bwMode="auto">
          <a:xfrm>
            <a:off x="5572052" y="5108949"/>
            <a:ext cx="358775" cy="360362"/>
          </a:xfrm>
          <a:prstGeom prst="rect">
            <a:avLst/>
          </a:prstGeom>
          <a:solidFill>
            <a:srgbClr val="FF0000">
              <a:alpha val="59999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63" name="正方形/長方形 62"/>
          <p:cNvSpPr>
            <a:spLocks noChangeArrowheads="1"/>
          </p:cNvSpPr>
          <p:nvPr/>
        </p:nvSpPr>
        <p:spPr bwMode="auto">
          <a:xfrm>
            <a:off x="6647142" y="3311229"/>
            <a:ext cx="360363" cy="2160000"/>
          </a:xfrm>
          <a:prstGeom prst="rect">
            <a:avLst/>
          </a:prstGeom>
          <a:solidFill>
            <a:srgbClr val="FF0000">
              <a:alpha val="59999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64" name="正方形/長方形 63"/>
          <p:cNvSpPr>
            <a:spLocks noChangeArrowheads="1"/>
          </p:cNvSpPr>
          <p:nvPr/>
        </p:nvSpPr>
        <p:spPr bwMode="auto">
          <a:xfrm>
            <a:off x="7005538" y="4033859"/>
            <a:ext cx="360362" cy="1440000"/>
          </a:xfrm>
          <a:prstGeom prst="rect">
            <a:avLst/>
          </a:prstGeom>
          <a:solidFill>
            <a:srgbClr val="FF0000">
              <a:alpha val="59999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65" name="正方形/長方形 2"/>
          <p:cNvSpPr>
            <a:spLocks noChangeArrowheads="1"/>
          </p:cNvSpPr>
          <p:nvPr/>
        </p:nvSpPr>
        <p:spPr bwMode="auto">
          <a:xfrm>
            <a:off x="5560828" y="1451643"/>
            <a:ext cx="20681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３組</a:t>
            </a:r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のとんだ</a:t>
            </a:r>
            <a:r>
              <a:rPr lang="ja-JP" altLang="en-US" sz="18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回数</a:t>
            </a:r>
            <a:endParaRPr lang="ja-JP" altLang="en-US" sz="20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05468" y="1146121"/>
            <a:ext cx="4010548" cy="487516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0" lang="ja-JP" altLang="en-US" sz="2000" i="1" kern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graphicFrame>
        <p:nvGraphicFramePr>
          <p:cNvPr id="66" name="表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24289"/>
              </p:ext>
            </p:extLst>
          </p:nvPr>
        </p:nvGraphicFramePr>
        <p:xfrm>
          <a:off x="1547664" y="1998230"/>
          <a:ext cx="2592000" cy="3230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00"/>
                <a:gridCol w="936000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とんだ回数（回）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日数（日）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４０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以上 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～４５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未満</a:t>
                      </a: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１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４５　　～５０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０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５０　　～５５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０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５５　　～６０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６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６０　　～６５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４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６５　　～７０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２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７０　　～７５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４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合　計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１７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52" marR="91452" marT="45725" marB="457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7" name="正方形/長方形 2"/>
          <p:cNvSpPr>
            <a:spLocks noChangeArrowheads="1"/>
          </p:cNvSpPr>
          <p:nvPr/>
        </p:nvSpPr>
        <p:spPr bwMode="auto">
          <a:xfrm>
            <a:off x="1783918" y="1631518"/>
            <a:ext cx="1923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３組のとんだ回数</a:t>
            </a:r>
            <a:endParaRPr lang="ja-JP" altLang="en-US" sz="18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68" name="正方形/長方形 67"/>
          <p:cNvSpPr>
            <a:spLocks noChangeArrowheads="1"/>
          </p:cNvSpPr>
          <p:nvPr/>
        </p:nvSpPr>
        <p:spPr bwMode="auto">
          <a:xfrm>
            <a:off x="7717470" y="4032248"/>
            <a:ext cx="358775" cy="1440000"/>
          </a:xfrm>
          <a:prstGeom prst="rect">
            <a:avLst/>
          </a:prstGeom>
          <a:solidFill>
            <a:srgbClr val="FF0000">
              <a:alpha val="59999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007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2" grpId="0" animBg="1"/>
      <p:bldP spid="67" grpId="0"/>
      <p:bldP spid="67" grpId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2" y="239614"/>
            <a:ext cx="636310" cy="88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244413" y="277378"/>
            <a:ext cx="7485831" cy="652556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１組、２組、３組で、いちばん度数が多いのは、それぞれどの階級ですか。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612626" y="5047068"/>
            <a:ext cx="2577730" cy="64633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kumimoji="0" lang="ja-JP" altLang="en-US" sz="18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答え　１組　</a:t>
            </a:r>
            <a:endParaRPr kumimoji="0" lang="en-US" altLang="ja-JP" sz="1800" kern="0" dirty="0" smtClean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  <a:p>
            <a:r>
              <a:rPr kumimoji="0" lang="ja-JP" altLang="en-US" sz="18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　</a:t>
            </a:r>
            <a:r>
              <a:rPr kumimoji="0" lang="ja-JP" altLang="en-US" sz="18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６０回以上６５回未満</a:t>
            </a:r>
            <a:endParaRPr lang="ja-JP" altLang="en-US" sz="1800" dirty="0"/>
          </a:p>
        </p:txBody>
      </p:sp>
      <p:sp>
        <p:nvSpPr>
          <p:cNvPr id="102" name="正方形/長方形 101"/>
          <p:cNvSpPr/>
          <p:nvPr/>
        </p:nvSpPr>
        <p:spPr>
          <a:xfrm>
            <a:off x="3413803" y="5071672"/>
            <a:ext cx="2577730" cy="64633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kumimoji="0" lang="ja-JP" altLang="en-US" sz="18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答え　２組　</a:t>
            </a:r>
            <a:endParaRPr kumimoji="0" lang="en-US" altLang="ja-JP" sz="1800" kern="0" dirty="0" smtClean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  <a:p>
            <a:r>
              <a:rPr kumimoji="0" lang="ja-JP" altLang="en-US" sz="18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　</a:t>
            </a:r>
            <a:r>
              <a:rPr kumimoji="0" lang="ja-JP" altLang="en-US" sz="18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６５回以上７０回未満</a:t>
            </a:r>
            <a:endParaRPr lang="ja-JP" altLang="en-US" sz="1800" dirty="0"/>
          </a:p>
        </p:txBody>
      </p:sp>
      <p:sp>
        <p:nvSpPr>
          <p:cNvPr id="103" name="正方形/長方形 102"/>
          <p:cNvSpPr/>
          <p:nvPr/>
        </p:nvSpPr>
        <p:spPr>
          <a:xfrm>
            <a:off x="6207514" y="5071671"/>
            <a:ext cx="2577730" cy="64633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kumimoji="0" lang="ja-JP" altLang="en-US" sz="18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答え　３組　</a:t>
            </a:r>
            <a:endParaRPr kumimoji="0" lang="en-US" altLang="ja-JP" sz="1800" kern="0" dirty="0" smtClean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  <a:p>
            <a:r>
              <a:rPr kumimoji="0" lang="ja-JP" altLang="en-US" sz="18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　</a:t>
            </a:r>
            <a:r>
              <a:rPr kumimoji="0" lang="ja-JP" altLang="en-US" sz="18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５５回以上６０回未満</a:t>
            </a:r>
            <a:endParaRPr lang="ja-JP" altLang="en-US" sz="1800" dirty="0"/>
          </a:p>
        </p:txBody>
      </p:sp>
      <p:graphicFrame>
        <p:nvGraphicFramePr>
          <p:cNvPr id="106" name="表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955620"/>
              </p:ext>
            </p:extLst>
          </p:nvPr>
        </p:nvGraphicFramePr>
        <p:xfrm>
          <a:off x="3589198" y="1821229"/>
          <a:ext cx="2268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</a:tblGrid>
              <a:tr h="252000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7" name="正方形/長方形 106"/>
          <p:cNvSpPr>
            <a:spLocks noChangeArrowheads="1"/>
          </p:cNvSpPr>
          <p:nvPr/>
        </p:nvSpPr>
        <p:spPr bwMode="auto">
          <a:xfrm>
            <a:off x="5344844" y="3580189"/>
            <a:ext cx="252000" cy="756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08" name="正方形/長方形 107"/>
          <p:cNvSpPr>
            <a:spLocks noChangeArrowheads="1"/>
          </p:cNvSpPr>
          <p:nvPr/>
        </p:nvSpPr>
        <p:spPr bwMode="auto">
          <a:xfrm>
            <a:off x="4341523" y="3835364"/>
            <a:ext cx="252000" cy="504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09" name="正方形/長方形 108"/>
          <p:cNvSpPr>
            <a:spLocks noChangeArrowheads="1"/>
          </p:cNvSpPr>
          <p:nvPr/>
        </p:nvSpPr>
        <p:spPr bwMode="auto">
          <a:xfrm>
            <a:off x="4591837" y="3333297"/>
            <a:ext cx="252000" cy="1008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10" name="正方形/長方形 109"/>
          <p:cNvSpPr>
            <a:spLocks noChangeArrowheads="1"/>
          </p:cNvSpPr>
          <p:nvPr/>
        </p:nvSpPr>
        <p:spPr bwMode="auto">
          <a:xfrm>
            <a:off x="5095641" y="3076189"/>
            <a:ext cx="252000" cy="1260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11" name="正方形/長方形 2"/>
          <p:cNvSpPr>
            <a:spLocks noChangeArrowheads="1"/>
          </p:cNvSpPr>
          <p:nvPr/>
        </p:nvSpPr>
        <p:spPr bwMode="auto">
          <a:xfrm>
            <a:off x="3470213" y="1349561"/>
            <a:ext cx="20569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２組</a:t>
            </a:r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のとんだ</a:t>
            </a:r>
            <a:r>
              <a:rPr lang="ja-JP" altLang="en-US" sz="18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回数</a:t>
            </a:r>
            <a:endParaRPr lang="ja-JP" altLang="en-US" sz="20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graphicFrame>
        <p:nvGraphicFramePr>
          <p:cNvPr id="112" name="表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316966"/>
              </p:ext>
            </p:extLst>
          </p:nvPr>
        </p:nvGraphicFramePr>
        <p:xfrm>
          <a:off x="6470490" y="1814919"/>
          <a:ext cx="2268000" cy="253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</a:tblGrid>
              <a:tr h="253577"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13" name="グループ化 50"/>
          <p:cNvGrpSpPr>
            <a:grpSpLocks/>
          </p:cNvGrpSpPr>
          <p:nvPr/>
        </p:nvGrpSpPr>
        <p:grpSpPr bwMode="auto">
          <a:xfrm>
            <a:off x="6130786" y="1680599"/>
            <a:ext cx="428874" cy="2801257"/>
            <a:chOff x="4672943" y="830040"/>
            <a:chExt cx="170614" cy="4080286"/>
          </a:xfrm>
        </p:grpSpPr>
        <p:sp>
          <p:nvSpPr>
            <p:cNvPr id="114" name="テキスト ボックス 34"/>
            <p:cNvSpPr txBox="1">
              <a:spLocks noChangeArrowheads="1"/>
            </p:cNvSpPr>
            <p:nvPr/>
          </p:nvSpPr>
          <p:spPr bwMode="auto">
            <a:xfrm>
              <a:off x="4672943" y="83004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15" name="テキスト ボックス 61"/>
            <p:cNvSpPr txBox="1">
              <a:spLocks noChangeArrowheads="1"/>
            </p:cNvSpPr>
            <p:nvPr/>
          </p:nvSpPr>
          <p:spPr bwMode="auto">
            <a:xfrm>
              <a:off x="4676116" y="119806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9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16" name="テキスト ボックス 62"/>
            <p:cNvSpPr txBox="1">
              <a:spLocks noChangeArrowheads="1"/>
            </p:cNvSpPr>
            <p:nvPr/>
          </p:nvSpPr>
          <p:spPr bwMode="auto">
            <a:xfrm>
              <a:off x="4676116" y="156608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8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17" name="テキスト ボックス 63"/>
            <p:cNvSpPr txBox="1">
              <a:spLocks noChangeArrowheads="1"/>
            </p:cNvSpPr>
            <p:nvPr/>
          </p:nvSpPr>
          <p:spPr bwMode="auto">
            <a:xfrm>
              <a:off x="4676116" y="193411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7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18" name="テキスト ボックス 64"/>
            <p:cNvSpPr txBox="1">
              <a:spLocks noChangeArrowheads="1"/>
            </p:cNvSpPr>
            <p:nvPr/>
          </p:nvSpPr>
          <p:spPr bwMode="auto">
            <a:xfrm>
              <a:off x="4676116" y="230213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6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19" name="テキスト ボックス 65"/>
            <p:cNvSpPr txBox="1">
              <a:spLocks noChangeArrowheads="1"/>
            </p:cNvSpPr>
            <p:nvPr/>
          </p:nvSpPr>
          <p:spPr bwMode="auto">
            <a:xfrm>
              <a:off x="4676116" y="267016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5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20" name="テキスト ボックス 66"/>
            <p:cNvSpPr txBox="1">
              <a:spLocks noChangeArrowheads="1"/>
            </p:cNvSpPr>
            <p:nvPr/>
          </p:nvSpPr>
          <p:spPr bwMode="auto">
            <a:xfrm>
              <a:off x="4676116" y="303818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4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21" name="テキスト ボックス 67"/>
            <p:cNvSpPr txBox="1">
              <a:spLocks noChangeArrowheads="1"/>
            </p:cNvSpPr>
            <p:nvPr/>
          </p:nvSpPr>
          <p:spPr bwMode="auto">
            <a:xfrm>
              <a:off x="4676116" y="340620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3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22" name="テキスト ボックス 68"/>
            <p:cNvSpPr txBox="1">
              <a:spLocks noChangeArrowheads="1"/>
            </p:cNvSpPr>
            <p:nvPr/>
          </p:nvSpPr>
          <p:spPr bwMode="auto">
            <a:xfrm>
              <a:off x="4676116" y="377423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23" name="テキスト ボックス 69"/>
            <p:cNvSpPr txBox="1">
              <a:spLocks noChangeArrowheads="1"/>
            </p:cNvSpPr>
            <p:nvPr/>
          </p:nvSpPr>
          <p:spPr bwMode="auto">
            <a:xfrm>
              <a:off x="4676116" y="414225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24" name="テキスト ボックス 70"/>
            <p:cNvSpPr txBox="1">
              <a:spLocks noChangeArrowheads="1"/>
            </p:cNvSpPr>
            <p:nvPr/>
          </p:nvSpPr>
          <p:spPr bwMode="auto">
            <a:xfrm>
              <a:off x="4676116" y="451027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125" name="テキスト ボックス 51"/>
          <p:cNvSpPr txBox="1">
            <a:spLocks noChangeArrowheads="1"/>
          </p:cNvSpPr>
          <p:nvPr/>
        </p:nvSpPr>
        <p:spPr bwMode="auto">
          <a:xfrm>
            <a:off x="6044286" y="1388873"/>
            <a:ext cx="43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8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26" name="テキスト ボックス 60"/>
          <p:cNvSpPr txBox="1">
            <a:spLocks noChangeArrowheads="1"/>
          </p:cNvSpPr>
          <p:nvPr/>
        </p:nvSpPr>
        <p:spPr bwMode="auto">
          <a:xfrm>
            <a:off x="6620330" y="4382524"/>
            <a:ext cx="2569618" cy="19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40</a:t>
            </a:r>
            <a:r>
              <a:rPr lang="ja-JP" altLang="en-US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75 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05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27" name="正方形/長方形 2"/>
          <p:cNvSpPr>
            <a:spLocks noChangeArrowheads="1"/>
          </p:cNvSpPr>
          <p:nvPr/>
        </p:nvSpPr>
        <p:spPr bwMode="auto">
          <a:xfrm>
            <a:off x="6389586" y="1346776"/>
            <a:ext cx="20681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３組</a:t>
            </a:r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のとんだ</a:t>
            </a:r>
            <a:r>
              <a:rPr lang="ja-JP" altLang="en-US" sz="18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回数</a:t>
            </a:r>
            <a:endParaRPr lang="ja-JP" altLang="en-US" sz="20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128" name="正方形/長方形 127"/>
          <p:cNvSpPr>
            <a:spLocks noChangeArrowheads="1"/>
          </p:cNvSpPr>
          <p:nvPr/>
        </p:nvSpPr>
        <p:spPr bwMode="auto">
          <a:xfrm>
            <a:off x="7976228" y="3839738"/>
            <a:ext cx="252682" cy="50709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29" name="正方形/長方形 128"/>
          <p:cNvSpPr>
            <a:spLocks noChangeArrowheads="1"/>
          </p:cNvSpPr>
          <p:nvPr/>
        </p:nvSpPr>
        <p:spPr bwMode="auto">
          <a:xfrm>
            <a:off x="6713565" y="4091873"/>
            <a:ext cx="252682" cy="2538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30" name="正方形/長方形 129"/>
          <p:cNvSpPr>
            <a:spLocks noChangeArrowheads="1"/>
          </p:cNvSpPr>
          <p:nvPr/>
        </p:nvSpPr>
        <p:spPr bwMode="auto">
          <a:xfrm>
            <a:off x="7467254" y="2823203"/>
            <a:ext cx="253800" cy="1521269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31" name="正方形/長方形 130"/>
          <p:cNvSpPr>
            <a:spLocks noChangeArrowheads="1"/>
          </p:cNvSpPr>
          <p:nvPr/>
        </p:nvSpPr>
        <p:spPr bwMode="auto">
          <a:xfrm>
            <a:off x="7721054" y="3330292"/>
            <a:ext cx="253800" cy="101418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32" name="正方形/長方形 131"/>
          <p:cNvSpPr>
            <a:spLocks noChangeArrowheads="1"/>
          </p:cNvSpPr>
          <p:nvPr/>
        </p:nvSpPr>
        <p:spPr bwMode="auto">
          <a:xfrm>
            <a:off x="8235260" y="3336532"/>
            <a:ext cx="252682" cy="1008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grpSp>
        <p:nvGrpSpPr>
          <p:cNvPr id="133" name="グループ化 50"/>
          <p:cNvGrpSpPr>
            <a:grpSpLocks/>
          </p:cNvGrpSpPr>
          <p:nvPr/>
        </p:nvGrpSpPr>
        <p:grpSpPr bwMode="auto">
          <a:xfrm>
            <a:off x="3235023" y="1701932"/>
            <a:ext cx="428874" cy="2801257"/>
            <a:chOff x="4672943" y="830040"/>
            <a:chExt cx="170614" cy="4080286"/>
          </a:xfrm>
        </p:grpSpPr>
        <p:sp>
          <p:nvSpPr>
            <p:cNvPr id="134" name="テキスト ボックス 34"/>
            <p:cNvSpPr txBox="1">
              <a:spLocks noChangeArrowheads="1"/>
            </p:cNvSpPr>
            <p:nvPr/>
          </p:nvSpPr>
          <p:spPr bwMode="auto">
            <a:xfrm>
              <a:off x="4672943" y="83004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35" name="テキスト ボックス 61"/>
            <p:cNvSpPr txBox="1">
              <a:spLocks noChangeArrowheads="1"/>
            </p:cNvSpPr>
            <p:nvPr/>
          </p:nvSpPr>
          <p:spPr bwMode="auto">
            <a:xfrm>
              <a:off x="4676116" y="119806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9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36" name="テキスト ボックス 62"/>
            <p:cNvSpPr txBox="1">
              <a:spLocks noChangeArrowheads="1"/>
            </p:cNvSpPr>
            <p:nvPr/>
          </p:nvSpPr>
          <p:spPr bwMode="auto">
            <a:xfrm>
              <a:off x="4676116" y="156608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8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37" name="テキスト ボックス 63"/>
            <p:cNvSpPr txBox="1">
              <a:spLocks noChangeArrowheads="1"/>
            </p:cNvSpPr>
            <p:nvPr/>
          </p:nvSpPr>
          <p:spPr bwMode="auto">
            <a:xfrm>
              <a:off x="4676116" y="193411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7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38" name="テキスト ボックス 64"/>
            <p:cNvSpPr txBox="1">
              <a:spLocks noChangeArrowheads="1"/>
            </p:cNvSpPr>
            <p:nvPr/>
          </p:nvSpPr>
          <p:spPr bwMode="auto">
            <a:xfrm>
              <a:off x="4676116" y="230213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6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39" name="テキスト ボックス 65"/>
            <p:cNvSpPr txBox="1">
              <a:spLocks noChangeArrowheads="1"/>
            </p:cNvSpPr>
            <p:nvPr/>
          </p:nvSpPr>
          <p:spPr bwMode="auto">
            <a:xfrm>
              <a:off x="4676116" y="267016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5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40" name="テキスト ボックス 66"/>
            <p:cNvSpPr txBox="1">
              <a:spLocks noChangeArrowheads="1"/>
            </p:cNvSpPr>
            <p:nvPr/>
          </p:nvSpPr>
          <p:spPr bwMode="auto">
            <a:xfrm>
              <a:off x="4676116" y="303818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4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41" name="テキスト ボックス 67"/>
            <p:cNvSpPr txBox="1">
              <a:spLocks noChangeArrowheads="1"/>
            </p:cNvSpPr>
            <p:nvPr/>
          </p:nvSpPr>
          <p:spPr bwMode="auto">
            <a:xfrm>
              <a:off x="4676116" y="340620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3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42" name="テキスト ボックス 68"/>
            <p:cNvSpPr txBox="1">
              <a:spLocks noChangeArrowheads="1"/>
            </p:cNvSpPr>
            <p:nvPr/>
          </p:nvSpPr>
          <p:spPr bwMode="auto">
            <a:xfrm>
              <a:off x="4676116" y="377423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43" name="テキスト ボックス 69"/>
            <p:cNvSpPr txBox="1">
              <a:spLocks noChangeArrowheads="1"/>
            </p:cNvSpPr>
            <p:nvPr/>
          </p:nvSpPr>
          <p:spPr bwMode="auto">
            <a:xfrm>
              <a:off x="4676116" y="414225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44" name="テキスト ボックス 70"/>
            <p:cNvSpPr txBox="1">
              <a:spLocks noChangeArrowheads="1"/>
            </p:cNvSpPr>
            <p:nvPr/>
          </p:nvSpPr>
          <p:spPr bwMode="auto">
            <a:xfrm>
              <a:off x="4676116" y="451027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145" name="テキスト ボックス 60"/>
          <p:cNvSpPr txBox="1">
            <a:spLocks noChangeArrowheads="1"/>
          </p:cNvSpPr>
          <p:nvPr/>
        </p:nvSpPr>
        <p:spPr bwMode="auto">
          <a:xfrm>
            <a:off x="3730912" y="4320613"/>
            <a:ext cx="2313374" cy="27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40</a:t>
            </a:r>
            <a:r>
              <a:rPr lang="ja-JP" altLang="en-US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75 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05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146" name="表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206841"/>
              </p:ext>
            </p:extLst>
          </p:nvPr>
        </p:nvGraphicFramePr>
        <p:xfrm>
          <a:off x="731611" y="1838900"/>
          <a:ext cx="2268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</a:tblGrid>
              <a:tr h="252000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7" name="正方形/長方形 146"/>
          <p:cNvSpPr>
            <a:spLocks noChangeArrowheads="1"/>
          </p:cNvSpPr>
          <p:nvPr/>
        </p:nvSpPr>
        <p:spPr bwMode="auto">
          <a:xfrm>
            <a:off x="2486928" y="4107874"/>
            <a:ext cx="252000" cy="252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48" name="正方形/長方形 147"/>
          <p:cNvSpPr>
            <a:spLocks noChangeArrowheads="1"/>
          </p:cNvSpPr>
          <p:nvPr/>
        </p:nvSpPr>
        <p:spPr bwMode="auto">
          <a:xfrm>
            <a:off x="1735222" y="3603874"/>
            <a:ext cx="252000" cy="756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49" name="正方形/長方形 148"/>
          <p:cNvSpPr>
            <a:spLocks noChangeArrowheads="1"/>
          </p:cNvSpPr>
          <p:nvPr/>
        </p:nvSpPr>
        <p:spPr bwMode="auto">
          <a:xfrm>
            <a:off x="1979773" y="2343650"/>
            <a:ext cx="252000" cy="2016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50" name="正方形/長方形 149"/>
          <p:cNvSpPr>
            <a:spLocks noChangeArrowheads="1"/>
          </p:cNvSpPr>
          <p:nvPr/>
        </p:nvSpPr>
        <p:spPr bwMode="auto">
          <a:xfrm>
            <a:off x="2237725" y="3603874"/>
            <a:ext cx="252000" cy="756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51" name="正方形/長方形 2"/>
          <p:cNvSpPr>
            <a:spLocks noChangeArrowheads="1"/>
          </p:cNvSpPr>
          <p:nvPr/>
        </p:nvSpPr>
        <p:spPr bwMode="auto">
          <a:xfrm>
            <a:off x="612626" y="1367232"/>
            <a:ext cx="20088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１組</a:t>
            </a:r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のとんだ</a:t>
            </a:r>
            <a:r>
              <a:rPr lang="ja-JP" altLang="en-US" sz="18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回数</a:t>
            </a:r>
            <a:endParaRPr lang="ja-JP" altLang="en-US" sz="20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grpSp>
        <p:nvGrpSpPr>
          <p:cNvPr id="152" name="グループ化 50"/>
          <p:cNvGrpSpPr>
            <a:grpSpLocks/>
          </p:cNvGrpSpPr>
          <p:nvPr/>
        </p:nvGrpSpPr>
        <p:grpSpPr bwMode="auto">
          <a:xfrm>
            <a:off x="377436" y="1719603"/>
            <a:ext cx="428874" cy="2801257"/>
            <a:chOff x="4672943" y="830040"/>
            <a:chExt cx="170614" cy="4080286"/>
          </a:xfrm>
        </p:grpSpPr>
        <p:sp>
          <p:nvSpPr>
            <p:cNvPr id="153" name="テキスト ボックス 34"/>
            <p:cNvSpPr txBox="1">
              <a:spLocks noChangeArrowheads="1"/>
            </p:cNvSpPr>
            <p:nvPr/>
          </p:nvSpPr>
          <p:spPr bwMode="auto">
            <a:xfrm>
              <a:off x="4672943" y="83004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54" name="テキスト ボックス 61"/>
            <p:cNvSpPr txBox="1">
              <a:spLocks noChangeArrowheads="1"/>
            </p:cNvSpPr>
            <p:nvPr/>
          </p:nvSpPr>
          <p:spPr bwMode="auto">
            <a:xfrm>
              <a:off x="4676116" y="119806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9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55" name="テキスト ボックス 62"/>
            <p:cNvSpPr txBox="1">
              <a:spLocks noChangeArrowheads="1"/>
            </p:cNvSpPr>
            <p:nvPr/>
          </p:nvSpPr>
          <p:spPr bwMode="auto">
            <a:xfrm>
              <a:off x="4676116" y="156608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8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56" name="テキスト ボックス 63"/>
            <p:cNvSpPr txBox="1">
              <a:spLocks noChangeArrowheads="1"/>
            </p:cNvSpPr>
            <p:nvPr/>
          </p:nvSpPr>
          <p:spPr bwMode="auto">
            <a:xfrm>
              <a:off x="4676116" y="193411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7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57" name="テキスト ボックス 64"/>
            <p:cNvSpPr txBox="1">
              <a:spLocks noChangeArrowheads="1"/>
            </p:cNvSpPr>
            <p:nvPr/>
          </p:nvSpPr>
          <p:spPr bwMode="auto">
            <a:xfrm>
              <a:off x="4676116" y="230213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6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58" name="テキスト ボックス 65"/>
            <p:cNvSpPr txBox="1">
              <a:spLocks noChangeArrowheads="1"/>
            </p:cNvSpPr>
            <p:nvPr/>
          </p:nvSpPr>
          <p:spPr bwMode="auto">
            <a:xfrm>
              <a:off x="4676116" y="267016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5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59" name="テキスト ボックス 66"/>
            <p:cNvSpPr txBox="1">
              <a:spLocks noChangeArrowheads="1"/>
            </p:cNvSpPr>
            <p:nvPr/>
          </p:nvSpPr>
          <p:spPr bwMode="auto">
            <a:xfrm>
              <a:off x="4676116" y="303818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4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60" name="テキスト ボックス 67"/>
            <p:cNvSpPr txBox="1">
              <a:spLocks noChangeArrowheads="1"/>
            </p:cNvSpPr>
            <p:nvPr/>
          </p:nvSpPr>
          <p:spPr bwMode="auto">
            <a:xfrm>
              <a:off x="4676116" y="340620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3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61" name="テキスト ボックス 68"/>
            <p:cNvSpPr txBox="1">
              <a:spLocks noChangeArrowheads="1"/>
            </p:cNvSpPr>
            <p:nvPr/>
          </p:nvSpPr>
          <p:spPr bwMode="auto">
            <a:xfrm>
              <a:off x="4676116" y="377423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62" name="テキスト ボックス 69"/>
            <p:cNvSpPr txBox="1">
              <a:spLocks noChangeArrowheads="1"/>
            </p:cNvSpPr>
            <p:nvPr/>
          </p:nvSpPr>
          <p:spPr bwMode="auto">
            <a:xfrm>
              <a:off x="4676116" y="414225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63" name="テキスト ボックス 70"/>
            <p:cNvSpPr txBox="1">
              <a:spLocks noChangeArrowheads="1"/>
            </p:cNvSpPr>
            <p:nvPr/>
          </p:nvSpPr>
          <p:spPr bwMode="auto">
            <a:xfrm>
              <a:off x="4676116" y="451027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164" name="テキスト ボックス 60"/>
          <p:cNvSpPr txBox="1">
            <a:spLocks noChangeArrowheads="1"/>
          </p:cNvSpPr>
          <p:nvPr/>
        </p:nvSpPr>
        <p:spPr bwMode="auto">
          <a:xfrm>
            <a:off x="889929" y="4353124"/>
            <a:ext cx="2345094" cy="28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40</a:t>
            </a:r>
            <a:r>
              <a:rPr lang="ja-JP" altLang="en-US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75 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05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65" name="テキスト ボックス 51"/>
          <p:cNvSpPr txBox="1">
            <a:spLocks noChangeArrowheads="1"/>
          </p:cNvSpPr>
          <p:nvPr/>
        </p:nvSpPr>
        <p:spPr bwMode="auto">
          <a:xfrm>
            <a:off x="3147540" y="1423757"/>
            <a:ext cx="43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8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66" name="テキスト ボックス 51"/>
          <p:cNvSpPr txBox="1">
            <a:spLocks noChangeArrowheads="1"/>
          </p:cNvSpPr>
          <p:nvPr/>
        </p:nvSpPr>
        <p:spPr bwMode="auto">
          <a:xfrm>
            <a:off x="299070" y="1439154"/>
            <a:ext cx="43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8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" name="下矢印 2"/>
          <p:cNvSpPr/>
          <p:nvPr/>
        </p:nvSpPr>
        <p:spPr>
          <a:xfrm rot="2857601">
            <a:off x="2334832" y="1888111"/>
            <a:ext cx="280657" cy="504056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0" lang="ja-JP" altLang="en-US" sz="2000" i="1" kern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104" name="下矢印 103"/>
          <p:cNvSpPr/>
          <p:nvPr/>
        </p:nvSpPr>
        <p:spPr>
          <a:xfrm rot="2857601">
            <a:off x="5460560" y="2629114"/>
            <a:ext cx="280657" cy="504056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0" lang="ja-JP" altLang="en-US" sz="2000" i="1" kern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105" name="下矢印 104"/>
          <p:cNvSpPr/>
          <p:nvPr/>
        </p:nvSpPr>
        <p:spPr>
          <a:xfrm rot="2857601">
            <a:off x="7800967" y="2373245"/>
            <a:ext cx="280657" cy="504056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0" lang="ja-JP" altLang="en-US" sz="2000" i="1" kern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94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101" grpId="0" animBg="1"/>
      <p:bldP spid="102" grpId="0" animBg="1"/>
      <p:bldP spid="103" grpId="0" animBg="1"/>
      <p:bldP spid="3" grpId="0" animBg="1"/>
      <p:bldP spid="104" grpId="0" animBg="1"/>
      <p:bldP spid="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2" y="239614"/>
            <a:ext cx="636310" cy="88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244413" y="277378"/>
            <a:ext cx="7485831" cy="652556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１組、２組、３組の平均値は、それぞれどの階級に入りますか。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612626" y="5566377"/>
            <a:ext cx="2577730" cy="64633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kumimoji="0" lang="ja-JP" altLang="en-US" sz="18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答え　１組　</a:t>
            </a:r>
            <a:endParaRPr kumimoji="0" lang="en-US" altLang="ja-JP" sz="1800" kern="0" dirty="0" smtClean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  <a:p>
            <a:r>
              <a:rPr kumimoji="0" lang="ja-JP" altLang="en-US" sz="18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　</a:t>
            </a:r>
            <a:r>
              <a:rPr kumimoji="0" lang="ja-JP" altLang="en-US" sz="18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６０回以上６５回未満</a:t>
            </a:r>
            <a:endParaRPr lang="ja-JP" altLang="en-US" sz="1800" dirty="0"/>
          </a:p>
        </p:txBody>
      </p:sp>
      <p:sp>
        <p:nvSpPr>
          <p:cNvPr id="102" name="正方形/長方形 101"/>
          <p:cNvSpPr/>
          <p:nvPr/>
        </p:nvSpPr>
        <p:spPr>
          <a:xfrm>
            <a:off x="3413803" y="5590981"/>
            <a:ext cx="2577730" cy="64633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kumimoji="0" lang="ja-JP" altLang="en-US" sz="18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答え　２組　</a:t>
            </a:r>
            <a:endParaRPr kumimoji="0" lang="en-US" altLang="ja-JP" sz="1800" kern="0" dirty="0" smtClean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  <a:p>
            <a:r>
              <a:rPr kumimoji="0" lang="ja-JP" altLang="en-US" sz="18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　</a:t>
            </a:r>
            <a:r>
              <a:rPr kumimoji="0" lang="ja-JP" altLang="en-US" sz="18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６０回以上６５回未満</a:t>
            </a:r>
            <a:endParaRPr lang="ja-JP" altLang="en-US" sz="1800" dirty="0"/>
          </a:p>
        </p:txBody>
      </p:sp>
      <p:sp>
        <p:nvSpPr>
          <p:cNvPr id="103" name="正方形/長方形 102"/>
          <p:cNvSpPr/>
          <p:nvPr/>
        </p:nvSpPr>
        <p:spPr>
          <a:xfrm>
            <a:off x="6207514" y="5590980"/>
            <a:ext cx="2577730" cy="64633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kumimoji="0" lang="ja-JP" altLang="en-US" sz="18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答え　３組　</a:t>
            </a:r>
            <a:endParaRPr kumimoji="0" lang="en-US" altLang="ja-JP" sz="1800" kern="0" dirty="0" smtClean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  <a:p>
            <a:r>
              <a:rPr kumimoji="0" lang="ja-JP" altLang="en-US" sz="18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　</a:t>
            </a:r>
            <a:r>
              <a:rPr kumimoji="0" lang="ja-JP" altLang="en-US" sz="18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６０回以上６５回未満</a:t>
            </a:r>
            <a:endParaRPr lang="ja-JP" altLang="en-US" sz="1800" dirty="0"/>
          </a:p>
        </p:txBody>
      </p:sp>
      <p:sp>
        <p:nvSpPr>
          <p:cNvPr id="106" name="角丸四角形吹き出し 105"/>
          <p:cNvSpPr/>
          <p:nvPr/>
        </p:nvSpPr>
        <p:spPr>
          <a:xfrm>
            <a:off x="885357" y="4782711"/>
            <a:ext cx="1948013" cy="437281"/>
          </a:xfrm>
          <a:prstGeom prst="wedgeRoundRectCallout">
            <a:avLst>
              <a:gd name="adj1" fmla="val 14529"/>
              <a:gd name="adj2" fmla="val -102254"/>
              <a:gd name="adj3" fmla="val 16667"/>
            </a:avLst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0" lang="ja-JP" altLang="en-US" sz="20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平均値は６２回</a:t>
            </a:r>
            <a:endParaRPr kumimoji="0" lang="ja-JP" altLang="en-US" sz="2000" kern="0" dirty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107" name="角丸四角形吹き出し 106"/>
          <p:cNvSpPr/>
          <p:nvPr/>
        </p:nvSpPr>
        <p:spPr>
          <a:xfrm>
            <a:off x="3642824" y="4782710"/>
            <a:ext cx="1948013" cy="437281"/>
          </a:xfrm>
          <a:prstGeom prst="wedgeRoundRectCallout">
            <a:avLst>
              <a:gd name="adj1" fmla="val 19016"/>
              <a:gd name="adj2" fmla="val -109258"/>
              <a:gd name="adj3" fmla="val 16667"/>
            </a:avLst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0" lang="ja-JP" altLang="en-US" sz="20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平均値は６２回</a:t>
            </a:r>
            <a:endParaRPr kumimoji="0" lang="ja-JP" altLang="en-US" sz="2000" kern="0" dirty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108" name="角丸四角形吹き出し 107"/>
          <p:cNvSpPr/>
          <p:nvPr/>
        </p:nvSpPr>
        <p:spPr>
          <a:xfrm>
            <a:off x="6419476" y="4782710"/>
            <a:ext cx="1948013" cy="437281"/>
          </a:xfrm>
          <a:prstGeom prst="wedgeRoundRectCallout">
            <a:avLst>
              <a:gd name="adj1" fmla="val 22697"/>
              <a:gd name="adj2" fmla="val -100546"/>
              <a:gd name="adj3" fmla="val 16667"/>
            </a:avLst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0" lang="ja-JP" altLang="en-US" sz="20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平均値は６１回</a:t>
            </a:r>
            <a:endParaRPr kumimoji="0" lang="ja-JP" altLang="en-US" sz="2000" kern="0" dirty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graphicFrame>
        <p:nvGraphicFramePr>
          <p:cNvPr id="109" name="表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955620"/>
              </p:ext>
            </p:extLst>
          </p:nvPr>
        </p:nvGraphicFramePr>
        <p:xfrm>
          <a:off x="3589198" y="1821229"/>
          <a:ext cx="2268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</a:tblGrid>
              <a:tr h="252000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0" name="正方形/長方形 109"/>
          <p:cNvSpPr>
            <a:spLocks noChangeArrowheads="1"/>
          </p:cNvSpPr>
          <p:nvPr/>
        </p:nvSpPr>
        <p:spPr bwMode="auto">
          <a:xfrm>
            <a:off x="5344844" y="3580189"/>
            <a:ext cx="252000" cy="756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11" name="正方形/長方形 110"/>
          <p:cNvSpPr>
            <a:spLocks noChangeArrowheads="1"/>
          </p:cNvSpPr>
          <p:nvPr/>
        </p:nvSpPr>
        <p:spPr bwMode="auto">
          <a:xfrm>
            <a:off x="4341523" y="3835364"/>
            <a:ext cx="252000" cy="504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12" name="正方形/長方形 111"/>
          <p:cNvSpPr>
            <a:spLocks noChangeArrowheads="1"/>
          </p:cNvSpPr>
          <p:nvPr/>
        </p:nvSpPr>
        <p:spPr bwMode="auto">
          <a:xfrm>
            <a:off x="4591837" y="3333297"/>
            <a:ext cx="252000" cy="1008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13" name="正方形/長方形 112"/>
          <p:cNvSpPr>
            <a:spLocks noChangeArrowheads="1"/>
          </p:cNvSpPr>
          <p:nvPr/>
        </p:nvSpPr>
        <p:spPr bwMode="auto">
          <a:xfrm>
            <a:off x="5095641" y="3076189"/>
            <a:ext cx="252000" cy="1260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14" name="正方形/長方形 2"/>
          <p:cNvSpPr>
            <a:spLocks noChangeArrowheads="1"/>
          </p:cNvSpPr>
          <p:nvPr/>
        </p:nvSpPr>
        <p:spPr bwMode="auto">
          <a:xfrm>
            <a:off x="3470213" y="1349561"/>
            <a:ext cx="20569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２組</a:t>
            </a:r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のとんだ</a:t>
            </a:r>
            <a:r>
              <a:rPr lang="ja-JP" altLang="en-US" sz="18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回数</a:t>
            </a:r>
            <a:endParaRPr lang="ja-JP" altLang="en-US" sz="20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graphicFrame>
        <p:nvGraphicFramePr>
          <p:cNvPr id="115" name="表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316966"/>
              </p:ext>
            </p:extLst>
          </p:nvPr>
        </p:nvGraphicFramePr>
        <p:xfrm>
          <a:off x="6470490" y="1814919"/>
          <a:ext cx="2268000" cy="253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</a:tblGrid>
              <a:tr h="253577"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16" name="グループ化 50"/>
          <p:cNvGrpSpPr>
            <a:grpSpLocks/>
          </p:cNvGrpSpPr>
          <p:nvPr/>
        </p:nvGrpSpPr>
        <p:grpSpPr bwMode="auto">
          <a:xfrm>
            <a:off x="6130786" y="1680599"/>
            <a:ext cx="428874" cy="2801257"/>
            <a:chOff x="4672943" y="830040"/>
            <a:chExt cx="170614" cy="4080286"/>
          </a:xfrm>
        </p:grpSpPr>
        <p:sp>
          <p:nvSpPr>
            <p:cNvPr id="117" name="テキスト ボックス 34"/>
            <p:cNvSpPr txBox="1">
              <a:spLocks noChangeArrowheads="1"/>
            </p:cNvSpPr>
            <p:nvPr/>
          </p:nvSpPr>
          <p:spPr bwMode="auto">
            <a:xfrm>
              <a:off x="4672943" y="83004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18" name="テキスト ボックス 61"/>
            <p:cNvSpPr txBox="1">
              <a:spLocks noChangeArrowheads="1"/>
            </p:cNvSpPr>
            <p:nvPr/>
          </p:nvSpPr>
          <p:spPr bwMode="auto">
            <a:xfrm>
              <a:off x="4676116" y="119806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9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19" name="テキスト ボックス 62"/>
            <p:cNvSpPr txBox="1">
              <a:spLocks noChangeArrowheads="1"/>
            </p:cNvSpPr>
            <p:nvPr/>
          </p:nvSpPr>
          <p:spPr bwMode="auto">
            <a:xfrm>
              <a:off x="4676116" y="156608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8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20" name="テキスト ボックス 63"/>
            <p:cNvSpPr txBox="1">
              <a:spLocks noChangeArrowheads="1"/>
            </p:cNvSpPr>
            <p:nvPr/>
          </p:nvSpPr>
          <p:spPr bwMode="auto">
            <a:xfrm>
              <a:off x="4676116" y="193411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7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21" name="テキスト ボックス 64"/>
            <p:cNvSpPr txBox="1">
              <a:spLocks noChangeArrowheads="1"/>
            </p:cNvSpPr>
            <p:nvPr/>
          </p:nvSpPr>
          <p:spPr bwMode="auto">
            <a:xfrm>
              <a:off x="4676116" y="230213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6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22" name="テキスト ボックス 65"/>
            <p:cNvSpPr txBox="1">
              <a:spLocks noChangeArrowheads="1"/>
            </p:cNvSpPr>
            <p:nvPr/>
          </p:nvSpPr>
          <p:spPr bwMode="auto">
            <a:xfrm>
              <a:off x="4676116" y="267016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5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23" name="テキスト ボックス 66"/>
            <p:cNvSpPr txBox="1">
              <a:spLocks noChangeArrowheads="1"/>
            </p:cNvSpPr>
            <p:nvPr/>
          </p:nvSpPr>
          <p:spPr bwMode="auto">
            <a:xfrm>
              <a:off x="4676116" y="303818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4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24" name="テキスト ボックス 67"/>
            <p:cNvSpPr txBox="1">
              <a:spLocks noChangeArrowheads="1"/>
            </p:cNvSpPr>
            <p:nvPr/>
          </p:nvSpPr>
          <p:spPr bwMode="auto">
            <a:xfrm>
              <a:off x="4676116" y="340620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3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25" name="テキスト ボックス 68"/>
            <p:cNvSpPr txBox="1">
              <a:spLocks noChangeArrowheads="1"/>
            </p:cNvSpPr>
            <p:nvPr/>
          </p:nvSpPr>
          <p:spPr bwMode="auto">
            <a:xfrm>
              <a:off x="4676116" y="377423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26" name="テキスト ボックス 69"/>
            <p:cNvSpPr txBox="1">
              <a:spLocks noChangeArrowheads="1"/>
            </p:cNvSpPr>
            <p:nvPr/>
          </p:nvSpPr>
          <p:spPr bwMode="auto">
            <a:xfrm>
              <a:off x="4676116" y="414225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27" name="テキスト ボックス 70"/>
            <p:cNvSpPr txBox="1">
              <a:spLocks noChangeArrowheads="1"/>
            </p:cNvSpPr>
            <p:nvPr/>
          </p:nvSpPr>
          <p:spPr bwMode="auto">
            <a:xfrm>
              <a:off x="4676116" y="451027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128" name="テキスト ボックス 51"/>
          <p:cNvSpPr txBox="1">
            <a:spLocks noChangeArrowheads="1"/>
          </p:cNvSpPr>
          <p:nvPr/>
        </p:nvSpPr>
        <p:spPr bwMode="auto">
          <a:xfrm>
            <a:off x="6044286" y="1388873"/>
            <a:ext cx="43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8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29" name="テキスト ボックス 60"/>
          <p:cNvSpPr txBox="1">
            <a:spLocks noChangeArrowheads="1"/>
          </p:cNvSpPr>
          <p:nvPr/>
        </p:nvSpPr>
        <p:spPr bwMode="auto">
          <a:xfrm>
            <a:off x="6620330" y="4382524"/>
            <a:ext cx="2569618" cy="19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40</a:t>
            </a:r>
            <a:r>
              <a:rPr lang="ja-JP" altLang="en-US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75 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05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0" name="正方形/長方形 2"/>
          <p:cNvSpPr>
            <a:spLocks noChangeArrowheads="1"/>
          </p:cNvSpPr>
          <p:nvPr/>
        </p:nvSpPr>
        <p:spPr bwMode="auto">
          <a:xfrm>
            <a:off x="6389586" y="1346776"/>
            <a:ext cx="20681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３組</a:t>
            </a:r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のとんだ</a:t>
            </a:r>
            <a:r>
              <a:rPr lang="ja-JP" altLang="en-US" sz="18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回数</a:t>
            </a:r>
            <a:endParaRPr lang="ja-JP" altLang="en-US" sz="20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131" name="正方形/長方形 130"/>
          <p:cNvSpPr>
            <a:spLocks noChangeArrowheads="1"/>
          </p:cNvSpPr>
          <p:nvPr/>
        </p:nvSpPr>
        <p:spPr bwMode="auto">
          <a:xfrm>
            <a:off x="7976228" y="3839738"/>
            <a:ext cx="252682" cy="50709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32" name="正方形/長方形 131"/>
          <p:cNvSpPr>
            <a:spLocks noChangeArrowheads="1"/>
          </p:cNvSpPr>
          <p:nvPr/>
        </p:nvSpPr>
        <p:spPr bwMode="auto">
          <a:xfrm>
            <a:off x="6713565" y="4091873"/>
            <a:ext cx="252682" cy="2538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33" name="正方形/長方形 132"/>
          <p:cNvSpPr>
            <a:spLocks noChangeArrowheads="1"/>
          </p:cNvSpPr>
          <p:nvPr/>
        </p:nvSpPr>
        <p:spPr bwMode="auto">
          <a:xfrm>
            <a:off x="7467254" y="2823203"/>
            <a:ext cx="253800" cy="1521269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34" name="正方形/長方形 133"/>
          <p:cNvSpPr>
            <a:spLocks noChangeArrowheads="1"/>
          </p:cNvSpPr>
          <p:nvPr/>
        </p:nvSpPr>
        <p:spPr bwMode="auto">
          <a:xfrm>
            <a:off x="7721054" y="3330292"/>
            <a:ext cx="253800" cy="101418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35" name="正方形/長方形 134"/>
          <p:cNvSpPr>
            <a:spLocks noChangeArrowheads="1"/>
          </p:cNvSpPr>
          <p:nvPr/>
        </p:nvSpPr>
        <p:spPr bwMode="auto">
          <a:xfrm>
            <a:off x="8235260" y="3336532"/>
            <a:ext cx="252682" cy="1008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grpSp>
        <p:nvGrpSpPr>
          <p:cNvPr id="136" name="グループ化 50"/>
          <p:cNvGrpSpPr>
            <a:grpSpLocks/>
          </p:cNvGrpSpPr>
          <p:nvPr/>
        </p:nvGrpSpPr>
        <p:grpSpPr bwMode="auto">
          <a:xfrm>
            <a:off x="3235023" y="1701932"/>
            <a:ext cx="428874" cy="2801257"/>
            <a:chOff x="4672943" y="830040"/>
            <a:chExt cx="170614" cy="4080286"/>
          </a:xfrm>
        </p:grpSpPr>
        <p:sp>
          <p:nvSpPr>
            <p:cNvPr id="137" name="テキスト ボックス 34"/>
            <p:cNvSpPr txBox="1">
              <a:spLocks noChangeArrowheads="1"/>
            </p:cNvSpPr>
            <p:nvPr/>
          </p:nvSpPr>
          <p:spPr bwMode="auto">
            <a:xfrm>
              <a:off x="4672943" y="83004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38" name="テキスト ボックス 61"/>
            <p:cNvSpPr txBox="1">
              <a:spLocks noChangeArrowheads="1"/>
            </p:cNvSpPr>
            <p:nvPr/>
          </p:nvSpPr>
          <p:spPr bwMode="auto">
            <a:xfrm>
              <a:off x="4676116" y="119806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9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39" name="テキスト ボックス 62"/>
            <p:cNvSpPr txBox="1">
              <a:spLocks noChangeArrowheads="1"/>
            </p:cNvSpPr>
            <p:nvPr/>
          </p:nvSpPr>
          <p:spPr bwMode="auto">
            <a:xfrm>
              <a:off x="4676116" y="156608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8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40" name="テキスト ボックス 63"/>
            <p:cNvSpPr txBox="1">
              <a:spLocks noChangeArrowheads="1"/>
            </p:cNvSpPr>
            <p:nvPr/>
          </p:nvSpPr>
          <p:spPr bwMode="auto">
            <a:xfrm>
              <a:off x="4676116" y="193411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7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41" name="テキスト ボックス 64"/>
            <p:cNvSpPr txBox="1">
              <a:spLocks noChangeArrowheads="1"/>
            </p:cNvSpPr>
            <p:nvPr/>
          </p:nvSpPr>
          <p:spPr bwMode="auto">
            <a:xfrm>
              <a:off x="4676116" y="230213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6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42" name="テキスト ボックス 65"/>
            <p:cNvSpPr txBox="1">
              <a:spLocks noChangeArrowheads="1"/>
            </p:cNvSpPr>
            <p:nvPr/>
          </p:nvSpPr>
          <p:spPr bwMode="auto">
            <a:xfrm>
              <a:off x="4676116" y="267016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5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43" name="テキスト ボックス 66"/>
            <p:cNvSpPr txBox="1">
              <a:spLocks noChangeArrowheads="1"/>
            </p:cNvSpPr>
            <p:nvPr/>
          </p:nvSpPr>
          <p:spPr bwMode="auto">
            <a:xfrm>
              <a:off x="4676116" y="303818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4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44" name="テキスト ボックス 67"/>
            <p:cNvSpPr txBox="1">
              <a:spLocks noChangeArrowheads="1"/>
            </p:cNvSpPr>
            <p:nvPr/>
          </p:nvSpPr>
          <p:spPr bwMode="auto">
            <a:xfrm>
              <a:off x="4676116" y="340620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3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45" name="テキスト ボックス 68"/>
            <p:cNvSpPr txBox="1">
              <a:spLocks noChangeArrowheads="1"/>
            </p:cNvSpPr>
            <p:nvPr/>
          </p:nvSpPr>
          <p:spPr bwMode="auto">
            <a:xfrm>
              <a:off x="4676116" y="377423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46" name="テキスト ボックス 69"/>
            <p:cNvSpPr txBox="1">
              <a:spLocks noChangeArrowheads="1"/>
            </p:cNvSpPr>
            <p:nvPr/>
          </p:nvSpPr>
          <p:spPr bwMode="auto">
            <a:xfrm>
              <a:off x="4676116" y="414225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47" name="テキスト ボックス 70"/>
            <p:cNvSpPr txBox="1">
              <a:spLocks noChangeArrowheads="1"/>
            </p:cNvSpPr>
            <p:nvPr/>
          </p:nvSpPr>
          <p:spPr bwMode="auto">
            <a:xfrm>
              <a:off x="4676116" y="451027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148" name="テキスト ボックス 60"/>
          <p:cNvSpPr txBox="1">
            <a:spLocks noChangeArrowheads="1"/>
          </p:cNvSpPr>
          <p:nvPr/>
        </p:nvSpPr>
        <p:spPr bwMode="auto">
          <a:xfrm>
            <a:off x="3730912" y="4320613"/>
            <a:ext cx="2313374" cy="27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40</a:t>
            </a:r>
            <a:r>
              <a:rPr lang="ja-JP" altLang="en-US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75 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05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149" name="表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206841"/>
              </p:ext>
            </p:extLst>
          </p:nvPr>
        </p:nvGraphicFramePr>
        <p:xfrm>
          <a:off x="731611" y="1838900"/>
          <a:ext cx="2268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</a:tblGrid>
              <a:tr h="252000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0" name="正方形/長方形 149"/>
          <p:cNvSpPr>
            <a:spLocks noChangeArrowheads="1"/>
          </p:cNvSpPr>
          <p:nvPr/>
        </p:nvSpPr>
        <p:spPr bwMode="auto">
          <a:xfrm>
            <a:off x="2486928" y="4107874"/>
            <a:ext cx="252000" cy="252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51" name="正方形/長方形 150"/>
          <p:cNvSpPr>
            <a:spLocks noChangeArrowheads="1"/>
          </p:cNvSpPr>
          <p:nvPr/>
        </p:nvSpPr>
        <p:spPr bwMode="auto">
          <a:xfrm>
            <a:off x="1735222" y="3603874"/>
            <a:ext cx="252000" cy="756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52" name="正方形/長方形 151"/>
          <p:cNvSpPr>
            <a:spLocks noChangeArrowheads="1"/>
          </p:cNvSpPr>
          <p:nvPr/>
        </p:nvSpPr>
        <p:spPr bwMode="auto">
          <a:xfrm>
            <a:off x="1979773" y="2343650"/>
            <a:ext cx="252000" cy="2016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53" name="正方形/長方形 152"/>
          <p:cNvSpPr>
            <a:spLocks noChangeArrowheads="1"/>
          </p:cNvSpPr>
          <p:nvPr/>
        </p:nvSpPr>
        <p:spPr bwMode="auto">
          <a:xfrm>
            <a:off x="2237725" y="3603874"/>
            <a:ext cx="252000" cy="756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54" name="正方形/長方形 2"/>
          <p:cNvSpPr>
            <a:spLocks noChangeArrowheads="1"/>
          </p:cNvSpPr>
          <p:nvPr/>
        </p:nvSpPr>
        <p:spPr bwMode="auto">
          <a:xfrm>
            <a:off x="612626" y="1367232"/>
            <a:ext cx="20088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１組</a:t>
            </a:r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のとんだ</a:t>
            </a:r>
            <a:r>
              <a:rPr lang="ja-JP" altLang="en-US" sz="18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回数</a:t>
            </a:r>
            <a:endParaRPr lang="ja-JP" altLang="en-US" sz="20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grpSp>
        <p:nvGrpSpPr>
          <p:cNvPr id="155" name="グループ化 50"/>
          <p:cNvGrpSpPr>
            <a:grpSpLocks/>
          </p:cNvGrpSpPr>
          <p:nvPr/>
        </p:nvGrpSpPr>
        <p:grpSpPr bwMode="auto">
          <a:xfrm>
            <a:off x="377436" y="1719603"/>
            <a:ext cx="428874" cy="2801257"/>
            <a:chOff x="4672943" y="830040"/>
            <a:chExt cx="170614" cy="4080286"/>
          </a:xfrm>
        </p:grpSpPr>
        <p:sp>
          <p:nvSpPr>
            <p:cNvPr id="156" name="テキスト ボックス 34"/>
            <p:cNvSpPr txBox="1">
              <a:spLocks noChangeArrowheads="1"/>
            </p:cNvSpPr>
            <p:nvPr/>
          </p:nvSpPr>
          <p:spPr bwMode="auto">
            <a:xfrm>
              <a:off x="4672943" y="83004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57" name="テキスト ボックス 61"/>
            <p:cNvSpPr txBox="1">
              <a:spLocks noChangeArrowheads="1"/>
            </p:cNvSpPr>
            <p:nvPr/>
          </p:nvSpPr>
          <p:spPr bwMode="auto">
            <a:xfrm>
              <a:off x="4676116" y="119806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9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58" name="テキスト ボックス 62"/>
            <p:cNvSpPr txBox="1">
              <a:spLocks noChangeArrowheads="1"/>
            </p:cNvSpPr>
            <p:nvPr/>
          </p:nvSpPr>
          <p:spPr bwMode="auto">
            <a:xfrm>
              <a:off x="4676116" y="156608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8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59" name="テキスト ボックス 63"/>
            <p:cNvSpPr txBox="1">
              <a:spLocks noChangeArrowheads="1"/>
            </p:cNvSpPr>
            <p:nvPr/>
          </p:nvSpPr>
          <p:spPr bwMode="auto">
            <a:xfrm>
              <a:off x="4676116" y="193411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7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60" name="テキスト ボックス 64"/>
            <p:cNvSpPr txBox="1">
              <a:spLocks noChangeArrowheads="1"/>
            </p:cNvSpPr>
            <p:nvPr/>
          </p:nvSpPr>
          <p:spPr bwMode="auto">
            <a:xfrm>
              <a:off x="4676116" y="230213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6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61" name="テキスト ボックス 65"/>
            <p:cNvSpPr txBox="1">
              <a:spLocks noChangeArrowheads="1"/>
            </p:cNvSpPr>
            <p:nvPr/>
          </p:nvSpPr>
          <p:spPr bwMode="auto">
            <a:xfrm>
              <a:off x="4676116" y="267016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5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62" name="テキスト ボックス 66"/>
            <p:cNvSpPr txBox="1">
              <a:spLocks noChangeArrowheads="1"/>
            </p:cNvSpPr>
            <p:nvPr/>
          </p:nvSpPr>
          <p:spPr bwMode="auto">
            <a:xfrm>
              <a:off x="4676116" y="303818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4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63" name="テキスト ボックス 67"/>
            <p:cNvSpPr txBox="1">
              <a:spLocks noChangeArrowheads="1"/>
            </p:cNvSpPr>
            <p:nvPr/>
          </p:nvSpPr>
          <p:spPr bwMode="auto">
            <a:xfrm>
              <a:off x="4676116" y="340620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3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64" name="テキスト ボックス 68"/>
            <p:cNvSpPr txBox="1">
              <a:spLocks noChangeArrowheads="1"/>
            </p:cNvSpPr>
            <p:nvPr/>
          </p:nvSpPr>
          <p:spPr bwMode="auto">
            <a:xfrm>
              <a:off x="4676116" y="377423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65" name="テキスト ボックス 69"/>
            <p:cNvSpPr txBox="1">
              <a:spLocks noChangeArrowheads="1"/>
            </p:cNvSpPr>
            <p:nvPr/>
          </p:nvSpPr>
          <p:spPr bwMode="auto">
            <a:xfrm>
              <a:off x="4676116" y="414225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166" name="テキスト ボックス 70"/>
            <p:cNvSpPr txBox="1">
              <a:spLocks noChangeArrowheads="1"/>
            </p:cNvSpPr>
            <p:nvPr/>
          </p:nvSpPr>
          <p:spPr bwMode="auto">
            <a:xfrm>
              <a:off x="4676116" y="451027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167" name="テキスト ボックス 60"/>
          <p:cNvSpPr txBox="1">
            <a:spLocks noChangeArrowheads="1"/>
          </p:cNvSpPr>
          <p:nvPr/>
        </p:nvSpPr>
        <p:spPr bwMode="auto">
          <a:xfrm>
            <a:off x="889929" y="4353124"/>
            <a:ext cx="2345094" cy="28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40</a:t>
            </a:r>
            <a:r>
              <a:rPr lang="ja-JP" altLang="en-US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75 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05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68" name="テキスト ボックス 51"/>
          <p:cNvSpPr txBox="1">
            <a:spLocks noChangeArrowheads="1"/>
          </p:cNvSpPr>
          <p:nvPr/>
        </p:nvSpPr>
        <p:spPr bwMode="auto">
          <a:xfrm>
            <a:off x="3147540" y="1423757"/>
            <a:ext cx="43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8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69" name="テキスト ボックス 51"/>
          <p:cNvSpPr txBox="1">
            <a:spLocks noChangeArrowheads="1"/>
          </p:cNvSpPr>
          <p:nvPr/>
        </p:nvSpPr>
        <p:spPr bwMode="auto">
          <a:xfrm>
            <a:off x="299070" y="1439154"/>
            <a:ext cx="43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8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56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101" grpId="0" animBg="1"/>
      <p:bldP spid="102" grpId="0" animBg="1"/>
      <p:bldP spid="103" grpId="0" animBg="1"/>
      <p:bldP spid="106" grpId="0" animBg="1"/>
      <p:bldP spid="107" grpId="0" animBg="1"/>
      <p:bldP spid="1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2" y="239614"/>
            <a:ext cx="636310" cy="88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244413" y="277378"/>
            <a:ext cx="7485831" cy="652556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ヒストグラムを見て、１組、２組、３組のちらばりの様子の特ちょうをいいましょう。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218205"/>
              </p:ext>
            </p:extLst>
          </p:nvPr>
        </p:nvGraphicFramePr>
        <p:xfrm>
          <a:off x="3589198" y="1821229"/>
          <a:ext cx="2268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</a:tblGrid>
              <a:tr h="252000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" name="正方形/長方形 47"/>
          <p:cNvSpPr>
            <a:spLocks noChangeArrowheads="1"/>
          </p:cNvSpPr>
          <p:nvPr/>
        </p:nvSpPr>
        <p:spPr bwMode="auto">
          <a:xfrm>
            <a:off x="5344844" y="3580189"/>
            <a:ext cx="252000" cy="756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0" name="正方形/長方形 49"/>
          <p:cNvSpPr>
            <a:spLocks noChangeArrowheads="1"/>
          </p:cNvSpPr>
          <p:nvPr/>
        </p:nvSpPr>
        <p:spPr bwMode="auto">
          <a:xfrm>
            <a:off x="4341523" y="3835364"/>
            <a:ext cx="252000" cy="504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1" name="正方形/長方形 50"/>
          <p:cNvSpPr>
            <a:spLocks noChangeArrowheads="1"/>
          </p:cNvSpPr>
          <p:nvPr/>
        </p:nvSpPr>
        <p:spPr bwMode="auto">
          <a:xfrm>
            <a:off x="4591837" y="3333297"/>
            <a:ext cx="252000" cy="1008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2" name="正方形/長方形 51"/>
          <p:cNvSpPr>
            <a:spLocks noChangeArrowheads="1"/>
          </p:cNvSpPr>
          <p:nvPr/>
        </p:nvSpPr>
        <p:spPr bwMode="auto">
          <a:xfrm>
            <a:off x="5095641" y="3076189"/>
            <a:ext cx="252000" cy="1260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3" name="正方形/長方形 2"/>
          <p:cNvSpPr>
            <a:spLocks noChangeArrowheads="1"/>
          </p:cNvSpPr>
          <p:nvPr/>
        </p:nvSpPr>
        <p:spPr bwMode="auto">
          <a:xfrm>
            <a:off x="3470213" y="1349561"/>
            <a:ext cx="20569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２組</a:t>
            </a:r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のとんだ</a:t>
            </a:r>
            <a:r>
              <a:rPr lang="ja-JP" altLang="en-US" sz="18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回数</a:t>
            </a:r>
            <a:endParaRPr lang="ja-JP" altLang="en-US" sz="20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551673"/>
              </p:ext>
            </p:extLst>
          </p:nvPr>
        </p:nvGraphicFramePr>
        <p:xfrm>
          <a:off x="6470490" y="1814919"/>
          <a:ext cx="2268000" cy="253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</a:tblGrid>
              <a:tr h="253577"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7" name="グループ化 50"/>
          <p:cNvGrpSpPr>
            <a:grpSpLocks/>
          </p:cNvGrpSpPr>
          <p:nvPr/>
        </p:nvGrpSpPr>
        <p:grpSpPr bwMode="auto">
          <a:xfrm>
            <a:off x="6130786" y="1680599"/>
            <a:ext cx="428874" cy="2801257"/>
            <a:chOff x="4672943" y="830040"/>
            <a:chExt cx="170614" cy="4080286"/>
          </a:xfrm>
        </p:grpSpPr>
        <p:sp>
          <p:nvSpPr>
            <p:cNvPr id="28" name="テキスト ボックス 34"/>
            <p:cNvSpPr txBox="1">
              <a:spLocks noChangeArrowheads="1"/>
            </p:cNvSpPr>
            <p:nvPr/>
          </p:nvSpPr>
          <p:spPr bwMode="auto">
            <a:xfrm>
              <a:off x="4672943" y="83004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29" name="テキスト ボックス 61"/>
            <p:cNvSpPr txBox="1">
              <a:spLocks noChangeArrowheads="1"/>
            </p:cNvSpPr>
            <p:nvPr/>
          </p:nvSpPr>
          <p:spPr bwMode="auto">
            <a:xfrm>
              <a:off x="4676116" y="119806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9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0" name="テキスト ボックス 62"/>
            <p:cNvSpPr txBox="1">
              <a:spLocks noChangeArrowheads="1"/>
            </p:cNvSpPr>
            <p:nvPr/>
          </p:nvSpPr>
          <p:spPr bwMode="auto">
            <a:xfrm>
              <a:off x="4676116" y="156608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8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1" name="テキスト ボックス 63"/>
            <p:cNvSpPr txBox="1">
              <a:spLocks noChangeArrowheads="1"/>
            </p:cNvSpPr>
            <p:nvPr/>
          </p:nvSpPr>
          <p:spPr bwMode="auto">
            <a:xfrm>
              <a:off x="4676116" y="193411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7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5" name="テキスト ボックス 64"/>
            <p:cNvSpPr txBox="1">
              <a:spLocks noChangeArrowheads="1"/>
            </p:cNvSpPr>
            <p:nvPr/>
          </p:nvSpPr>
          <p:spPr bwMode="auto">
            <a:xfrm>
              <a:off x="4676116" y="230213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6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49" name="テキスト ボックス 65"/>
            <p:cNvSpPr txBox="1">
              <a:spLocks noChangeArrowheads="1"/>
            </p:cNvSpPr>
            <p:nvPr/>
          </p:nvSpPr>
          <p:spPr bwMode="auto">
            <a:xfrm>
              <a:off x="4676116" y="267016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5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54" name="テキスト ボックス 66"/>
            <p:cNvSpPr txBox="1">
              <a:spLocks noChangeArrowheads="1"/>
            </p:cNvSpPr>
            <p:nvPr/>
          </p:nvSpPr>
          <p:spPr bwMode="auto">
            <a:xfrm>
              <a:off x="4676116" y="303818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4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55" name="テキスト ボックス 67"/>
            <p:cNvSpPr txBox="1">
              <a:spLocks noChangeArrowheads="1"/>
            </p:cNvSpPr>
            <p:nvPr/>
          </p:nvSpPr>
          <p:spPr bwMode="auto">
            <a:xfrm>
              <a:off x="4676116" y="340620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3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56" name="テキスト ボックス 68"/>
            <p:cNvSpPr txBox="1">
              <a:spLocks noChangeArrowheads="1"/>
            </p:cNvSpPr>
            <p:nvPr/>
          </p:nvSpPr>
          <p:spPr bwMode="auto">
            <a:xfrm>
              <a:off x="4676116" y="377423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57" name="テキスト ボックス 69"/>
            <p:cNvSpPr txBox="1">
              <a:spLocks noChangeArrowheads="1"/>
            </p:cNvSpPr>
            <p:nvPr/>
          </p:nvSpPr>
          <p:spPr bwMode="auto">
            <a:xfrm>
              <a:off x="4676116" y="414225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58" name="テキスト ボックス 70"/>
            <p:cNvSpPr txBox="1">
              <a:spLocks noChangeArrowheads="1"/>
            </p:cNvSpPr>
            <p:nvPr/>
          </p:nvSpPr>
          <p:spPr bwMode="auto">
            <a:xfrm>
              <a:off x="4676116" y="451027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59" name="テキスト ボックス 51"/>
          <p:cNvSpPr txBox="1">
            <a:spLocks noChangeArrowheads="1"/>
          </p:cNvSpPr>
          <p:nvPr/>
        </p:nvSpPr>
        <p:spPr bwMode="auto">
          <a:xfrm>
            <a:off x="6044286" y="1388873"/>
            <a:ext cx="43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8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60" name="テキスト ボックス 60"/>
          <p:cNvSpPr txBox="1">
            <a:spLocks noChangeArrowheads="1"/>
          </p:cNvSpPr>
          <p:nvPr/>
        </p:nvSpPr>
        <p:spPr bwMode="auto">
          <a:xfrm>
            <a:off x="6620330" y="4382524"/>
            <a:ext cx="2569618" cy="19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40</a:t>
            </a:r>
            <a:r>
              <a:rPr lang="ja-JP" altLang="en-US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75 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05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65" name="正方形/長方形 2"/>
          <p:cNvSpPr>
            <a:spLocks noChangeArrowheads="1"/>
          </p:cNvSpPr>
          <p:nvPr/>
        </p:nvSpPr>
        <p:spPr bwMode="auto">
          <a:xfrm>
            <a:off x="6389586" y="1346776"/>
            <a:ext cx="20681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３組</a:t>
            </a:r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のとんだ</a:t>
            </a:r>
            <a:r>
              <a:rPr lang="ja-JP" altLang="en-US" sz="18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回数</a:t>
            </a:r>
            <a:endParaRPr lang="ja-JP" altLang="en-US" sz="20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61" name="正方形/長方形 60"/>
          <p:cNvSpPr>
            <a:spLocks noChangeArrowheads="1"/>
          </p:cNvSpPr>
          <p:nvPr/>
        </p:nvSpPr>
        <p:spPr bwMode="auto">
          <a:xfrm>
            <a:off x="7976228" y="3839738"/>
            <a:ext cx="252682" cy="50709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62" name="正方形/長方形 61"/>
          <p:cNvSpPr>
            <a:spLocks noChangeArrowheads="1"/>
          </p:cNvSpPr>
          <p:nvPr/>
        </p:nvSpPr>
        <p:spPr bwMode="auto">
          <a:xfrm>
            <a:off x="6713565" y="4091873"/>
            <a:ext cx="252682" cy="2538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63" name="正方形/長方形 62"/>
          <p:cNvSpPr>
            <a:spLocks noChangeArrowheads="1"/>
          </p:cNvSpPr>
          <p:nvPr/>
        </p:nvSpPr>
        <p:spPr bwMode="auto">
          <a:xfrm>
            <a:off x="7467254" y="2823203"/>
            <a:ext cx="253800" cy="1521269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64" name="正方形/長方形 63"/>
          <p:cNvSpPr>
            <a:spLocks noChangeArrowheads="1"/>
          </p:cNvSpPr>
          <p:nvPr/>
        </p:nvSpPr>
        <p:spPr bwMode="auto">
          <a:xfrm>
            <a:off x="7721054" y="3330292"/>
            <a:ext cx="253800" cy="101418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68" name="正方形/長方形 67"/>
          <p:cNvSpPr>
            <a:spLocks noChangeArrowheads="1"/>
          </p:cNvSpPr>
          <p:nvPr/>
        </p:nvSpPr>
        <p:spPr bwMode="auto">
          <a:xfrm>
            <a:off x="8235260" y="3336532"/>
            <a:ext cx="252682" cy="1008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grpSp>
        <p:nvGrpSpPr>
          <p:cNvPr id="69" name="グループ化 50"/>
          <p:cNvGrpSpPr>
            <a:grpSpLocks/>
          </p:cNvGrpSpPr>
          <p:nvPr/>
        </p:nvGrpSpPr>
        <p:grpSpPr bwMode="auto">
          <a:xfrm>
            <a:off x="3235023" y="1701932"/>
            <a:ext cx="428874" cy="2801257"/>
            <a:chOff x="4672943" y="830040"/>
            <a:chExt cx="170614" cy="4080286"/>
          </a:xfrm>
        </p:grpSpPr>
        <p:sp>
          <p:nvSpPr>
            <p:cNvPr id="70" name="テキスト ボックス 34"/>
            <p:cNvSpPr txBox="1">
              <a:spLocks noChangeArrowheads="1"/>
            </p:cNvSpPr>
            <p:nvPr/>
          </p:nvSpPr>
          <p:spPr bwMode="auto">
            <a:xfrm>
              <a:off x="4672943" y="83004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71" name="テキスト ボックス 61"/>
            <p:cNvSpPr txBox="1">
              <a:spLocks noChangeArrowheads="1"/>
            </p:cNvSpPr>
            <p:nvPr/>
          </p:nvSpPr>
          <p:spPr bwMode="auto">
            <a:xfrm>
              <a:off x="4676116" y="119806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9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72" name="テキスト ボックス 62"/>
            <p:cNvSpPr txBox="1">
              <a:spLocks noChangeArrowheads="1"/>
            </p:cNvSpPr>
            <p:nvPr/>
          </p:nvSpPr>
          <p:spPr bwMode="auto">
            <a:xfrm>
              <a:off x="4676116" y="156608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8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73" name="テキスト ボックス 63"/>
            <p:cNvSpPr txBox="1">
              <a:spLocks noChangeArrowheads="1"/>
            </p:cNvSpPr>
            <p:nvPr/>
          </p:nvSpPr>
          <p:spPr bwMode="auto">
            <a:xfrm>
              <a:off x="4676116" y="193411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7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74" name="テキスト ボックス 64"/>
            <p:cNvSpPr txBox="1">
              <a:spLocks noChangeArrowheads="1"/>
            </p:cNvSpPr>
            <p:nvPr/>
          </p:nvSpPr>
          <p:spPr bwMode="auto">
            <a:xfrm>
              <a:off x="4676116" y="230213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6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75" name="テキスト ボックス 65"/>
            <p:cNvSpPr txBox="1">
              <a:spLocks noChangeArrowheads="1"/>
            </p:cNvSpPr>
            <p:nvPr/>
          </p:nvSpPr>
          <p:spPr bwMode="auto">
            <a:xfrm>
              <a:off x="4676116" y="267016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5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76" name="テキスト ボックス 66"/>
            <p:cNvSpPr txBox="1">
              <a:spLocks noChangeArrowheads="1"/>
            </p:cNvSpPr>
            <p:nvPr/>
          </p:nvSpPr>
          <p:spPr bwMode="auto">
            <a:xfrm>
              <a:off x="4676116" y="303818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4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77" name="テキスト ボックス 67"/>
            <p:cNvSpPr txBox="1">
              <a:spLocks noChangeArrowheads="1"/>
            </p:cNvSpPr>
            <p:nvPr/>
          </p:nvSpPr>
          <p:spPr bwMode="auto">
            <a:xfrm>
              <a:off x="4676116" y="340620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3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78" name="テキスト ボックス 68"/>
            <p:cNvSpPr txBox="1">
              <a:spLocks noChangeArrowheads="1"/>
            </p:cNvSpPr>
            <p:nvPr/>
          </p:nvSpPr>
          <p:spPr bwMode="auto">
            <a:xfrm>
              <a:off x="4676116" y="377423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79" name="テキスト ボックス 69"/>
            <p:cNvSpPr txBox="1">
              <a:spLocks noChangeArrowheads="1"/>
            </p:cNvSpPr>
            <p:nvPr/>
          </p:nvSpPr>
          <p:spPr bwMode="auto">
            <a:xfrm>
              <a:off x="4676116" y="414225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80" name="テキスト ボックス 70"/>
            <p:cNvSpPr txBox="1">
              <a:spLocks noChangeArrowheads="1"/>
            </p:cNvSpPr>
            <p:nvPr/>
          </p:nvSpPr>
          <p:spPr bwMode="auto">
            <a:xfrm>
              <a:off x="4676116" y="451027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81" name="テキスト ボックス 60"/>
          <p:cNvSpPr txBox="1">
            <a:spLocks noChangeArrowheads="1"/>
          </p:cNvSpPr>
          <p:nvPr/>
        </p:nvSpPr>
        <p:spPr bwMode="auto">
          <a:xfrm>
            <a:off x="3730912" y="4320613"/>
            <a:ext cx="2313374" cy="27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40</a:t>
            </a:r>
            <a:r>
              <a:rPr lang="ja-JP" altLang="en-US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75 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05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82" name="表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783766"/>
              </p:ext>
            </p:extLst>
          </p:nvPr>
        </p:nvGraphicFramePr>
        <p:xfrm>
          <a:off x="731611" y="1838900"/>
          <a:ext cx="2268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</a:tblGrid>
              <a:tr h="252000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3" name="正方形/長方形 82"/>
          <p:cNvSpPr>
            <a:spLocks noChangeArrowheads="1"/>
          </p:cNvSpPr>
          <p:nvPr/>
        </p:nvSpPr>
        <p:spPr bwMode="auto">
          <a:xfrm>
            <a:off x="2486928" y="4107874"/>
            <a:ext cx="252000" cy="252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84" name="正方形/長方形 83"/>
          <p:cNvSpPr>
            <a:spLocks noChangeArrowheads="1"/>
          </p:cNvSpPr>
          <p:nvPr/>
        </p:nvSpPr>
        <p:spPr bwMode="auto">
          <a:xfrm>
            <a:off x="1735222" y="3603874"/>
            <a:ext cx="252000" cy="756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85" name="正方形/長方形 84"/>
          <p:cNvSpPr>
            <a:spLocks noChangeArrowheads="1"/>
          </p:cNvSpPr>
          <p:nvPr/>
        </p:nvSpPr>
        <p:spPr bwMode="auto">
          <a:xfrm>
            <a:off x="1979773" y="2343650"/>
            <a:ext cx="252000" cy="2016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86" name="正方形/長方形 85"/>
          <p:cNvSpPr>
            <a:spLocks noChangeArrowheads="1"/>
          </p:cNvSpPr>
          <p:nvPr/>
        </p:nvSpPr>
        <p:spPr bwMode="auto">
          <a:xfrm>
            <a:off x="2237725" y="3603874"/>
            <a:ext cx="252000" cy="756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87" name="正方形/長方形 2"/>
          <p:cNvSpPr>
            <a:spLocks noChangeArrowheads="1"/>
          </p:cNvSpPr>
          <p:nvPr/>
        </p:nvSpPr>
        <p:spPr bwMode="auto">
          <a:xfrm>
            <a:off x="612626" y="1367232"/>
            <a:ext cx="20088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１組</a:t>
            </a:r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のとんだ</a:t>
            </a:r>
            <a:r>
              <a:rPr lang="ja-JP" altLang="en-US" sz="18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回数</a:t>
            </a:r>
            <a:endParaRPr lang="ja-JP" altLang="en-US" sz="20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grpSp>
        <p:nvGrpSpPr>
          <p:cNvPr id="88" name="グループ化 50"/>
          <p:cNvGrpSpPr>
            <a:grpSpLocks/>
          </p:cNvGrpSpPr>
          <p:nvPr/>
        </p:nvGrpSpPr>
        <p:grpSpPr bwMode="auto">
          <a:xfrm>
            <a:off x="377436" y="1719603"/>
            <a:ext cx="428874" cy="2801257"/>
            <a:chOff x="4672943" y="830040"/>
            <a:chExt cx="170614" cy="4080286"/>
          </a:xfrm>
        </p:grpSpPr>
        <p:sp>
          <p:nvSpPr>
            <p:cNvPr id="89" name="テキスト ボックス 34"/>
            <p:cNvSpPr txBox="1">
              <a:spLocks noChangeArrowheads="1"/>
            </p:cNvSpPr>
            <p:nvPr/>
          </p:nvSpPr>
          <p:spPr bwMode="auto">
            <a:xfrm>
              <a:off x="4672943" y="83004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90" name="テキスト ボックス 61"/>
            <p:cNvSpPr txBox="1">
              <a:spLocks noChangeArrowheads="1"/>
            </p:cNvSpPr>
            <p:nvPr/>
          </p:nvSpPr>
          <p:spPr bwMode="auto">
            <a:xfrm>
              <a:off x="4676116" y="119806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9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91" name="テキスト ボックス 62"/>
            <p:cNvSpPr txBox="1">
              <a:spLocks noChangeArrowheads="1"/>
            </p:cNvSpPr>
            <p:nvPr/>
          </p:nvSpPr>
          <p:spPr bwMode="auto">
            <a:xfrm>
              <a:off x="4676116" y="156608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8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92" name="テキスト ボックス 63"/>
            <p:cNvSpPr txBox="1">
              <a:spLocks noChangeArrowheads="1"/>
            </p:cNvSpPr>
            <p:nvPr/>
          </p:nvSpPr>
          <p:spPr bwMode="auto">
            <a:xfrm>
              <a:off x="4676116" y="193411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7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93" name="テキスト ボックス 64"/>
            <p:cNvSpPr txBox="1">
              <a:spLocks noChangeArrowheads="1"/>
            </p:cNvSpPr>
            <p:nvPr/>
          </p:nvSpPr>
          <p:spPr bwMode="auto">
            <a:xfrm>
              <a:off x="4676116" y="230213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6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94" name="テキスト ボックス 65"/>
            <p:cNvSpPr txBox="1">
              <a:spLocks noChangeArrowheads="1"/>
            </p:cNvSpPr>
            <p:nvPr/>
          </p:nvSpPr>
          <p:spPr bwMode="auto">
            <a:xfrm>
              <a:off x="4676116" y="267016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5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95" name="テキスト ボックス 66"/>
            <p:cNvSpPr txBox="1">
              <a:spLocks noChangeArrowheads="1"/>
            </p:cNvSpPr>
            <p:nvPr/>
          </p:nvSpPr>
          <p:spPr bwMode="auto">
            <a:xfrm>
              <a:off x="4676116" y="303818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4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96" name="テキスト ボックス 67"/>
            <p:cNvSpPr txBox="1">
              <a:spLocks noChangeArrowheads="1"/>
            </p:cNvSpPr>
            <p:nvPr/>
          </p:nvSpPr>
          <p:spPr bwMode="auto">
            <a:xfrm>
              <a:off x="4676116" y="340620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3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97" name="テキスト ボックス 68"/>
            <p:cNvSpPr txBox="1">
              <a:spLocks noChangeArrowheads="1"/>
            </p:cNvSpPr>
            <p:nvPr/>
          </p:nvSpPr>
          <p:spPr bwMode="auto">
            <a:xfrm>
              <a:off x="4676116" y="377423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98" name="テキスト ボックス 69"/>
            <p:cNvSpPr txBox="1">
              <a:spLocks noChangeArrowheads="1"/>
            </p:cNvSpPr>
            <p:nvPr/>
          </p:nvSpPr>
          <p:spPr bwMode="auto">
            <a:xfrm>
              <a:off x="4676116" y="414225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99" name="テキスト ボックス 70"/>
            <p:cNvSpPr txBox="1">
              <a:spLocks noChangeArrowheads="1"/>
            </p:cNvSpPr>
            <p:nvPr/>
          </p:nvSpPr>
          <p:spPr bwMode="auto">
            <a:xfrm>
              <a:off x="4676116" y="451027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100" name="テキスト ボックス 60"/>
          <p:cNvSpPr txBox="1">
            <a:spLocks noChangeArrowheads="1"/>
          </p:cNvSpPr>
          <p:nvPr/>
        </p:nvSpPr>
        <p:spPr bwMode="auto">
          <a:xfrm>
            <a:off x="889929" y="4353124"/>
            <a:ext cx="2345094" cy="28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40</a:t>
            </a:r>
            <a:r>
              <a:rPr lang="ja-JP" altLang="en-US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75 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05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04" name="角丸四角形吹き出し 103"/>
          <p:cNvSpPr>
            <a:spLocks noChangeArrowheads="1"/>
          </p:cNvSpPr>
          <p:nvPr/>
        </p:nvSpPr>
        <p:spPr bwMode="auto">
          <a:xfrm>
            <a:off x="874255" y="4710461"/>
            <a:ext cx="3269755" cy="576263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平均値が入っている階級は、いつも度数が多いのかな？</a:t>
            </a:r>
            <a:endParaRPr lang="ja-JP" altLang="en-US" sz="16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105" name="角丸四角形吹き出し 104"/>
          <p:cNvSpPr>
            <a:spLocks noChangeArrowheads="1"/>
          </p:cNvSpPr>
          <p:nvPr/>
        </p:nvSpPr>
        <p:spPr bwMode="auto">
          <a:xfrm>
            <a:off x="5221641" y="4710461"/>
            <a:ext cx="3520069" cy="576263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グラフの形はどうなっているかな？</a:t>
            </a:r>
            <a:endParaRPr lang="ja-JP" altLang="en-US" sz="16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109" name="角丸四角形吹き出し 108"/>
          <p:cNvSpPr>
            <a:spLocks noChangeArrowheads="1"/>
          </p:cNvSpPr>
          <p:nvPr/>
        </p:nvSpPr>
        <p:spPr bwMode="auto">
          <a:xfrm flipH="1">
            <a:off x="880534" y="5363770"/>
            <a:ext cx="2966382" cy="628162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2</a:t>
            </a:r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組は平均値が入っている階級の度数が０です。</a:t>
            </a:r>
            <a:endParaRPr lang="ja-JP" altLang="en-US" sz="16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110" name="角丸四角形吹き出し 109"/>
          <p:cNvSpPr>
            <a:spLocks noChangeArrowheads="1"/>
          </p:cNvSpPr>
          <p:nvPr/>
        </p:nvSpPr>
        <p:spPr bwMode="auto">
          <a:xfrm flipH="1">
            <a:off x="5255661" y="5566585"/>
            <a:ext cx="3059162" cy="576263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真ん中が高い山のような形をしています。</a:t>
            </a:r>
            <a:endParaRPr lang="ja-JP" altLang="en-US" sz="16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111" name="図 1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82768"/>
            <a:ext cx="419658" cy="432000"/>
          </a:xfrm>
          <a:prstGeom prst="rect">
            <a:avLst/>
          </a:prstGeom>
        </p:spPr>
      </p:pic>
      <p:pic>
        <p:nvPicPr>
          <p:cNvPr id="112" name="図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45" y="6092310"/>
            <a:ext cx="556316" cy="504000"/>
          </a:xfrm>
          <a:prstGeom prst="rect">
            <a:avLst/>
          </a:prstGeom>
        </p:spPr>
      </p:pic>
      <p:pic>
        <p:nvPicPr>
          <p:cNvPr id="113" name="図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91" y="5549613"/>
            <a:ext cx="555698" cy="468000"/>
          </a:xfrm>
          <a:prstGeom prst="rect">
            <a:avLst/>
          </a:prstGeom>
        </p:spPr>
      </p:pic>
      <p:pic>
        <p:nvPicPr>
          <p:cNvPr id="114" name="図 1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367" y="5739932"/>
            <a:ext cx="547754" cy="504000"/>
          </a:xfrm>
          <a:prstGeom prst="rect">
            <a:avLst/>
          </a:prstGeom>
        </p:spPr>
      </p:pic>
      <p:sp>
        <p:nvSpPr>
          <p:cNvPr id="115" name="テキスト ボックス 51"/>
          <p:cNvSpPr txBox="1">
            <a:spLocks noChangeArrowheads="1"/>
          </p:cNvSpPr>
          <p:nvPr/>
        </p:nvSpPr>
        <p:spPr bwMode="auto">
          <a:xfrm>
            <a:off x="3147540" y="1423757"/>
            <a:ext cx="43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8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16" name="テキスト ボックス 51"/>
          <p:cNvSpPr txBox="1">
            <a:spLocks noChangeArrowheads="1"/>
          </p:cNvSpPr>
          <p:nvPr/>
        </p:nvSpPr>
        <p:spPr bwMode="auto">
          <a:xfrm>
            <a:off x="299070" y="1439154"/>
            <a:ext cx="43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8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17" name="角丸四角形吹き出し 116"/>
          <p:cNvSpPr>
            <a:spLocks noChangeArrowheads="1"/>
          </p:cNvSpPr>
          <p:nvPr/>
        </p:nvSpPr>
        <p:spPr bwMode="auto">
          <a:xfrm flipH="1">
            <a:off x="612626" y="6047645"/>
            <a:ext cx="3222583" cy="597358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1</a:t>
            </a:r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組は度数がいちばん多いけど、</a:t>
            </a:r>
            <a:r>
              <a:rPr lang="en-US" altLang="ja-JP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2</a:t>
            </a:r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組、</a:t>
            </a:r>
            <a:r>
              <a:rPr lang="en-US" altLang="ja-JP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3</a:t>
            </a:r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組はあてはまらない。</a:t>
            </a:r>
            <a:endParaRPr lang="ja-JP" altLang="en-US" sz="16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09" y="4742787"/>
            <a:ext cx="444456" cy="62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447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104" grpId="0" animBg="1"/>
      <p:bldP spid="105" grpId="0" animBg="1"/>
      <p:bldP spid="109" grpId="0" animBg="1"/>
      <p:bldP spid="110" grpId="0" animBg="1"/>
      <p:bldP spid="1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2" y="239614"/>
            <a:ext cx="636310" cy="88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244413" y="277378"/>
            <a:ext cx="7485831" cy="652556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３組のヒストグラムを見て、みさきさんは次のことに注目しました。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70495"/>
              </p:ext>
            </p:extLst>
          </p:nvPr>
        </p:nvGraphicFramePr>
        <p:xfrm>
          <a:off x="5308926" y="1814919"/>
          <a:ext cx="2268000" cy="253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  <a:gridCol w="252000"/>
              </a:tblGrid>
              <a:tr h="253577"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77"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64382" marR="64382" marT="32203" marB="32203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7" name="グループ化 50"/>
          <p:cNvGrpSpPr>
            <a:grpSpLocks/>
          </p:cNvGrpSpPr>
          <p:nvPr/>
        </p:nvGrpSpPr>
        <p:grpSpPr bwMode="auto">
          <a:xfrm>
            <a:off x="4969222" y="1680599"/>
            <a:ext cx="428874" cy="2801257"/>
            <a:chOff x="4672943" y="830040"/>
            <a:chExt cx="170614" cy="4080286"/>
          </a:xfrm>
        </p:grpSpPr>
        <p:sp>
          <p:nvSpPr>
            <p:cNvPr id="28" name="テキスト ボックス 34"/>
            <p:cNvSpPr txBox="1">
              <a:spLocks noChangeArrowheads="1"/>
            </p:cNvSpPr>
            <p:nvPr/>
          </p:nvSpPr>
          <p:spPr bwMode="auto">
            <a:xfrm>
              <a:off x="4672943" y="83004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29" name="テキスト ボックス 61"/>
            <p:cNvSpPr txBox="1">
              <a:spLocks noChangeArrowheads="1"/>
            </p:cNvSpPr>
            <p:nvPr/>
          </p:nvSpPr>
          <p:spPr bwMode="auto">
            <a:xfrm>
              <a:off x="4676116" y="119806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9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0" name="テキスト ボックス 62"/>
            <p:cNvSpPr txBox="1">
              <a:spLocks noChangeArrowheads="1"/>
            </p:cNvSpPr>
            <p:nvPr/>
          </p:nvSpPr>
          <p:spPr bwMode="auto">
            <a:xfrm>
              <a:off x="4676116" y="156608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8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1" name="テキスト ボックス 63"/>
            <p:cNvSpPr txBox="1">
              <a:spLocks noChangeArrowheads="1"/>
            </p:cNvSpPr>
            <p:nvPr/>
          </p:nvSpPr>
          <p:spPr bwMode="auto">
            <a:xfrm>
              <a:off x="4676116" y="193411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7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35" name="テキスト ボックス 64"/>
            <p:cNvSpPr txBox="1">
              <a:spLocks noChangeArrowheads="1"/>
            </p:cNvSpPr>
            <p:nvPr/>
          </p:nvSpPr>
          <p:spPr bwMode="auto">
            <a:xfrm>
              <a:off x="4676116" y="230213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6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49" name="テキスト ボックス 65"/>
            <p:cNvSpPr txBox="1">
              <a:spLocks noChangeArrowheads="1"/>
            </p:cNvSpPr>
            <p:nvPr/>
          </p:nvSpPr>
          <p:spPr bwMode="auto">
            <a:xfrm>
              <a:off x="4676116" y="2670160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5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54" name="テキスト ボックス 66"/>
            <p:cNvSpPr txBox="1">
              <a:spLocks noChangeArrowheads="1"/>
            </p:cNvSpPr>
            <p:nvPr/>
          </p:nvSpPr>
          <p:spPr bwMode="auto">
            <a:xfrm>
              <a:off x="4676116" y="3038184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4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55" name="テキスト ボックス 67"/>
            <p:cNvSpPr txBox="1">
              <a:spLocks noChangeArrowheads="1"/>
            </p:cNvSpPr>
            <p:nvPr/>
          </p:nvSpPr>
          <p:spPr bwMode="auto">
            <a:xfrm>
              <a:off x="4676116" y="3406208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3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56" name="テキスト ボックス 68"/>
            <p:cNvSpPr txBox="1">
              <a:spLocks noChangeArrowheads="1"/>
            </p:cNvSpPr>
            <p:nvPr/>
          </p:nvSpPr>
          <p:spPr bwMode="auto">
            <a:xfrm>
              <a:off x="4676116" y="3774232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2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57" name="テキスト ボックス 69"/>
            <p:cNvSpPr txBox="1">
              <a:spLocks noChangeArrowheads="1"/>
            </p:cNvSpPr>
            <p:nvPr/>
          </p:nvSpPr>
          <p:spPr bwMode="auto">
            <a:xfrm>
              <a:off x="4676116" y="414225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1</a:t>
              </a:r>
              <a:endParaRPr lang="ja-JP" altLang="en-US" sz="140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  <p:sp>
          <p:nvSpPr>
            <p:cNvPr id="58" name="テキスト ボックス 70"/>
            <p:cNvSpPr txBox="1">
              <a:spLocks noChangeArrowheads="1"/>
            </p:cNvSpPr>
            <p:nvPr/>
          </p:nvSpPr>
          <p:spPr bwMode="auto">
            <a:xfrm>
              <a:off x="4676116" y="4510276"/>
              <a:ext cx="16744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>
                  <a:latin typeface="AR P教科書体M" panose="03000600000000000000" pitchFamily="66" charset="-128"/>
                  <a:ea typeface="AR P教科書体M" panose="03000600000000000000" pitchFamily="66" charset="-128"/>
                </a:rPr>
                <a:t>0</a:t>
              </a:r>
              <a:endParaRPr lang="ja-JP" altLang="en-US" sz="1400" dirty="0">
                <a:latin typeface="AR P教科書体M" panose="03000600000000000000" pitchFamily="66" charset="-128"/>
                <a:ea typeface="AR P教科書体M" panose="03000600000000000000" pitchFamily="66" charset="-128"/>
              </a:endParaRPr>
            </a:p>
          </p:txBody>
        </p:sp>
      </p:grpSp>
      <p:sp>
        <p:nvSpPr>
          <p:cNvPr id="59" name="テキスト ボックス 51"/>
          <p:cNvSpPr txBox="1">
            <a:spLocks noChangeArrowheads="1"/>
          </p:cNvSpPr>
          <p:nvPr/>
        </p:nvSpPr>
        <p:spPr bwMode="auto">
          <a:xfrm>
            <a:off x="4882722" y="1388873"/>
            <a:ext cx="43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8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60" name="テキスト ボックス 60"/>
          <p:cNvSpPr txBox="1">
            <a:spLocks noChangeArrowheads="1"/>
          </p:cNvSpPr>
          <p:nvPr/>
        </p:nvSpPr>
        <p:spPr bwMode="auto">
          <a:xfrm>
            <a:off x="5458766" y="4382524"/>
            <a:ext cx="2569618" cy="19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40</a:t>
            </a:r>
            <a:r>
              <a:rPr lang="ja-JP" altLang="en-US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45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55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65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70</a:t>
            </a:r>
            <a:r>
              <a:rPr lang="ja-JP" altLang="en-US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lang="en-US" altLang="ja-JP" sz="105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75 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(</a:t>
            </a:r>
            <a:r>
              <a:rPr lang="ja-JP" altLang="en-US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回</a:t>
            </a:r>
            <a:r>
              <a:rPr lang="en-US" altLang="ja-JP" sz="105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)</a:t>
            </a:r>
            <a:endParaRPr lang="ja-JP" altLang="en-US" sz="105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65" name="正方形/長方形 2"/>
          <p:cNvSpPr>
            <a:spLocks noChangeArrowheads="1"/>
          </p:cNvSpPr>
          <p:nvPr/>
        </p:nvSpPr>
        <p:spPr bwMode="auto">
          <a:xfrm>
            <a:off x="5228022" y="1346776"/>
            <a:ext cx="20681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３組</a:t>
            </a:r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のとんだ</a:t>
            </a:r>
            <a:r>
              <a:rPr lang="ja-JP" altLang="en-US" sz="18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回数</a:t>
            </a:r>
            <a:endParaRPr lang="ja-JP" altLang="en-US" sz="20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61" name="正方形/長方形 60"/>
          <p:cNvSpPr>
            <a:spLocks noChangeArrowheads="1"/>
          </p:cNvSpPr>
          <p:nvPr/>
        </p:nvSpPr>
        <p:spPr bwMode="auto">
          <a:xfrm>
            <a:off x="6814664" y="3839738"/>
            <a:ext cx="252682" cy="50709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62" name="正方形/長方形 61"/>
          <p:cNvSpPr>
            <a:spLocks noChangeArrowheads="1"/>
          </p:cNvSpPr>
          <p:nvPr/>
        </p:nvSpPr>
        <p:spPr bwMode="auto">
          <a:xfrm>
            <a:off x="5552001" y="4091873"/>
            <a:ext cx="252682" cy="2538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63" name="正方形/長方形 62"/>
          <p:cNvSpPr>
            <a:spLocks noChangeArrowheads="1"/>
          </p:cNvSpPr>
          <p:nvPr/>
        </p:nvSpPr>
        <p:spPr bwMode="auto">
          <a:xfrm>
            <a:off x="6305690" y="2823203"/>
            <a:ext cx="253800" cy="1521269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64" name="正方形/長方形 63"/>
          <p:cNvSpPr>
            <a:spLocks noChangeArrowheads="1"/>
          </p:cNvSpPr>
          <p:nvPr/>
        </p:nvSpPr>
        <p:spPr bwMode="auto">
          <a:xfrm>
            <a:off x="6559490" y="3330292"/>
            <a:ext cx="253800" cy="101418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68" name="正方形/長方形 67"/>
          <p:cNvSpPr>
            <a:spLocks noChangeArrowheads="1"/>
          </p:cNvSpPr>
          <p:nvPr/>
        </p:nvSpPr>
        <p:spPr bwMode="auto">
          <a:xfrm>
            <a:off x="7073696" y="3336532"/>
            <a:ext cx="252682" cy="1008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04" name="角丸四角形吹き出し 103"/>
          <p:cNvSpPr>
            <a:spLocks noChangeArrowheads="1"/>
          </p:cNvSpPr>
          <p:nvPr/>
        </p:nvSpPr>
        <p:spPr bwMode="auto">
          <a:xfrm>
            <a:off x="1331422" y="1346777"/>
            <a:ext cx="3269755" cy="861132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○で囲んだところは、４０回だった日だけど、この日の値だけ、ほかとずいぶんはなれているよ。</a:t>
            </a:r>
            <a:endParaRPr lang="ja-JP" altLang="en-US" sz="16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105" name="角丸四角形吹き出し 104"/>
          <p:cNvSpPr>
            <a:spLocks noChangeArrowheads="1"/>
          </p:cNvSpPr>
          <p:nvPr/>
        </p:nvSpPr>
        <p:spPr bwMode="auto">
          <a:xfrm>
            <a:off x="1416555" y="2357132"/>
            <a:ext cx="3184622" cy="1392533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上の４０回のときのように、ほかの値と大きくはずれている値があるときは、平均値も変わってくるので、４０回のときをはずして調べることもあります。</a:t>
            </a:r>
            <a:endParaRPr lang="ja-JP" altLang="en-US" sz="16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111" name="図 1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9" y="1498909"/>
            <a:ext cx="688743" cy="708999"/>
          </a:xfrm>
          <a:prstGeom prst="rect">
            <a:avLst/>
          </a:prstGeom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1" y="2843182"/>
            <a:ext cx="616545" cy="86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円/楕円 1"/>
          <p:cNvSpPr/>
          <p:nvPr/>
        </p:nvSpPr>
        <p:spPr>
          <a:xfrm>
            <a:off x="5479731" y="4033378"/>
            <a:ext cx="397222" cy="39722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0" lang="ja-JP" altLang="en-US" sz="2000" i="1" kern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graphicFrame>
        <p:nvGraphicFramePr>
          <p:cNvPr id="101" name="表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21932"/>
              </p:ext>
            </p:extLst>
          </p:nvPr>
        </p:nvGraphicFramePr>
        <p:xfrm>
          <a:off x="7923062" y="1346776"/>
          <a:ext cx="864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①５６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②６０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③６０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④５５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⑤５９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⑥５８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⑦５６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⑧５７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⑨６３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⑩４０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⑪６７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⑫７０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⑬６５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⑭７３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⑮７０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⑯６１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⑰７０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2" name="正方形/長方形 101"/>
          <p:cNvSpPr/>
          <p:nvPr/>
        </p:nvSpPr>
        <p:spPr>
          <a:xfrm>
            <a:off x="7884420" y="1015609"/>
            <a:ext cx="941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/>
              <a:t>３組（回）</a:t>
            </a:r>
            <a:endParaRPr lang="ja-JP" altLang="en-US" sz="1600" dirty="0"/>
          </a:p>
        </p:txBody>
      </p:sp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32" y="4033378"/>
            <a:ext cx="616545" cy="86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角丸四角形吹き出し 105"/>
          <p:cNvSpPr>
            <a:spLocks noChangeArrowheads="1"/>
          </p:cNvSpPr>
          <p:nvPr/>
        </p:nvSpPr>
        <p:spPr bwMode="auto">
          <a:xfrm>
            <a:off x="1373988" y="3884801"/>
            <a:ext cx="3184622" cy="1200383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３組のとんだ回数で、４０回のときをはずした場合の平均値を求めて、もとの平均値と比べてみましょう。</a:t>
            </a:r>
            <a:endParaRPr lang="ja-JP" altLang="en-US" sz="16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3" name="額縁 2"/>
          <p:cNvSpPr/>
          <p:nvPr/>
        </p:nvSpPr>
        <p:spPr>
          <a:xfrm>
            <a:off x="683568" y="5301208"/>
            <a:ext cx="732987" cy="359817"/>
          </a:xfrm>
          <a:prstGeom prst="bevel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ja-JP" altLang="en-US" sz="18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答え</a:t>
            </a:r>
            <a:endParaRPr kumimoji="0" lang="ja-JP" altLang="en-US" sz="1800" kern="0" dirty="0">
              <a:solidFill>
                <a:schemeClr val="tx1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35696" y="5301208"/>
            <a:ext cx="5741230" cy="10156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（５６＋６０＋・・・・・・・＋７０）</a:t>
            </a:r>
            <a:r>
              <a:rPr kumimoji="1" lang="en-US" altLang="ja-JP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÷</a:t>
            </a:r>
            <a:r>
              <a:rPr kumimoji="1"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１６＝６２．５</a:t>
            </a:r>
            <a:endParaRPr kumimoji="1"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r>
              <a:rPr kumimoji="1"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　　　　　　　　　　　　　 ＝６３回</a:t>
            </a:r>
            <a:endParaRPr kumimoji="1"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algn="r"/>
            <a:r>
              <a:rPr kumimoji="1" lang="ja-JP" altLang="en-US" sz="2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もとの平均値６１回よりも多い。</a:t>
            </a:r>
            <a:endParaRPr kumimoji="1" lang="en-US" altLang="ja-JP" sz="2000" dirty="0" smtClean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75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2" grpId="0" animBg="1"/>
      <p:bldP spid="106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表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16532"/>
              </p:ext>
            </p:extLst>
          </p:nvPr>
        </p:nvGraphicFramePr>
        <p:xfrm>
          <a:off x="4914900" y="1838130"/>
          <a:ext cx="2519762" cy="3240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66"/>
                <a:gridCol w="359966"/>
                <a:gridCol w="359966"/>
                <a:gridCol w="359966"/>
                <a:gridCol w="359966"/>
                <a:gridCol w="359966"/>
                <a:gridCol w="359966"/>
              </a:tblGrid>
              <a:tr h="360045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14" marR="91414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223" name="グループ化 50"/>
          <p:cNvGrpSpPr>
            <a:grpSpLocks/>
          </p:cNvGrpSpPr>
          <p:nvPr/>
        </p:nvGrpSpPr>
        <p:grpSpPr bwMode="auto">
          <a:xfrm>
            <a:off x="4572279" y="1217613"/>
            <a:ext cx="372785" cy="4079875"/>
            <a:chOff x="4572274" y="830040"/>
            <a:chExt cx="372232" cy="4080286"/>
          </a:xfrm>
        </p:grpSpPr>
        <p:sp>
          <p:nvSpPr>
            <p:cNvPr id="5362" name="テキスト ボックス 34"/>
            <p:cNvSpPr txBox="1">
              <a:spLocks noChangeArrowheads="1"/>
            </p:cNvSpPr>
            <p:nvPr/>
          </p:nvSpPr>
          <p:spPr bwMode="auto">
            <a:xfrm>
              <a:off x="4572274" y="830040"/>
              <a:ext cx="36878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dirty="0"/>
            </a:p>
          </p:txBody>
        </p:sp>
        <p:sp>
          <p:nvSpPr>
            <p:cNvPr id="5363" name="テキスト ボックス 61"/>
            <p:cNvSpPr txBox="1">
              <a:spLocks noChangeArrowheads="1"/>
            </p:cNvSpPr>
            <p:nvPr/>
          </p:nvSpPr>
          <p:spPr bwMode="auto">
            <a:xfrm>
              <a:off x="4575447" y="1198064"/>
              <a:ext cx="36878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dirty="0"/>
            </a:p>
          </p:txBody>
        </p:sp>
        <p:sp>
          <p:nvSpPr>
            <p:cNvPr id="5364" name="テキスト ボックス 62"/>
            <p:cNvSpPr txBox="1">
              <a:spLocks noChangeArrowheads="1"/>
            </p:cNvSpPr>
            <p:nvPr/>
          </p:nvSpPr>
          <p:spPr bwMode="auto">
            <a:xfrm>
              <a:off x="4575174" y="1566088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8</a:t>
              </a:r>
              <a:endParaRPr lang="ja-JP" altLang="en-US"/>
            </a:p>
          </p:txBody>
        </p:sp>
        <p:sp>
          <p:nvSpPr>
            <p:cNvPr id="5365" name="テキスト ボックス 63"/>
            <p:cNvSpPr txBox="1">
              <a:spLocks noChangeArrowheads="1"/>
            </p:cNvSpPr>
            <p:nvPr/>
          </p:nvSpPr>
          <p:spPr bwMode="auto">
            <a:xfrm>
              <a:off x="4575174" y="1934112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7</a:t>
              </a:r>
              <a:endParaRPr lang="ja-JP" altLang="en-US"/>
            </a:p>
          </p:txBody>
        </p:sp>
        <p:sp>
          <p:nvSpPr>
            <p:cNvPr id="5366" name="テキスト ボックス 64"/>
            <p:cNvSpPr txBox="1">
              <a:spLocks noChangeArrowheads="1"/>
            </p:cNvSpPr>
            <p:nvPr/>
          </p:nvSpPr>
          <p:spPr bwMode="auto">
            <a:xfrm>
              <a:off x="4575174" y="2302136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6</a:t>
              </a:r>
              <a:endParaRPr lang="ja-JP" altLang="en-US"/>
            </a:p>
          </p:txBody>
        </p:sp>
        <p:sp>
          <p:nvSpPr>
            <p:cNvPr id="5367" name="テキスト ボックス 65"/>
            <p:cNvSpPr txBox="1">
              <a:spLocks noChangeArrowheads="1"/>
            </p:cNvSpPr>
            <p:nvPr/>
          </p:nvSpPr>
          <p:spPr bwMode="auto">
            <a:xfrm>
              <a:off x="4575174" y="2670160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5</a:t>
              </a:r>
              <a:endParaRPr lang="ja-JP" altLang="en-US"/>
            </a:p>
          </p:txBody>
        </p:sp>
        <p:sp>
          <p:nvSpPr>
            <p:cNvPr id="5368" name="テキスト ボックス 66"/>
            <p:cNvSpPr txBox="1">
              <a:spLocks noChangeArrowheads="1"/>
            </p:cNvSpPr>
            <p:nvPr/>
          </p:nvSpPr>
          <p:spPr bwMode="auto">
            <a:xfrm>
              <a:off x="4575174" y="3038184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4</a:t>
              </a:r>
              <a:endParaRPr lang="ja-JP" altLang="en-US"/>
            </a:p>
          </p:txBody>
        </p:sp>
        <p:sp>
          <p:nvSpPr>
            <p:cNvPr id="5369" name="テキスト ボックス 67"/>
            <p:cNvSpPr txBox="1">
              <a:spLocks noChangeArrowheads="1"/>
            </p:cNvSpPr>
            <p:nvPr/>
          </p:nvSpPr>
          <p:spPr bwMode="auto">
            <a:xfrm>
              <a:off x="4575174" y="3406208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3</a:t>
              </a:r>
              <a:endParaRPr lang="ja-JP" altLang="en-US"/>
            </a:p>
          </p:txBody>
        </p:sp>
        <p:sp>
          <p:nvSpPr>
            <p:cNvPr id="5370" name="テキスト ボックス 68"/>
            <p:cNvSpPr txBox="1">
              <a:spLocks noChangeArrowheads="1"/>
            </p:cNvSpPr>
            <p:nvPr/>
          </p:nvSpPr>
          <p:spPr bwMode="auto">
            <a:xfrm>
              <a:off x="4575174" y="3774232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2</a:t>
              </a:r>
              <a:endParaRPr lang="ja-JP" altLang="en-US"/>
            </a:p>
          </p:txBody>
        </p:sp>
        <p:sp>
          <p:nvSpPr>
            <p:cNvPr id="5371" name="テキスト ボックス 69"/>
            <p:cNvSpPr txBox="1">
              <a:spLocks noChangeArrowheads="1"/>
            </p:cNvSpPr>
            <p:nvPr/>
          </p:nvSpPr>
          <p:spPr bwMode="auto">
            <a:xfrm>
              <a:off x="4575174" y="4142256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1</a:t>
              </a:r>
              <a:endParaRPr lang="ja-JP" altLang="en-US"/>
            </a:p>
          </p:txBody>
        </p:sp>
        <p:sp>
          <p:nvSpPr>
            <p:cNvPr id="5372" name="テキスト ボックス 70"/>
            <p:cNvSpPr txBox="1">
              <a:spLocks noChangeArrowheads="1"/>
            </p:cNvSpPr>
            <p:nvPr/>
          </p:nvSpPr>
          <p:spPr bwMode="auto">
            <a:xfrm>
              <a:off x="4575174" y="4510276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0</a:t>
              </a:r>
              <a:endParaRPr lang="ja-JP" altLang="en-US"/>
            </a:p>
          </p:txBody>
        </p:sp>
      </p:grpSp>
      <p:sp>
        <p:nvSpPr>
          <p:cNvPr id="5224" name="テキスト ボックス 51"/>
          <p:cNvSpPr txBox="1">
            <a:spLocks noChangeArrowheads="1"/>
          </p:cNvSpPr>
          <p:nvPr/>
        </p:nvSpPr>
        <p:spPr bwMode="auto">
          <a:xfrm>
            <a:off x="4543704" y="1502588"/>
            <a:ext cx="431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dirty="0"/>
              <a:t>(</a:t>
            </a:r>
            <a:r>
              <a:rPr lang="ja-JP" altLang="en-US" sz="1800" dirty="0"/>
              <a:t>個</a:t>
            </a:r>
            <a:r>
              <a:rPr lang="en-US" altLang="ja-JP" sz="1800" dirty="0"/>
              <a:t>)</a:t>
            </a:r>
            <a:endParaRPr lang="ja-JP" altLang="en-US" sz="1800" dirty="0"/>
          </a:p>
        </p:txBody>
      </p:sp>
      <p:sp>
        <p:nvSpPr>
          <p:cNvPr id="5225" name="テキスト ボックス 60"/>
          <p:cNvSpPr txBox="1">
            <a:spLocks noChangeArrowheads="1"/>
          </p:cNvSpPr>
          <p:nvPr/>
        </p:nvSpPr>
        <p:spPr bwMode="auto">
          <a:xfrm>
            <a:off x="5120527" y="5043690"/>
            <a:ext cx="3024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/>
              <a:t>20  25  30  35  40  45   (m)</a:t>
            </a:r>
            <a:endParaRPr lang="ja-JP" altLang="en-US" sz="2000" dirty="0"/>
          </a:p>
        </p:txBody>
      </p:sp>
      <p:sp>
        <p:nvSpPr>
          <p:cNvPr id="5226" name="正方形/長方形 11263"/>
          <p:cNvSpPr>
            <a:spLocks noChangeArrowheads="1"/>
          </p:cNvSpPr>
          <p:nvPr/>
        </p:nvSpPr>
        <p:spPr bwMode="auto">
          <a:xfrm>
            <a:off x="5274945" y="4354830"/>
            <a:ext cx="358775" cy="719138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227" name="正方形/長方形 78"/>
          <p:cNvSpPr>
            <a:spLocks noChangeArrowheads="1"/>
          </p:cNvSpPr>
          <p:nvPr/>
        </p:nvSpPr>
        <p:spPr bwMode="auto">
          <a:xfrm>
            <a:off x="5627688" y="3278393"/>
            <a:ext cx="358774" cy="1800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228" name="正方形/長方形 80"/>
          <p:cNvSpPr>
            <a:spLocks noChangeArrowheads="1"/>
          </p:cNvSpPr>
          <p:nvPr/>
        </p:nvSpPr>
        <p:spPr bwMode="auto">
          <a:xfrm>
            <a:off x="5988051" y="2551951"/>
            <a:ext cx="360000" cy="2520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229" name="正方形/長方形 82"/>
          <p:cNvSpPr>
            <a:spLocks noChangeArrowheads="1"/>
          </p:cNvSpPr>
          <p:nvPr/>
        </p:nvSpPr>
        <p:spPr bwMode="auto">
          <a:xfrm>
            <a:off x="6346826" y="2191588"/>
            <a:ext cx="360000" cy="2880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graphicFrame>
        <p:nvGraphicFramePr>
          <p:cNvPr id="43" name="表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371182"/>
              </p:ext>
            </p:extLst>
          </p:nvPr>
        </p:nvGraphicFramePr>
        <p:xfrm>
          <a:off x="1173163" y="1790039"/>
          <a:ext cx="2521148" cy="3240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64"/>
                <a:gridCol w="360164"/>
                <a:gridCol w="360164"/>
                <a:gridCol w="360164"/>
                <a:gridCol w="360164"/>
                <a:gridCol w="360164"/>
                <a:gridCol w="360164"/>
              </a:tblGrid>
              <a:tr h="360045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91465" marR="91465" marT="45724" marB="45724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337" name="グループ化 54"/>
          <p:cNvGrpSpPr>
            <a:grpSpLocks/>
          </p:cNvGrpSpPr>
          <p:nvPr/>
        </p:nvGrpSpPr>
        <p:grpSpPr bwMode="auto">
          <a:xfrm>
            <a:off x="830541" y="1187450"/>
            <a:ext cx="372785" cy="4081463"/>
            <a:chOff x="4572273" y="830040"/>
            <a:chExt cx="372233" cy="4080286"/>
          </a:xfrm>
        </p:grpSpPr>
        <p:sp>
          <p:nvSpPr>
            <p:cNvPr id="5351" name="テキスト ボックス 75"/>
            <p:cNvSpPr txBox="1">
              <a:spLocks noChangeArrowheads="1"/>
            </p:cNvSpPr>
            <p:nvPr/>
          </p:nvSpPr>
          <p:spPr bwMode="auto">
            <a:xfrm>
              <a:off x="4572273" y="830040"/>
              <a:ext cx="36878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dirty="0"/>
            </a:p>
          </p:txBody>
        </p:sp>
        <p:sp>
          <p:nvSpPr>
            <p:cNvPr id="5352" name="テキスト ボックス 77"/>
            <p:cNvSpPr txBox="1">
              <a:spLocks noChangeArrowheads="1"/>
            </p:cNvSpPr>
            <p:nvPr/>
          </p:nvSpPr>
          <p:spPr bwMode="auto">
            <a:xfrm>
              <a:off x="4575447" y="1198064"/>
              <a:ext cx="36878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dirty="0"/>
            </a:p>
          </p:txBody>
        </p:sp>
        <p:sp>
          <p:nvSpPr>
            <p:cNvPr id="5353" name="テキスト ボックス 79"/>
            <p:cNvSpPr txBox="1">
              <a:spLocks noChangeArrowheads="1"/>
            </p:cNvSpPr>
            <p:nvPr/>
          </p:nvSpPr>
          <p:spPr bwMode="auto">
            <a:xfrm>
              <a:off x="4575174" y="1566088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8</a:t>
              </a:r>
              <a:endParaRPr lang="ja-JP" altLang="en-US"/>
            </a:p>
          </p:txBody>
        </p:sp>
        <p:sp>
          <p:nvSpPr>
            <p:cNvPr id="5354" name="テキスト ボックス 81"/>
            <p:cNvSpPr txBox="1">
              <a:spLocks noChangeArrowheads="1"/>
            </p:cNvSpPr>
            <p:nvPr/>
          </p:nvSpPr>
          <p:spPr bwMode="auto">
            <a:xfrm>
              <a:off x="4575174" y="1934112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7</a:t>
              </a:r>
              <a:endParaRPr lang="ja-JP" altLang="en-US"/>
            </a:p>
          </p:txBody>
        </p:sp>
        <p:sp>
          <p:nvSpPr>
            <p:cNvPr id="5355" name="テキスト ボックス 83"/>
            <p:cNvSpPr txBox="1">
              <a:spLocks noChangeArrowheads="1"/>
            </p:cNvSpPr>
            <p:nvPr/>
          </p:nvSpPr>
          <p:spPr bwMode="auto">
            <a:xfrm>
              <a:off x="4575174" y="2302136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6</a:t>
              </a:r>
              <a:endParaRPr lang="ja-JP" altLang="en-US"/>
            </a:p>
          </p:txBody>
        </p:sp>
        <p:sp>
          <p:nvSpPr>
            <p:cNvPr id="5356" name="テキスト ボックス 85"/>
            <p:cNvSpPr txBox="1">
              <a:spLocks noChangeArrowheads="1"/>
            </p:cNvSpPr>
            <p:nvPr/>
          </p:nvSpPr>
          <p:spPr bwMode="auto">
            <a:xfrm>
              <a:off x="4575174" y="2670160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5</a:t>
              </a:r>
              <a:endParaRPr lang="ja-JP" altLang="en-US"/>
            </a:p>
          </p:txBody>
        </p:sp>
        <p:sp>
          <p:nvSpPr>
            <p:cNvPr id="5357" name="テキスト ボックス 89"/>
            <p:cNvSpPr txBox="1">
              <a:spLocks noChangeArrowheads="1"/>
            </p:cNvSpPr>
            <p:nvPr/>
          </p:nvSpPr>
          <p:spPr bwMode="auto">
            <a:xfrm>
              <a:off x="4575174" y="3038184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4</a:t>
              </a:r>
              <a:endParaRPr lang="ja-JP" altLang="en-US"/>
            </a:p>
          </p:txBody>
        </p:sp>
        <p:sp>
          <p:nvSpPr>
            <p:cNvPr id="5358" name="テキスト ボックス 90"/>
            <p:cNvSpPr txBox="1">
              <a:spLocks noChangeArrowheads="1"/>
            </p:cNvSpPr>
            <p:nvPr/>
          </p:nvSpPr>
          <p:spPr bwMode="auto">
            <a:xfrm>
              <a:off x="4575174" y="3406208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3</a:t>
              </a:r>
              <a:endParaRPr lang="ja-JP" altLang="en-US"/>
            </a:p>
          </p:txBody>
        </p:sp>
        <p:sp>
          <p:nvSpPr>
            <p:cNvPr id="5359" name="テキスト ボックス 91"/>
            <p:cNvSpPr txBox="1">
              <a:spLocks noChangeArrowheads="1"/>
            </p:cNvSpPr>
            <p:nvPr/>
          </p:nvSpPr>
          <p:spPr bwMode="auto">
            <a:xfrm>
              <a:off x="4575174" y="3774232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2</a:t>
              </a:r>
              <a:endParaRPr lang="ja-JP" altLang="en-US"/>
            </a:p>
          </p:txBody>
        </p:sp>
        <p:sp>
          <p:nvSpPr>
            <p:cNvPr id="5360" name="テキスト ボックス 92"/>
            <p:cNvSpPr txBox="1">
              <a:spLocks noChangeArrowheads="1"/>
            </p:cNvSpPr>
            <p:nvPr/>
          </p:nvSpPr>
          <p:spPr bwMode="auto">
            <a:xfrm>
              <a:off x="4575174" y="4142256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1</a:t>
              </a:r>
              <a:endParaRPr lang="ja-JP" altLang="en-US"/>
            </a:p>
          </p:txBody>
        </p:sp>
        <p:sp>
          <p:nvSpPr>
            <p:cNvPr id="5361" name="テキスト ボックス 93"/>
            <p:cNvSpPr txBox="1">
              <a:spLocks noChangeArrowheads="1"/>
            </p:cNvSpPr>
            <p:nvPr/>
          </p:nvSpPr>
          <p:spPr bwMode="auto">
            <a:xfrm>
              <a:off x="4575174" y="4510276"/>
              <a:ext cx="36933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 anchorCtr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0</a:t>
              </a:r>
              <a:endParaRPr lang="ja-JP" altLang="en-US"/>
            </a:p>
          </p:txBody>
        </p:sp>
      </p:grpSp>
      <p:sp>
        <p:nvSpPr>
          <p:cNvPr id="5338" name="テキスト ボックス 94"/>
          <p:cNvSpPr txBox="1">
            <a:spLocks noChangeArrowheads="1"/>
          </p:cNvSpPr>
          <p:nvPr/>
        </p:nvSpPr>
        <p:spPr bwMode="auto">
          <a:xfrm>
            <a:off x="789670" y="1446978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 dirty="0"/>
              <a:t>(</a:t>
            </a:r>
            <a:r>
              <a:rPr lang="ja-JP" altLang="en-US" sz="1800" dirty="0"/>
              <a:t>個</a:t>
            </a:r>
            <a:r>
              <a:rPr lang="en-US" altLang="ja-JP" sz="1800" dirty="0"/>
              <a:t>)</a:t>
            </a:r>
            <a:endParaRPr lang="ja-JP" altLang="en-US" sz="1800" dirty="0"/>
          </a:p>
        </p:txBody>
      </p:sp>
      <p:sp>
        <p:nvSpPr>
          <p:cNvPr id="5339" name="テキスト ボックス 95"/>
          <p:cNvSpPr txBox="1">
            <a:spLocks noChangeArrowheads="1"/>
          </p:cNvSpPr>
          <p:nvPr/>
        </p:nvSpPr>
        <p:spPr bwMode="auto">
          <a:xfrm>
            <a:off x="1406525" y="5053112"/>
            <a:ext cx="30241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/>
              <a:t>20  25  30  35  40  45   (m)</a:t>
            </a:r>
            <a:endParaRPr lang="ja-JP" altLang="en-US" sz="2000" dirty="0"/>
          </a:p>
        </p:txBody>
      </p:sp>
      <p:sp>
        <p:nvSpPr>
          <p:cNvPr id="5346" name="正方形/長方形 2"/>
          <p:cNvSpPr>
            <a:spLocks noChangeArrowheads="1"/>
          </p:cNvSpPr>
          <p:nvPr/>
        </p:nvSpPr>
        <p:spPr bwMode="auto">
          <a:xfrm>
            <a:off x="1406525" y="1056719"/>
            <a:ext cx="22685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Calibri" panose="020F0502020204030204" pitchFamily="34" charset="0"/>
              </a:rPr>
              <a:t>Ａチームの</a:t>
            </a:r>
            <a:endParaRPr lang="en-US" altLang="ja-JP" sz="1600" dirty="0" smtClean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Calibri" panose="020F0502020204030204" pitchFamily="34" charset="0"/>
              </a:rPr>
              <a:t>ソフトボール投げの記録</a:t>
            </a:r>
            <a:endParaRPr lang="ja-JP" altLang="en-US" sz="1600" dirty="0">
              <a:latin typeface="Calibri" panose="020F0502020204030204" pitchFamily="34" charset="0"/>
            </a:endParaRPr>
          </a:p>
        </p:txBody>
      </p:sp>
      <p:sp>
        <p:nvSpPr>
          <p:cNvPr id="5340" name="正方形/長方形 96"/>
          <p:cNvSpPr>
            <a:spLocks noChangeArrowheads="1"/>
          </p:cNvSpPr>
          <p:nvPr/>
        </p:nvSpPr>
        <p:spPr bwMode="auto">
          <a:xfrm>
            <a:off x="1525587" y="3940525"/>
            <a:ext cx="360000" cy="10795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341" name="正方形/長方形 97"/>
          <p:cNvSpPr>
            <a:spLocks noChangeArrowheads="1"/>
          </p:cNvSpPr>
          <p:nvPr/>
        </p:nvSpPr>
        <p:spPr bwMode="auto">
          <a:xfrm>
            <a:off x="1885950" y="2866724"/>
            <a:ext cx="360000" cy="2160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342" name="正方形/長方形 98"/>
          <p:cNvSpPr>
            <a:spLocks noChangeArrowheads="1"/>
          </p:cNvSpPr>
          <p:nvPr/>
        </p:nvSpPr>
        <p:spPr bwMode="auto">
          <a:xfrm>
            <a:off x="2253207" y="2151529"/>
            <a:ext cx="360000" cy="2880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343" name="正方形/長方形 99"/>
          <p:cNvSpPr>
            <a:spLocks noChangeArrowheads="1"/>
          </p:cNvSpPr>
          <p:nvPr/>
        </p:nvSpPr>
        <p:spPr bwMode="auto">
          <a:xfrm>
            <a:off x="2613570" y="3226504"/>
            <a:ext cx="360000" cy="1800000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344" name="正方形/長方形 100"/>
          <p:cNvSpPr>
            <a:spLocks noChangeArrowheads="1"/>
          </p:cNvSpPr>
          <p:nvPr/>
        </p:nvSpPr>
        <p:spPr bwMode="auto">
          <a:xfrm>
            <a:off x="2971618" y="4305935"/>
            <a:ext cx="360363" cy="720725"/>
          </a:xfrm>
          <a:prstGeom prst="rect">
            <a:avLst/>
          </a:prstGeom>
          <a:solidFill>
            <a:srgbClr val="FF0000">
              <a:alpha val="5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2" y="239614"/>
            <a:ext cx="636310" cy="88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1244413" y="277378"/>
            <a:ext cx="7485831" cy="652556"/>
          </a:xfrm>
          <a:prstGeom prst="wedgeRoundRectCallout">
            <a:avLst>
              <a:gd name="adj1" fmla="val -53417"/>
              <a:gd name="adj2" fmla="val 23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kumimoji="0" lang="ja-JP" altLang="en-US" sz="2000" kern="0" dirty="0" smtClean="0">
                <a:solidFill>
                  <a:prstClr val="black"/>
                </a:solidFill>
                <a:latin typeface="Cambria Math" panose="02040503050406030204" pitchFamily="18" charset="0"/>
                <a:ea typeface="AR P丸ゴシック体M" panose="020F0600000000000000" pitchFamily="50" charset="-128"/>
              </a:rPr>
              <a:t>次のグラフは、ＡチームとＢチームのソフトボール投げの記録をヒストグラムにまとめたものです。</a:t>
            </a:r>
            <a:endParaRPr kumimoji="0" lang="ja-JP" altLang="en-US" sz="2000" kern="0" dirty="0">
              <a:solidFill>
                <a:prstClr val="black"/>
              </a:solidFill>
              <a:latin typeface="Cambria Math" panose="02040503050406030204" pitchFamily="18" charset="0"/>
              <a:ea typeface="AR P丸ゴシック体M" panose="020F0600000000000000" pitchFamily="50" charset="-128"/>
            </a:endParaRPr>
          </a:p>
        </p:txBody>
      </p:sp>
      <p:sp>
        <p:nvSpPr>
          <p:cNvPr id="55" name="正方形/長方形 2"/>
          <p:cNvSpPr>
            <a:spLocks noChangeArrowheads="1"/>
          </p:cNvSpPr>
          <p:nvPr/>
        </p:nvSpPr>
        <p:spPr bwMode="auto">
          <a:xfrm>
            <a:off x="5082775" y="1138525"/>
            <a:ext cx="22685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Calibri" panose="020F0502020204030204" pitchFamily="34" charset="0"/>
              </a:rPr>
              <a:t>Ｂチームの</a:t>
            </a:r>
            <a:endParaRPr lang="en-US" altLang="ja-JP" sz="1600" dirty="0" smtClean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Calibri" panose="020F0502020204030204" pitchFamily="34" charset="0"/>
              </a:rPr>
              <a:t>ソフトボール投げの記録</a:t>
            </a:r>
            <a:endParaRPr lang="ja-JP" altLang="en-US" sz="1600" dirty="0">
              <a:latin typeface="Calibri" panose="020F0502020204030204" pitchFamily="34" charset="0"/>
            </a:endParaRPr>
          </a:p>
        </p:txBody>
      </p:sp>
      <p:sp>
        <p:nvSpPr>
          <p:cNvPr id="56" name="角丸四角形吹き出し 55"/>
          <p:cNvSpPr>
            <a:spLocks noChangeArrowheads="1"/>
          </p:cNvSpPr>
          <p:nvPr/>
        </p:nvSpPr>
        <p:spPr bwMode="auto">
          <a:xfrm>
            <a:off x="910644" y="5517562"/>
            <a:ext cx="7234070" cy="432000"/>
          </a:xfrm>
          <a:prstGeom prst="wedgeRoundRectCallout">
            <a:avLst>
              <a:gd name="adj1" fmla="val -51395"/>
              <a:gd name="adj2" fmla="val 21558"/>
              <a:gd name="adj3" fmla="val 16667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ＡチームとＢチームで、いちばん度数が多いのは、それぞれどの階級ですか。</a:t>
            </a:r>
            <a:endParaRPr lang="ja-JP" altLang="en-US" sz="16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8" y="5417609"/>
            <a:ext cx="444456" cy="62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角丸四角形吹き出し 57"/>
          <p:cNvSpPr>
            <a:spLocks noChangeArrowheads="1"/>
          </p:cNvSpPr>
          <p:nvPr/>
        </p:nvSpPr>
        <p:spPr bwMode="auto">
          <a:xfrm flipH="1">
            <a:off x="1525587" y="6062922"/>
            <a:ext cx="6466301" cy="432000"/>
          </a:xfrm>
          <a:prstGeom prst="wedgeRoundRectCallout">
            <a:avLst>
              <a:gd name="adj1" fmla="val -54369"/>
              <a:gd name="adj2" fmla="val 17300"/>
              <a:gd name="adj3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答え　Ａチーム　３０ｍ以上３５ｍ未満　Ｂチーム　３５ｍ以上４０ｍ未満</a:t>
            </a:r>
            <a:endParaRPr lang="ja-JP" altLang="en-US" sz="16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59" name="図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38592"/>
            <a:ext cx="547754" cy="504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5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5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5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5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5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5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5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9" grpId="0" animBg="1"/>
      <p:bldP spid="5342" grpId="0" animBg="1"/>
      <p:bldP spid="56" grpId="0" animBg="1"/>
      <p:bldP spid="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7.3|4.3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8|2.3|2.1|2.5|2.3|2|2.2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9|2.2|2.4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4|2.4|2.4|2.3|2.2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|1.8|1.8|4.4|2.1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7|2.9|2.7|6.1|2.9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5|6|5.8|6.7|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2|6.4|9.9|7.7|2|2.6|2.8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6.9|3.5|5.7"/>
</p:tagLst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4BD0FF"/>
          </a:solidFill>
          <a:prstDash val="solid"/>
        </a:ln>
      </a:spPr>
      <a:bodyPr rtlCol="0" anchor="t"/>
      <a:lstStyle>
        <a:defPPr>
          <a:defRPr kumimoji="0" sz="2000" i="1" kern="0">
            <a:solidFill>
              <a:schemeClr val="tx1"/>
            </a:solidFill>
            <a:latin typeface="Cambria Math" panose="02040503050406030204" pitchFamily="18" charset="0"/>
            <a:ea typeface="AR P丸ゴシック体M" panose="020F0600000000000000" pitchFamily="50" charset="-128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6841</TotalTime>
  <Words>934</Words>
  <Application>Microsoft Office PowerPoint</Application>
  <PresentationFormat>画面に合わせる (4:3)</PresentationFormat>
  <Paragraphs>367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AR P教科書体M</vt:lpstr>
      <vt:lpstr>AR P丸ゴシック体E</vt:lpstr>
      <vt:lpstr>Calibri</vt:lpstr>
      <vt:lpstr>Cambria Math</vt:lpstr>
      <vt:lpstr>ＭＳ Ｐゴシック</vt:lpstr>
      <vt:lpstr>HG丸ｺﾞｼｯｸM-PRO</vt:lpstr>
      <vt:lpstr>Arial</vt:lpstr>
      <vt:lpstr>AR P丸ゴシック体M</vt:lpstr>
      <vt:lpstr>フラッシュ１</vt:lpstr>
      <vt:lpstr>６年「データの調べ方」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教育センター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豊田小学校</dc:creator>
  <cp:lastModifiedBy>小泉 浩</cp:lastModifiedBy>
  <cp:revision>84</cp:revision>
  <dcterms:created xsi:type="dcterms:W3CDTF">2008-03-13T07:56:32Z</dcterms:created>
  <dcterms:modified xsi:type="dcterms:W3CDTF">2020-09-22T00:08:38Z</dcterms:modified>
</cp:coreProperties>
</file>