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8"/>
  </p:notesMasterIdLst>
  <p:sldIdLst>
    <p:sldId id="288" r:id="rId2"/>
    <p:sldId id="295" r:id="rId3"/>
    <p:sldId id="300" r:id="rId4"/>
    <p:sldId id="299" r:id="rId5"/>
    <p:sldId id="298" r:id="rId6"/>
    <p:sldId id="297" r:id="rId7"/>
  </p:sldIdLst>
  <p:sldSz cx="9144000" cy="6858000" type="screen4x3"/>
  <p:notesSz cx="6858000" cy="9144000"/>
  <p:embeddedFontLst>
    <p:embeddedFont>
      <p:font typeface="AR P丸ゴシック体M" panose="020F0600000000000000" pitchFamily="50" charset="-128"/>
      <p:regular r:id="rId9"/>
    </p:embeddedFont>
    <p:embeddedFont>
      <p:font typeface="AR丸ゴシック体M" panose="020F0609000000000000" pitchFamily="49" charset="-128"/>
      <p:regular r:id="rId10"/>
    </p:embeddedFont>
    <p:embeddedFont>
      <p:font typeface="AR P丸ゴシック体E" panose="020F0900000000000000" pitchFamily="50" charset="-128"/>
      <p:regular r:id="rId11"/>
    </p:embeddedFont>
    <p:embeddedFont>
      <p:font typeface="Calibri" panose="020F0502020204030204" pitchFamily="34" charset="0"/>
      <p:regular r:id="rId12"/>
      <p:bold r:id="rId13"/>
      <p:italic r:id="rId14"/>
      <p:boldItalic r:id="rId15"/>
    </p:embeddedFont>
    <p:embeddedFont>
      <p:font typeface="Cambria Math" panose="02040503050406030204" pitchFamily="18" charset="0"/>
      <p:regular r:id="rId16"/>
    </p:embeddedFont>
    <p:embeddedFont>
      <p:font typeface="HG丸ｺﾞｼｯｸM-PRO" panose="020F0600000000000000" pitchFamily="50" charset="-128"/>
      <p:regular r:id="rId17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789" userDrawn="1">
          <p15:clr>
            <a:srgbClr val="A4A3A4"/>
          </p15:clr>
        </p15:guide>
        <p15:guide id="3" orient="horz" pos="17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66FFFF"/>
    <a:srgbClr val="4BD0FF"/>
    <a:srgbClr val="CC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55" autoAdjust="0"/>
    <p:restoredTop sz="94424" autoAdjust="0"/>
  </p:normalViewPr>
  <p:slideViewPr>
    <p:cSldViewPr>
      <p:cViewPr>
        <p:scale>
          <a:sx n="50" d="100"/>
          <a:sy n="50" d="100"/>
        </p:scale>
        <p:origin x="786" y="414"/>
      </p:cViewPr>
      <p:guideLst>
        <p:guide pos="2789"/>
        <p:guide orient="horz" pos="179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2020/9/7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dirty="0" smtClean="0"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4567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637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5647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3367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19171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6000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189" y="932014"/>
            <a:ext cx="8848498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４年「かけ算の筆算」</a:t>
            </a:r>
            <a:endParaRPr kumimoji="1" lang="ja-JP" altLang="en-US" sz="72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282352" y="2200598"/>
            <a:ext cx="8579296" cy="1228402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6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小数の筆算</a:t>
            </a:r>
            <a:endParaRPr lang="en-US" altLang="ja-JP" sz="60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ja-JP" altLang="en-US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700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３．６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817448"/>
              </p:ext>
            </p:extLst>
          </p:nvPr>
        </p:nvGraphicFramePr>
        <p:xfrm>
          <a:off x="5385999" y="1427015"/>
          <a:ext cx="2700000" cy="27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00"/>
                <a:gridCol w="900000"/>
                <a:gridCol w="900000"/>
              </a:tblGrid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8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３</a:t>
                      </a:r>
                      <a:endParaRPr kumimoji="1" lang="ja-JP" altLang="en-US" sz="48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</a:t>
                      </a:r>
                      <a:endParaRPr kumimoji="1" lang="ja-JP" altLang="en-US" sz="48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8" name="表 37" hidden="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15982"/>
              </p:ext>
            </p:extLst>
          </p:nvPr>
        </p:nvGraphicFramePr>
        <p:xfrm>
          <a:off x="1041201" y="2402755"/>
          <a:ext cx="3780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/>
                <a:gridCol w="1260000"/>
                <a:gridCol w="1260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7" name="正方形/長方形 36"/>
          <p:cNvSpPr/>
          <p:nvPr/>
        </p:nvSpPr>
        <p:spPr>
          <a:xfrm>
            <a:off x="6321999" y="3268227"/>
            <a:ext cx="828000" cy="828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正方形/長方形 33"/>
          <p:cNvSpPr/>
          <p:nvPr/>
        </p:nvSpPr>
        <p:spPr>
          <a:xfrm>
            <a:off x="6811432" y="3176901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cxnSp>
        <p:nvCxnSpPr>
          <p:cNvPr id="35" name="直線コネクタ 34"/>
          <p:cNvCxnSpPr/>
          <p:nvPr/>
        </p:nvCxnSpPr>
        <p:spPr>
          <a:xfrm>
            <a:off x="6927292" y="3277752"/>
            <a:ext cx="193237" cy="218913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/>
          <p:cNvSpPr/>
          <p:nvPr/>
        </p:nvSpPr>
        <p:spPr>
          <a:xfrm>
            <a:off x="5423408" y="3268227"/>
            <a:ext cx="828000" cy="828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9" name="正方形/長方形 38"/>
          <p:cNvSpPr/>
          <p:nvPr/>
        </p:nvSpPr>
        <p:spPr>
          <a:xfrm>
            <a:off x="7224003" y="3268227"/>
            <a:ext cx="828000" cy="828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40" name="表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760467"/>
              </p:ext>
            </p:extLst>
          </p:nvPr>
        </p:nvGraphicFramePr>
        <p:xfrm>
          <a:off x="1336406" y="1431579"/>
          <a:ext cx="2700000" cy="27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00"/>
                <a:gridCol w="900000"/>
                <a:gridCol w="900000"/>
              </a:tblGrid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8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３</a:t>
                      </a:r>
                      <a:endParaRPr kumimoji="1" lang="ja-JP" altLang="en-US" sz="48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</a:t>
                      </a:r>
                      <a:endParaRPr kumimoji="1" lang="ja-JP" altLang="en-US" sz="48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41" name="図 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2649" y="2133705"/>
            <a:ext cx="103641" cy="103641"/>
          </a:xfrm>
          <a:prstGeom prst="rect">
            <a:avLst/>
          </a:prstGeom>
        </p:spPr>
      </p:pic>
      <p:sp>
        <p:nvSpPr>
          <p:cNvPr id="15" name="右矢印 14"/>
          <p:cNvSpPr/>
          <p:nvPr/>
        </p:nvSpPr>
        <p:spPr>
          <a:xfrm>
            <a:off x="4362839" y="2617998"/>
            <a:ext cx="720080" cy="411764"/>
          </a:xfrm>
          <a:prstGeom prst="rightArrow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57" name="グループ化 56"/>
          <p:cNvGrpSpPr/>
          <p:nvPr/>
        </p:nvGrpSpPr>
        <p:grpSpPr>
          <a:xfrm>
            <a:off x="4036406" y="1662802"/>
            <a:ext cx="1349593" cy="470903"/>
            <a:chOff x="3884965" y="1753724"/>
            <a:chExt cx="1349593" cy="470903"/>
          </a:xfrm>
        </p:grpSpPr>
        <p:cxnSp>
          <p:nvCxnSpPr>
            <p:cNvPr id="54" name="直線矢印コネクタ 53"/>
            <p:cNvCxnSpPr/>
            <p:nvPr/>
          </p:nvCxnSpPr>
          <p:spPr>
            <a:xfrm>
              <a:off x="3884965" y="1988840"/>
              <a:ext cx="1349593" cy="0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正方形/長方形 54"/>
            <p:cNvSpPr/>
            <p:nvPr/>
          </p:nvSpPr>
          <p:spPr>
            <a:xfrm>
              <a:off x="4077554" y="1753724"/>
              <a:ext cx="888573" cy="47090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 smtClean="0"/>
                <a:t>10</a:t>
              </a:r>
              <a:r>
                <a:rPr kumimoji="1" lang="ja-JP" altLang="en-US" sz="2400" dirty="0" smtClean="0"/>
                <a:t>倍</a:t>
              </a:r>
              <a:endParaRPr kumimoji="1" lang="ja-JP" altLang="en-US" sz="2400" dirty="0"/>
            </a:p>
          </p:txBody>
        </p:sp>
      </p:grpSp>
      <p:grpSp>
        <p:nvGrpSpPr>
          <p:cNvPr id="59" name="グループ化 58"/>
          <p:cNvGrpSpPr/>
          <p:nvPr/>
        </p:nvGrpSpPr>
        <p:grpSpPr>
          <a:xfrm>
            <a:off x="4032214" y="3436158"/>
            <a:ext cx="1349593" cy="470903"/>
            <a:chOff x="3880773" y="3527080"/>
            <a:chExt cx="1349593" cy="470903"/>
          </a:xfrm>
        </p:grpSpPr>
        <p:cxnSp>
          <p:nvCxnSpPr>
            <p:cNvPr id="56" name="直線矢印コネクタ 55"/>
            <p:cNvCxnSpPr/>
            <p:nvPr/>
          </p:nvCxnSpPr>
          <p:spPr>
            <a:xfrm>
              <a:off x="3880773" y="3773149"/>
              <a:ext cx="1349593" cy="0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正方形/長方形 57"/>
            <p:cNvSpPr/>
            <p:nvPr/>
          </p:nvSpPr>
          <p:spPr>
            <a:xfrm>
              <a:off x="4077555" y="3527080"/>
              <a:ext cx="888573" cy="47090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 smtClean="0"/>
                <a:t>10</a:t>
              </a:r>
              <a:r>
                <a:rPr kumimoji="1" lang="ja-JP" altLang="en-US" sz="2400" dirty="0" smtClean="0"/>
                <a:t>倍</a:t>
              </a:r>
              <a:endParaRPr kumimoji="1" lang="ja-JP" altLang="en-US" sz="2400" dirty="0"/>
            </a:p>
          </p:txBody>
        </p:sp>
      </p:grpSp>
      <p:sp>
        <p:nvSpPr>
          <p:cNvPr id="60" name="円弧 59"/>
          <p:cNvSpPr/>
          <p:nvPr/>
        </p:nvSpPr>
        <p:spPr>
          <a:xfrm rot="5400000">
            <a:off x="3176953" y="3618342"/>
            <a:ext cx="821155" cy="835648"/>
          </a:xfrm>
          <a:prstGeom prst="arc">
            <a:avLst>
              <a:gd name="adj1" fmla="val 16200000"/>
              <a:gd name="adj2" fmla="val 5337417"/>
            </a:avLst>
          </a:prstGeom>
          <a:ln w="381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正方形/長方形 61"/>
              <p:cNvSpPr/>
              <p:nvPr/>
            </p:nvSpPr>
            <p:spPr>
              <a:xfrm>
                <a:off x="3387726" y="4184533"/>
                <a:ext cx="399611" cy="62685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62" name="正方形/長方形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7726" y="4184533"/>
                <a:ext cx="399611" cy="62685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 w="28575">
                <a:solidFill>
                  <a:srgbClr val="FF0000"/>
                </a:solidFill>
                <a:prstDash val="solid"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角丸四角形吹き出し 31"/>
          <p:cNvSpPr/>
          <p:nvPr/>
        </p:nvSpPr>
        <p:spPr>
          <a:xfrm>
            <a:off x="5627866" y="324128"/>
            <a:ext cx="2494008" cy="889302"/>
          </a:xfrm>
          <a:prstGeom prst="wedgeRoundRectCallout">
            <a:avLst>
              <a:gd name="adj1" fmla="val -34449"/>
              <a:gd name="adj2" fmla="val 69398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en-US" altLang="ja-JP" sz="2000" kern="0" dirty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3.6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を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10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倍して</a:t>
            </a:r>
          </a:p>
          <a:p>
            <a:pPr lvl="0">
              <a:defRPr/>
            </a:pPr>
            <a:r>
              <a:rPr kumimoji="0" lang="en-US" altLang="ja-JP" sz="2000" kern="0" dirty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36×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７を計算します</a:t>
            </a:r>
          </a:p>
        </p:txBody>
      </p:sp>
      <p:sp>
        <p:nvSpPr>
          <p:cNvPr id="42" name="角丸四角形吹き出し 41"/>
          <p:cNvSpPr/>
          <p:nvPr/>
        </p:nvSpPr>
        <p:spPr>
          <a:xfrm>
            <a:off x="5650967" y="4310400"/>
            <a:ext cx="2435032" cy="1107824"/>
          </a:xfrm>
          <a:prstGeom prst="wedgeRoundRectCallout">
            <a:avLst>
              <a:gd name="adj1" fmla="val -17021"/>
              <a:gd name="adj2" fmla="val -69330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かけられる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数３．６を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lvl="0">
              <a:defRPr/>
            </a:pPr>
            <a:r>
              <a:rPr kumimoji="0" lang="en-US" altLang="ja-JP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10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倍したので、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積も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10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倍になる。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角丸四角形吹き出し 42"/>
              <p:cNvSpPr/>
              <p:nvPr/>
            </p:nvSpPr>
            <p:spPr>
              <a:xfrm>
                <a:off x="1223216" y="4947870"/>
                <a:ext cx="3139623" cy="1239178"/>
              </a:xfrm>
              <a:prstGeom prst="wedgeRoundRectCallout">
                <a:avLst>
                  <a:gd name="adj1" fmla="val -3808"/>
                  <a:gd name="adj2" fmla="val -96244"/>
                  <a:gd name="adj3" fmla="val 16667"/>
                </a:avLst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t"/>
              <a:lstStyle/>
              <a:p>
                <a:pPr lvl="0">
                  <a:defRPr/>
                </a:pPr>
                <a:r>
                  <a:rPr kumimoji="0" lang="en-US" altLang="ja-JP" sz="2000" kern="0" dirty="0" smtClean="0">
                    <a:solidFill>
                      <a:prstClr val="black"/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3.6</a:t>
                </a:r>
                <a:r>
                  <a:rPr kumimoji="0" lang="ja-JP" altLang="en-US" sz="2000" kern="0" dirty="0" smtClean="0">
                    <a:solidFill>
                      <a:prstClr val="black"/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を１０倍して積が２５２に</a:t>
                </a:r>
                <a:endParaRPr kumimoji="0" lang="en-US" altLang="ja-JP" sz="2000" kern="0" dirty="0" smtClean="0">
                  <a:solidFill>
                    <a:prstClr val="black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endParaRPr>
              </a:p>
              <a:p>
                <a:pPr lvl="0">
                  <a:defRPr/>
                </a:pPr>
                <a:r>
                  <a:rPr kumimoji="0" lang="ja-JP" altLang="en-US" sz="2000" kern="0" dirty="0" smtClean="0">
                    <a:solidFill>
                      <a:prstClr val="black"/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なったので、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ja-JP" sz="2000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ja-JP" altLang="en-US" sz="2000" kern="0" dirty="0" smtClean="0">
                    <a:solidFill>
                      <a:prstClr val="black"/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にする。</a:t>
                </a:r>
                <a:endParaRPr kumimoji="0" lang="en-US" altLang="ja-JP" sz="2000" kern="0" dirty="0" smtClean="0">
                  <a:solidFill>
                    <a:prstClr val="black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endParaRPr>
              </a:p>
              <a:p>
                <a:pPr lvl="0">
                  <a:defRPr/>
                </a:pPr>
                <a:r>
                  <a:rPr kumimoji="0" lang="ja-JP" altLang="en-US" sz="2000" kern="0" dirty="0" smtClean="0">
                    <a:solidFill>
                      <a:prstClr val="black"/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小数点を左にずらす。</a:t>
                </a:r>
                <a:endParaRPr kumimoji="0" lang="ja-JP" altLang="en-US" sz="2000" kern="0" dirty="0">
                  <a:solidFill>
                    <a:prstClr val="black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endParaRPr>
              </a:p>
            </p:txBody>
          </p:sp>
        </mc:Choice>
        <mc:Fallback>
          <p:sp>
            <p:nvSpPr>
              <p:cNvPr id="43" name="角丸四角形吹き出し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216" y="4947870"/>
                <a:ext cx="3139623" cy="1239178"/>
              </a:xfrm>
              <a:prstGeom prst="wedgeRoundRectCallout">
                <a:avLst>
                  <a:gd name="adj1" fmla="val -3808"/>
                  <a:gd name="adj2" fmla="val -96244"/>
                  <a:gd name="adj3" fmla="val 16667"/>
                </a:avLst>
              </a:prstGeom>
              <a:blipFill rotWithShape="0">
                <a:blip r:embed="rId7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正方形/長方形 43"/>
          <p:cNvSpPr/>
          <p:nvPr/>
        </p:nvSpPr>
        <p:spPr>
          <a:xfrm>
            <a:off x="1355283" y="3259204"/>
            <a:ext cx="2653272" cy="828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50" name="図 4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5168" y="3936398"/>
            <a:ext cx="103641" cy="103641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4644008" y="5601609"/>
            <a:ext cx="4176464" cy="923736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小数のかけ算は、整数と同じように右に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そろえて計算して、最後に小数点を左に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ずらします。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0882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7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0.00255 C -0.00921 0.01505 -0.00261 0.02014 -0.01129 0.03333 C -0.0165 0.04236 -0.03525 0.05671 -0.04775 0.05671 C -0.06042 0.05625 -0.08108 0.04236 -0.08629 0.0331 C -0.0948 0.01991 -0.08768 0.01551 -0.09618 0.00255 " pathEditMode="relative" rAng="0" ptsTypes="AAAAA">
                                      <p:cBhvr>
                                        <p:cTn id="9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09" y="2708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4" grpId="0"/>
      <p:bldP spid="36" grpId="0" animBg="1"/>
      <p:bldP spid="39" grpId="0" animBg="1"/>
      <p:bldP spid="15" grpId="0" animBg="1"/>
      <p:bldP spid="60" grpId="0" animBg="1"/>
      <p:bldP spid="62" grpId="0" animBg="1"/>
      <p:bldP spid="32" grpId="0" animBg="1"/>
      <p:bldP spid="42" grpId="1" uiExpand="1" build="allAtOnce" animBg="1"/>
      <p:bldP spid="43" grpId="0" animBg="1"/>
      <p:bldP spid="4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79" y="260649"/>
            <a:ext cx="5928299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(1)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～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(3)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筆算の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しかたを説明しましょう。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593878"/>
              </p:ext>
            </p:extLst>
          </p:nvPr>
        </p:nvGraphicFramePr>
        <p:xfrm>
          <a:off x="3346894" y="1502738"/>
          <a:ext cx="2484000" cy="27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00"/>
                <a:gridCol w="828000"/>
                <a:gridCol w="828000"/>
              </a:tblGrid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8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０</a:t>
                      </a:r>
                      <a:endParaRPr kumimoji="1" lang="ja-JP" altLang="en-US" sz="48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８</a:t>
                      </a:r>
                      <a:endParaRPr kumimoji="1" lang="ja-JP" altLang="en-US" sz="48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０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0" name="表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933034"/>
              </p:ext>
            </p:extLst>
          </p:nvPr>
        </p:nvGraphicFramePr>
        <p:xfrm>
          <a:off x="462467" y="1502738"/>
          <a:ext cx="2484000" cy="27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00"/>
                <a:gridCol w="828000"/>
                <a:gridCol w="828000"/>
              </a:tblGrid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8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０</a:t>
                      </a:r>
                      <a:endParaRPr kumimoji="1" lang="ja-JP" altLang="en-US" sz="48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</a:t>
                      </a:r>
                      <a:endParaRPr kumimoji="1" lang="ja-JP" altLang="en-US" sz="48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０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８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838696"/>
              </p:ext>
            </p:extLst>
          </p:nvPr>
        </p:nvGraphicFramePr>
        <p:xfrm>
          <a:off x="6231321" y="1502738"/>
          <a:ext cx="2484000" cy="27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00"/>
                <a:gridCol w="828000"/>
                <a:gridCol w="828000"/>
              </a:tblGrid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8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</a:t>
                      </a:r>
                      <a:endParaRPr kumimoji="1" lang="ja-JP" altLang="en-US" sz="48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</a:t>
                      </a:r>
                      <a:endParaRPr kumimoji="1" lang="ja-JP" altLang="en-US" sz="48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３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０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０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4" name="直線矢印コネクタ 3"/>
          <p:cNvCxnSpPr/>
          <p:nvPr/>
        </p:nvCxnSpPr>
        <p:spPr>
          <a:xfrm>
            <a:off x="5148064" y="3573016"/>
            <a:ext cx="502903" cy="535689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>
            <a:off x="8063238" y="3565900"/>
            <a:ext cx="502903" cy="535689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378096" y="1413197"/>
            <a:ext cx="5982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ja-JP" sz="2400" kern="0" dirty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(1)</a:t>
            </a:r>
            <a:endParaRPr lang="ja-JP" altLang="en-US" dirty="0"/>
          </a:p>
        </p:txBody>
      </p:sp>
      <p:sp>
        <p:nvSpPr>
          <p:cNvPr id="49" name="正方形/長方形 48"/>
          <p:cNvSpPr/>
          <p:nvPr/>
        </p:nvSpPr>
        <p:spPr>
          <a:xfrm>
            <a:off x="3304708" y="1493695"/>
            <a:ext cx="6559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ja-JP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(2)</a:t>
            </a:r>
            <a:endParaRPr lang="ja-JP" altLang="en-US" dirty="0"/>
          </a:p>
        </p:txBody>
      </p:sp>
      <p:sp>
        <p:nvSpPr>
          <p:cNvPr id="51" name="正方形/長方形 50"/>
          <p:cNvSpPr/>
          <p:nvPr/>
        </p:nvSpPr>
        <p:spPr>
          <a:xfrm>
            <a:off x="6231321" y="1493694"/>
            <a:ext cx="670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ja-JP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(3)</a:t>
            </a:r>
            <a:endParaRPr lang="ja-JP" altLang="en-US" dirty="0"/>
          </a:p>
        </p:txBody>
      </p:sp>
      <p:sp>
        <p:nvSpPr>
          <p:cNvPr id="52" name="正方形/長方形 51"/>
          <p:cNvSpPr/>
          <p:nvPr/>
        </p:nvSpPr>
        <p:spPr>
          <a:xfrm>
            <a:off x="2136625" y="3339661"/>
            <a:ext cx="792000" cy="828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3" name="正方形/長方形 52"/>
          <p:cNvSpPr/>
          <p:nvPr/>
        </p:nvSpPr>
        <p:spPr>
          <a:xfrm>
            <a:off x="1332379" y="3357964"/>
            <a:ext cx="756000" cy="792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1" name="正方形/長方形 60"/>
          <p:cNvSpPr/>
          <p:nvPr/>
        </p:nvSpPr>
        <p:spPr>
          <a:xfrm>
            <a:off x="4188032" y="3333898"/>
            <a:ext cx="792000" cy="828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3" name="正方形/長方形 62"/>
          <p:cNvSpPr/>
          <p:nvPr/>
        </p:nvSpPr>
        <p:spPr>
          <a:xfrm>
            <a:off x="5022218" y="3333898"/>
            <a:ext cx="792000" cy="828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正方形/長方形 63"/>
          <p:cNvSpPr/>
          <p:nvPr/>
        </p:nvSpPr>
        <p:spPr>
          <a:xfrm>
            <a:off x="7079264" y="3337646"/>
            <a:ext cx="792000" cy="828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5" name="正方形/長方形 64"/>
          <p:cNvSpPr/>
          <p:nvPr/>
        </p:nvSpPr>
        <p:spPr>
          <a:xfrm>
            <a:off x="7901861" y="3341451"/>
            <a:ext cx="792000" cy="828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9" name="正方形/長方形 68"/>
          <p:cNvSpPr/>
          <p:nvPr/>
        </p:nvSpPr>
        <p:spPr>
          <a:xfrm>
            <a:off x="6257935" y="3339343"/>
            <a:ext cx="792000" cy="828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正方形/長方形 65"/>
          <p:cNvSpPr/>
          <p:nvPr/>
        </p:nvSpPr>
        <p:spPr>
          <a:xfrm>
            <a:off x="7484847" y="3300554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cxnSp>
        <p:nvCxnSpPr>
          <p:cNvPr id="67" name="直線コネクタ 66"/>
          <p:cNvCxnSpPr/>
          <p:nvPr/>
        </p:nvCxnSpPr>
        <p:spPr>
          <a:xfrm>
            <a:off x="7600707" y="3401405"/>
            <a:ext cx="193237" cy="218913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正方形/長方形 67"/>
          <p:cNvSpPr/>
          <p:nvPr/>
        </p:nvSpPr>
        <p:spPr>
          <a:xfrm>
            <a:off x="7522837" y="3356661"/>
            <a:ext cx="318083" cy="41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41" name="図 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1720" y="2204864"/>
            <a:ext cx="103641" cy="103641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32040" y="2173631"/>
            <a:ext cx="103641" cy="103641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12360" y="2173631"/>
            <a:ext cx="103641" cy="103641"/>
          </a:xfrm>
          <a:prstGeom prst="rect">
            <a:avLst/>
          </a:prstGeom>
        </p:spPr>
      </p:pic>
      <p:pic>
        <p:nvPicPr>
          <p:cNvPr id="47" name="図 4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1884" y="3922011"/>
            <a:ext cx="103641" cy="103641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1089" y="3973831"/>
            <a:ext cx="103641" cy="103641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1720" y="4005064"/>
            <a:ext cx="103641" cy="10364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0540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61" grpId="0" animBg="1"/>
      <p:bldP spid="63" grpId="0" animBg="1"/>
      <p:bldP spid="64" grpId="0" animBg="1"/>
      <p:bldP spid="65" grpId="0" animBg="1"/>
      <p:bldP spid="69" grpId="0" animBg="1"/>
      <p:bldP spid="6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79" y="260649"/>
            <a:ext cx="5928299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(1)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～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(3)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筆算の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しかたを説明しましょう。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593878"/>
              </p:ext>
            </p:extLst>
          </p:nvPr>
        </p:nvGraphicFramePr>
        <p:xfrm>
          <a:off x="3346894" y="1502738"/>
          <a:ext cx="2484000" cy="27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00"/>
                <a:gridCol w="828000"/>
                <a:gridCol w="828000"/>
              </a:tblGrid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8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０</a:t>
                      </a:r>
                      <a:endParaRPr kumimoji="1" lang="ja-JP" altLang="en-US" sz="48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８</a:t>
                      </a:r>
                      <a:endParaRPr kumimoji="1" lang="ja-JP" altLang="en-US" sz="48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０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0" name="表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933034"/>
              </p:ext>
            </p:extLst>
          </p:nvPr>
        </p:nvGraphicFramePr>
        <p:xfrm>
          <a:off x="462467" y="1502738"/>
          <a:ext cx="2484000" cy="27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00"/>
                <a:gridCol w="828000"/>
                <a:gridCol w="828000"/>
              </a:tblGrid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8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０</a:t>
                      </a:r>
                      <a:endParaRPr kumimoji="1" lang="ja-JP" altLang="en-US" sz="48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</a:t>
                      </a:r>
                      <a:endParaRPr kumimoji="1" lang="ja-JP" altLang="en-US" sz="48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０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８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2" name="角丸四角形吹き出し 41"/>
          <p:cNvSpPr/>
          <p:nvPr/>
        </p:nvSpPr>
        <p:spPr>
          <a:xfrm>
            <a:off x="511435" y="4510928"/>
            <a:ext cx="2435032" cy="1726384"/>
          </a:xfrm>
          <a:prstGeom prst="wedgeRoundRectCallout">
            <a:avLst>
              <a:gd name="adj1" fmla="val -17021"/>
              <a:gd name="adj2" fmla="val -69330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４＝８</a:t>
            </a:r>
            <a:endParaRPr kumimoji="0" lang="en-US" altLang="ja-JP" sz="24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４＝０</a:t>
            </a:r>
            <a:endParaRPr kumimoji="0" lang="en-US" altLang="ja-JP" sz="24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０を書く</a:t>
            </a:r>
            <a:endParaRPr kumimoji="0" lang="en-US" altLang="ja-JP" sz="24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小数点をうつ</a:t>
            </a:r>
            <a:endParaRPr kumimoji="0" lang="ja-JP" altLang="en-US" sz="2400" kern="0" dirty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838696"/>
              </p:ext>
            </p:extLst>
          </p:nvPr>
        </p:nvGraphicFramePr>
        <p:xfrm>
          <a:off x="6231321" y="1502738"/>
          <a:ext cx="2484000" cy="27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00"/>
                <a:gridCol w="828000"/>
                <a:gridCol w="828000"/>
              </a:tblGrid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8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</a:t>
                      </a:r>
                      <a:endParaRPr kumimoji="1" lang="ja-JP" altLang="en-US" sz="48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</a:t>
                      </a:r>
                      <a:endParaRPr kumimoji="1" lang="ja-JP" altLang="en-US" sz="48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３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０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０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4" name="直線矢印コネクタ 3"/>
          <p:cNvCxnSpPr/>
          <p:nvPr/>
        </p:nvCxnSpPr>
        <p:spPr>
          <a:xfrm>
            <a:off x="5148064" y="3573016"/>
            <a:ext cx="502903" cy="535689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>
            <a:off x="8063238" y="3565900"/>
            <a:ext cx="502903" cy="535689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378096" y="1413197"/>
            <a:ext cx="5982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ja-JP" sz="2400" kern="0" dirty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(1)</a:t>
            </a:r>
            <a:endParaRPr lang="ja-JP" altLang="en-US" dirty="0"/>
          </a:p>
        </p:txBody>
      </p:sp>
      <p:sp>
        <p:nvSpPr>
          <p:cNvPr id="49" name="正方形/長方形 48"/>
          <p:cNvSpPr/>
          <p:nvPr/>
        </p:nvSpPr>
        <p:spPr>
          <a:xfrm>
            <a:off x="3304708" y="1493695"/>
            <a:ext cx="6559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ja-JP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(2)</a:t>
            </a:r>
            <a:endParaRPr lang="ja-JP" altLang="en-US" dirty="0"/>
          </a:p>
        </p:txBody>
      </p:sp>
      <p:sp>
        <p:nvSpPr>
          <p:cNvPr id="51" name="正方形/長方形 50"/>
          <p:cNvSpPr/>
          <p:nvPr/>
        </p:nvSpPr>
        <p:spPr>
          <a:xfrm>
            <a:off x="6231321" y="1493694"/>
            <a:ext cx="670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ja-JP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(3)</a:t>
            </a:r>
            <a:endParaRPr lang="ja-JP" altLang="en-US" dirty="0"/>
          </a:p>
        </p:txBody>
      </p:sp>
      <p:sp>
        <p:nvSpPr>
          <p:cNvPr id="52" name="正方形/長方形 51"/>
          <p:cNvSpPr/>
          <p:nvPr/>
        </p:nvSpPr>
        <p:spPr>
          <a:xfrm>
            <a:off x="2136625" y="3339661"/>
            <a:ext cx="792000" cy="828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3" name="正方形/長方形 52"/>
          <p:cNvSpPr/>
          <p:nvPr/>
        </p:nvSpPr>
        <p:spPr>
          <a:xfrm>
            <a:off x="1332379" y="3357964"/>
            <a:ext cx="756000" cy="792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1" name="正方形/長方形 60"/>
          <p:cNvSpPr/>
          <p:nvPr/>
        </p:nvSpPr>
        <p:spPr>
          <a:xfrm>
            <a:off x="4188032" y="3333898"/>
            <a:ext cx="792000" cy="828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3" name="正方形/長方形 62"/>
          <p:cNvSpPr/>
          <p:nvPr/>
        </p:nvSpPr>
        <p:spPr>
          <a:xfrm>
            <a:off x="5022218" y="3333898"/>
            <a:ext cx="792000" cy="828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正方形/長方形 63"/>
          <p:cNvSpPr/>
          <p:nvPr/>
        </p:nvSpPr>
        <p:spPr>
          <a:xfrm>
            <a:off x="7079264" y="3337646"/>
            <a:ext cx="792000" cy="828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5" name="正方形/長方形 64"/>
          <p:cNvSpPr/>
          <p:nvPr/>
        </p:nvSpPr>
        <p:spPr>
          <a:xfrm>
            <a:off x="7901861" y="3341451"/>
            <a:ext cx="792000" cy="828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9" name="正方形/長方形 68"/>
          <p:cNvSpPr/>
          <p:nvPr/>
        </p:nvSpPr>
        <p:spPr>
          <a:xfrm>
            <a:off x="6257935" y="3339343"/>
            <a:ext cx="792000" cy="828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正方形/長方形 65"/>
          <p:cNvSpPr/>
          <p:nvPr/>
        </p:nvSpPr>
        <p:spPr>
          <a:xfrm>
            <a:off x="7484847" y="3300554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cxnSp>
        <p:nvCxnSpPr>
          <p:cNvPr id="67" name="直線コネクタ 66"/>
          <p:cNvCxnSpPr/>
          <p:nvPr/>
        </p:nvCxnSpPr>
        <p:spPr>
          <a:xfrm>
            <a:off x="7600707" y="3401405"/>
            <a:ext cx="193237" cy="218913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正方形/長方形 67"/>
          <p:cNvSpPr/>
          <p:nvPr/>
        </p:nvSpPr>
        <p:spPr>
          <a:xfrm>
            <a:off x="7522837" y="3356661"/>
            <a:ext cx="318083" cy="41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41" name="図 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1720" y="2204864"/>
            <a:ext cx="103641" cy="103641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32040" y="2173631"/>
            <a:ext cx="103641" cy="103641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12360" y="2173631"/>
            <a:ext cx="103641" cy="103641"/>
          </a:xfrm>
          <a:prstGeom prst="rect">
            <a:avLst/>
          </a:prstGeom>
        </p:spPr>
      </p:pic>
      <p:pic>
        <p:nvPicPr>
          <p:cNvPr id="47" name="図 4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1884" y="3922011"/>
            <a:ext cx="103641" cy="103641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1089" y="3973831"/>
            <a:ext cx="103641" cy="103641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1720" y="4005064"/>
            <a:ext cx="103641" cy="103641"/>
          </a:xfrm>
          <a:prstGeom prst="rect">
            <a:avLst/>
          </a:prstGeom>
        </p:spPr>
      </p:pic>
      <p:sp>
        <p:nvSpPr>
          <p:cNvPr id="70" name="角丸四角形吹き出し 69"/>
          <p:cNvSpPr/>
          <p:nvPr/>
        </p:nvSpPr>
        <p:spPr>
          <a:xfrm>
            <a:off x="3395862" y="4475118"/>
            <a:ext cx="2435032" cy="2050226"/>
          </a:xfrm>
          <a:prstGeom prst="wedgeRoundRectCallout">
            <a:avLst>
              <a:gd name="adj1" fmla="val -17021"/>
              <a:gd name="adj2" fmla="val -69330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５＝４０</a:t>
            </a:r>
            <a:endParaRPr kumimoji="0" lang="en-US" altLang="ja-JP" sz="24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５＝０</a:t>
            </a:r>
            <a:endParaRPr kumimoji="0" lang="en-US" altLang="ja-JP" sz="24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４＋０＝４</a:t>
            </a:r>
            <a:endParaRPr kumimoji="0" lang="en-US" altLang="ja-JP" sz="24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小数点をうつ</a:t>
            </a:r>
            <a:endParaRPr kumimoji="0" lang="en-US" altLang="ja-JP" sz="24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０を消す</a:t>
            </a:r>
            <a:endParaRPr kumimoji="0" lang="ja-JP" altLang="en-US" sz="2400" kern="0" dirty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1" name="角丸四角形吹き出し 70"/>
          <p:cNvSpPr/>
          <p:nvPr/>
        </p:nvSpPr>
        <p:spPr>
          <a:xfrm>
            <a:off x="6231321" y="4512809"/>
            <a:ext cx="2435032" cy="2012535"/>
          </a:xfrm>
          <a:prstGeom prst="wedgeRoundRectCallout">
            <a:avLst>
              <a:gd name="adj1" fmla="val -17021"/>
              <a:gd name="adj2" fmla="val -69330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４＝２０</a:t>
            </a:r>
            <a:endParaRPr kumimoji="0" lang="en-US" altLang="ja-JP" sz="24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４＝２８</a:t>
            </a:r>
            <a:endParaRPr kumimoji="0" lang="en-US" altLang="ja-JP" sz="24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２８＋２＝３０</a:t>
            </a:r>
            <a:endParaRPr kumimoji="0" lang="en-US" altLang="ja-JP" sz="24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小数点をうつ</a:t>
            </a:r>
            <a:endParaRPr kumimoji="0" lang="en-US" altLang="ja-JP" sz="24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０を消す</a:t>
            </a:r>
            <a:endParaRPr kumimoji="0" lang="ja-JP" altLang="en-US" sz="2400" kern="0" dirty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185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7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00"/>
                            </p:stCondLst>
                            <p:childTnLst>
                              <p:par>
                                <p:cTn id="125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uiExpand="1" build="allAtOnce" animBg="1"/>
      <p:bldP spid="52" grpId="0" uiExpand="1" animBg="1"/>
      <p:bldP spid="53" grpId="0" uiExpand="1" animBg="1"/>
      <p:bldP spid="61" grpId="0" uiExpand="1" animBg="1"/>
      <p:bldP spid="63" grpId="0" uiExpand="1" animBg="1"/>
      <p:bldP spid="64" grpId="0" animBg="1"/>
      <p:bldP spid="65" grpId="0" animBg="1"/>
      <p:bldP spid="69" grpId="0" animBg="1"/>
      <p:bldP spid="68" grpId="0" animBg="1"/>
      <p:bldP spid="70" grpId="0" uiExpand="1" build="allAtOnce" animBg="1"/>
      <p:bldP spid="71" grpId="0" uiExpand="1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79" y="260649"/>
            <a:ext cx="3826443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１．８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３４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38" name="表 37" hidden="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15982"/>
              </p:ext>
            </p:extLst>
          </p:nvPr>
        </p:nvGraphicFramePr>
        <p:xfrm>
          <a:off x="1041201" y="2402755"/>
          <a:ext cx="3780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/>
                <a:gridCol w="1260000"/>
                <a:gridCol w="1260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4" name="表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932144"/>
              </p:ext>
            </p:extLst>
          </p:nvPr>
        </p:nvGraphicFramePr>
        <p:xfrm>
          <a:off x="1324279" y="1237103"/>
          <a:ext cx="2330673" cy="46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6891"/>
                <a:gridCol w="776891"/>
                <a:gridCol w="776891"/>
              </a:tblGrid>
              <a:tr h="936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８</a:t>
                      </a:r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3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３</a:t>
                      </a:r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36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36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36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35" name="図 3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14780" y="1988840"/>
            <a:ext cx="103641" cy="103641"/>
          </a:xfrm>
          <a:prstGeom prst="rect">
            <a:avLst/>
          </a:prstGeom>
        </p:spPr>
      </p:pic>
      <p:sp>
        <p:nvSpPr>
          <p:cNvPr id="36" name="正方形/長方形 35"/>
          <p:cNvSpPr/>
          <p:nvPr/>
        </p:nvSpPr>
        <p:spPr>
          <a:xfrm>
            <a:off x="2892647" y="3115438"/>
            <a:ext cx="75600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2519041" y="3068960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cxnSp>
        <p:nvCxnSpPr>
          <p:cNvPr id="39" name="直線コネクタ 38"/>
          <p:cNvCxnSpPr/>
          <p:nvPr/>
        </p:nvCxnSpPr>
        <p:spPr>
          <a:xfrm>
            <a:off x="2634901" y="3169811"/>
            <a:ext cx="193237" cy="218913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/>
          <p:cNvSpPr/>
          <p:nvPr/>
        </p:nvSpPr>
        <p:spPr>
          <a:xfrm>
            <a:off x="2221244" y="3128176"/>
            <a:ext cx="57419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731494" y="4007856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2130341" y="4060974"/>
            <a:ext cx="75600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49" name="直線コネクタ 48"/>
          <p:cNvCxnSpPr/>
          <p:nvPr/>
        </p:nvCxnSpPr>
        <p:spPr>
          <a:xfrm>
            <a:off x="1855448" y="4098454"/>
            <a:ext cx="193237" cy="218913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/>
          <p:cNvSpPr/>
          <p:nvPr/>
        </p:nvSpPr>
        <p:spPr>
          <a:xfrm>
            <a:off x="1324279" y="4051506"/>
            <a:ext cx="75600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51" name="直線コネクタ 50"/>
          <p:cNvCxnSpPr/>
          <p:nvPr/>
        </p:nvCxnSpPr>
        <p:spPr>
          <a:xfrm flipV="1">
            <a:off x="1324279" y="4974836"/>
            <a:ext cx="2324368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/>
          <p:cNvSpPr/>
          <p:nvPr/>
        </p:nvSpPr>
        <p:spPr>
          <a:xfrm>
            <a:off x="2886341" y="4982279"/>
            <a:ext cx="75600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2116192" y="4982279"/>
            <a:ext cx="75600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1731494" y="4970785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1340883" y="4980322"/>
            <a:ext cx="75600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8" name="右矢印 57"/>
          <p:cNvSpPr/>
          <p:nvPr/>
        </p:nvSpPr>
        <p:spPr>
          <a:xfrm>
            <a:off x="3809660" y="3472471"/>
            <a:ext cx="425185" cy="234740"/>
          </a:xfrm>
          <a:prstGeom prst="rightArrow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1" name="正方形/長方形 70"/>
          <p:cNvSpPr/>
          <p:nvPr/>
        </p:nvSpPr>
        <p:spPr>
          <a:xfrm>
            <a:off x="4154949" y="3292239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１８</a:t>
            </a:r>
            <a:r>
              <a:rPr lang="en-US" altLang="ja-JP" sz="28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×</a:t>
            </a:r>
            <a:r>
              <a:rPr lang="ja-JP" altLang="en-US" sz="28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</a:t>
            </a:r>
            <a:endParaRPr lang="ja-JP" altLang="en-US" sz="28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76" name="右矢印 75"/>
          <p:cNvSpPr/>
          <p:nvPr/>
        </p:nvSpPr>
        <p:spPr>
          <a:xfrm>
            <a:off x="3809660" y="4497599"/>
            <a:ext cx="425185" cy="234740"/>
          </a:xfrm>
          <a:prstGeom prst="rightArrow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7" name="正方形/長方形 76"/>
          <p:cNvSpPr/>
          <p:nvPr/>
        </p:nvSpPr>
        <p:spPr>
          <a:xfrm>
            <a:off x="4154949" y="4317367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１８</a:t>
            </a:r>
            <a:r>
              <a:rPr lang="en-US" altLang="ja-JP" sz="28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×</a:t>
            </a:r>
            <a:r>
              <a:rPr lang="ja-JP" altLang="en-US" sz="28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</a:t>
            </a:r>
            <a:endParaRPr lang="ja-JP" altLang="en-US" sz="28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78" name="角丸四角形吹き出し 77"/>
          <p:cNvSpPr/>
          <p:nvPr/>
        </p:nvSpPr>
        <p:spPr>
          <a:xfrm>
            <a:off x="3867682" y="5017607"/>
            <a:ext cx="3921339" cy="448791"/>
          </a:xfrm>
          <a:prstGeom prst="wedgeRoundRectCallout">
            <a:avLst>
              <a:gd name="adj1" fmla="val -53949"/>
              <a:gd name="adj2" fmla="val 16949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小数点をどこ</a:t>
            </a:r>
            <a:r>
              <a:rPr kumimoji="0" lang="ja-JP" altLang="en-US" kern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にうてば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いいですか？</a:t>
            </a:r>
            <a:endParaRPr kumimoji="0" lang="ja-JP" altLang="en-US" kern="0" dirty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0" name="正方形/長方形 79"/>
              <p:cNvSpPr/>
              <p:nvPr/>
            </p:nvSpPr>
            <p:spPr>
              <a:xfrm>
                <a:off x="4022252" y="5522727"/>
                <a:ext cx="4510188" cy="1031984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r>
                  <a:rPr kumimoji="1" lang="ja-JP" altLang="en-US" dirty="0" smtClean="0"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かけられる数</a:t>
                </a:r>
                <a:r>
                  <a:rPr kumimoji="1" lang="en-US" altLang="ja-JP" dirty="0" smtClean="0"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1.8</a:t>
                </a:r>
                <a:r>
                  <a:rPr kumimoji="1" lang="ja-JP" altLang="en-US" dirty="0" smtClean="0"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を</a:t>
                </a:r>
                <a:r>
                  <a:rPr kumimoji="1" lang="en-US" altLang="ja-JP" dirty="0" smtClean="0"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10</a:t>
                </a:r>
                <a:r>
                  <a:rPr kumimoji="1" lang="ja-JP" altLang="en-US" dirty="0" smtClean="0"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倍して</a:t>
                </a:r>
                <a:r>
                  <a:rPr kumimoji="1" lang="en-US" altLang="ja-JP" dirty="0" smtClean="0"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18</a:t>
                </a:r>
                <a:r>
                  <a:rPr kumimoji="1" lang="ja-JP" altLang="en-US" dirty="0" smtClean="0"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にしてかけた</a:t>
                </a:r>
                <a:endParaRPr kumimoji="1" lang="en-US" altLang="ja-JP" dirty="0" smtClean="0">
                  <a:latin typeface="AR P丸ゴシック体M" panose="020F0600000000000000" pitchFamily="50" charset="-128"/>
                  <a:ea typeface="AR P丸ゴシック体M" panose="020F0600000000000000" pitchFamily="50" charset="-128"/>
                </a:endParaRPr>
              </a:p>
              <a:p>
                <a:r>
                  <a:rPr kumimoji="1" lang="ja-JP" altLang="en-US" dirty="0" smtClean="0"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積が６１２なので、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kumimoji="1" lang="ja-JP" altLang="en-US" dirty="0" smtClean="0"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にする。</a:t>
                </a:r>
                <a:endParaRPr kumimoji="1" lang="en-US" altLang="ja-JP" dirty="0" smtClean="0">
                  <a:latin typeface="AR P丸ゴシック体M" panose="020F0600000000000000" pitchFamily="50" charset="-128"/>
                  <a:ea typeface="AR P丸ゴシック体M" panose="020F0600000000000000" pitchFamily="50" charset="-128"/>
                </a:endParaRPr>
              </a:p>
              <a:p>
                <a:r>
                  <a:rPr kumimoji="1" lang="ja-JP" altLang="en-US" dirty="0" smtClean="0"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小数点を左に１</a:t>
                </a:r>
                <a:r>
                  <a:rPr kumimoji="1" lang="ja-JP" altLang="en-US" dirty="0" err="1" smtClean="0"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こ</a:t>
                </a:r>
                <a:r>
                  <a:rPr kumimoji="1" lang="ja-JP" altLang="en-US" dirty="0" smtClean="0"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ずらします。</a:t>
                </a:r>
                <a:endParaRPr kumimoji="1" lang="ja-JP" altLang="en-US" dirty="0">
                  <a:latin typeface="AR P丸ゴシック体M" panose="020F0600000000000000" pitchFamily="50" charset="-128"/>
                  <a:ea typeface="AR P丸ゴシック体M" panose="020F0600000000000000" pitchFamily="50" charset="-128"/>
                </a:endParaRPr>
              </a:p>
            </p:txBody>
          </p:sp>
        </mc:Choice>
        <mc:Fallback>
          <p:sp>
            <p:nvSpPr>
              <p:cNvPr id="80" name="正方形/長方形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2252" y="5522727"/>
                <a:ext cx="4510188" cy="1031984"/>
              </a:xfrm>
              <a:prstGeom prst="rect">
                <a:avLst/>
              </a:prstGeom>
              <a:blipFill rotWithShape="0">
                <a:blip r:embed="rId6"/>
                <a:stretch>
                  <a:fillRect l="-804" t="-1143" b="-8000"/>
                </a:stretch>
              </a:blipFill>
              <a:ln w="38100">
                <a:solidFill>
                  <a:srgbClr val="FF0000"/>
                </a:solidFill>
                <a:prstDash val="solid"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角丸四角形吹き出し 80"/>
          <p:cNvSpPr/>
          <p:nvPr/>
        </p:nvSpPr>
        <p:spPr>
          <a:xfrm>
            <a:off x="3867682" y="2806987"/>
            <a:ext cx="4160702" cy="448791"/>
          </a:xfrm>
          <a:prstGeom prst="wedgeRoundRectCallout">
            <a:avLst>
              <a:gd name="adj1" fmla="val -53949"/>
              <a:gd name="adj2" fmla="val 16949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７２はどんな計算で求めたものですか？</a:t>
            </a:r>
            <a:endParaRPr kumimoji="0" lang="ja-JP" altLang="en-US" kern="0" dirty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82" name="角丸四角形吹き出し 81"/>
          <p:cNvSpPr/>
          <p:nvPr/>
        </p:nvSpPr>
        <p:spPr>
          <a:xfrm>
            <a:off x="3867682" y="3912297"/>
            <a:ext cx="4160702" cy="448791"/>
          </a:xfrm>
          <a:prstGeom prst="wedgeRoundRectCallout">
            <a:avLst>
              <a:gd name="adj1" fmla="val -53949"/>
              <a:gd name="adj2" fmla="val 16949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５４はどんな計算で求めたものですか？</a:t>
            </a:r>
            <a:endParaRPr kumimoji="0" lang="ja-JP" altLang="en-US" kern="0" dirty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83" name="円弧 82"/>
          <p:cNvSpPr/>
          <p:nvPr/>
        </p:nvSpPr>
        <p:spPr>
          <a:xfrm rot="5400000">
            <a:off x="2886664" y="5401543"/>
            <a:ext cx="763440" cy="764087"/>
          </a:xfrm>
          <a:prstGeom prst="arc">
            <a:avLst>
              <a:gd name="adj1" fmla="val 16200000"/>
              <a:gd name="adj2" fmla="val 5337417"/>
            </a:avLst>
          </a:prstGeom>
          <a:ln w="381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4" name="正方形/長方形 83"/>
              <p:cNvSpPr/>
              <p:nvPr/>
            </p:nvSpPr>
            <p:spPr>
              <a:xfrm>
                <a:off x="3131840" y="5965479"/>
                <a:ext cx="399611" cy="62685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84" name="正方形/長方形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5965479"/>
                <a:ext cx="399611" cy="62685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28575">
                <a:solidFill>
                  <a:srgbClr val="FF0000"/>
                </a:solidFill>
                <a:prstDash val="solid"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5" name="図 8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10241" y="5712675"/>
            <a:ext cx="103641" cy="10364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29575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500"/>
                            </p:stCondLst>
                            <p:childTnLst>
                              <p:par>
                                <p:cTn id="9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7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44444E-6 C -0.00834 0.0125 -0.00243 0.01759 -0.01025 0.03078 C -0.01493 0.03981 -0.03177 0.05416 -0.04288 0.05416 C -0.05434 0.0537 -0.07275 0.03981 -0.07743 0.03055 C -0.08507 0.01736 -0.07882 0.01296 -0.08629 4.44444E-6 " pathEditMode="relative" rAng="0" ptsTypes="AAAAA">
                                      <p:cBhvr>
                                        <p:cTn id="12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23" y="2708"/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40" grpId="0"/>
      <p:bldP spid="41" grpId="0"/>
      <p:bldP spid="44" grpId="0"/>
      <p:bldP spid="50" grpId="0"/>
      <p:bldP spid="54" grpId="0"/>
      <p:bldP spid="55" grpId="0"/>
      <p:bldP spid="56" grpId="0"/>
      <p:bldP spid="57" grpId="0"/>
      <p:bldP spid="58" grpId="0" animBg="1"/>
      <p:bldP spid="71" grpId="0"/>
      <p:bldP spid="76" grpId="0" animBg="1"/>
      <p:bldP spid="77" grpId="0"/>
      <p:bldP spid="78" grpId="0" animBg="1"/>
      <p:bldP spid="80" grpId="0" animBg="1"/>
      <p:bldP spid="81" grpId="0" animBg="1"/>
      <p:bldP spid="82" grpId="0" animBg="1"/>
      <p:bldP spid="83" grpId="0" animBg="1"/>
      <p:bldP spid="8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79" y="260649"/>
            <a:ext cx="3826443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１．３６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38" name="表 37" hidden="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15982"/>
              </p:ext>
            </p:extLst>
          </p:nvPr>
        </p:nvGraphicFramePr>
        <p:xfrm>
          <a:off x="1041201" y="2402755"/>
          <a:ext cx="3780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/>
                <a:gridCol w="1260000"/>
                <a:gridCol w="1260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0" name="円弧 59"/>
          <p:cNvSpPr/>
          <p:nvPr/>
        </p:nvSpPr>
        <p:spPr>
          <a:xfrm rot="5400000">
            <a:off x="3257441" y="3725502"/>
            <a:ext cx="847827" cy="648000"/>
          </a:xfrm>
          <a:prstGeom prst="arc">
            <a:avLst>
              <a:gd name="adj1" fmla="val 16200000"/>
              <a:gd name="adj2" fmla="val 5337417"/>
            </a:avLst>
          </a:prstGeom>
          <a:ln w="381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正方形/長方形 61"/>
              <p:cNvSpPr/>
              <p:nvPr/>
            </p:nvSpPr>
            <p:spPr>
              <a:xfrm>
                <a:off x="3502484" y="4182152"/>
                <a:ext cx="399611" cy="62685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62" name="正方形/長方形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2484" y="4182152"/>
                <a:ext cx="399611" cy="62685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28575">
                <a:solidFill>
                  <a:srgbClr val="FF0000"/>
                </a:solidFill>
                <a:prstDash val="solid"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角丸四角形吹き出し 41"/>
          <p:cNvSpPr/>
          <p:nvPr/>
        </p:nvSpPr>
        <p:spPr>
          <a:xfrm>
            <a:off x="5650966" y="4310400"/>
            <a:ext cx="2737457" cy="1107824"/>
          </a:xfrm>
          <a:prstGeom prst="wedgeRoundRectCallout">
            <a:avLst>
              <a:gd name="adj1" fmla="val -17021"/>
              <a:gd name="adj2" fmla="val -69330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かけられる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数１．３６を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lvl="0">
              <a:defRPr/>
            </a:pPr>
            <a:r>
              <a:rPr kumimoji="0" lang="en-US" altLang="ja-JP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100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倍したので、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積も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100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倍になる。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角丸四角形吹き出し 42"/>
              <p:cNvSpPr/>
              <p:nvPr/>
            </p:nvSpPr>
            <p:spPr>
              <a:xfrm>
                <a:off x="899592" y="4947870"/>
                <a:ext cx="3463247" cy="1239178"/>
              </a:xfrm>
              <a:prstGeom prst="wedgeRoundRectCallout">
                <a:avLst>
                  <a:gd name="adj1" fmla="val -3808"/>
                  <a:gd name="adj2" fmla="val -96244"/>
                  <a:gd name="adj3" fmla="val 16667"/>
                </a:avLst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t"/>
              <a:lstStyle/>
              <a:p>
                <a:pPr lvl="0">
                  <a:defRPr/>
                </a:pPr>
                <a:r>
                  <a:rPr kumimoji="0" lang="en-US" altLang="ja-JP" sz="2000" kern="0" dirty="0" smtClean="0">
                    <a:solidFill>
                      <a:prstClr val="black"/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1.36</a:t>
                </a:r>
                <a:r>
                  <a:rPr kumimoji="0" lang="ja-JP" altLang="en-US" sz="2000" kern="0" dirty="0" smtClean="0">
                    <a:solidFill>
                      <a:prstClr val="black"/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を１</a:t>
                </a:r>
                <a:r>
                  <a:rPr kumimoji="0" lang="en-US" altLang="ja-JP" sz="2000" kern="0" dirty="0" smtClean="0">
                    <a:solidFill>
                      <a:prstClr val="black"/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0</a:t>
                </a:r>
                <a:r>
                  <a:rPr kumimoji="0" lang="ja-JP" altLang="en-US" sz="2000" kern="0" dirty="0" smtClean="0">
                    <a:solidFill>
                      <a:prstClr val="black"/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０倍して積が</a:t>
                </a:r>
                <a:r>
                  <a:rPr kumimoji="0" lang="en-US" altLang="ja-JP" sz="2000" kern="0" dirty="0" smtClean="0">
                    <a:solidFill>
                      <a:prstClr val="black"/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9</a:t>
                </a:r>
                <a:r>
                  <a:rPr kumimoji="0" lang="ja-JP" altLang="en-US" sz="2000" kern="0" dirty="0" smtClean="0">
                    <a:solidFill>
                      <a:prstClr val="black"/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５２に</a:t>
                </a:r>
                <a:endParaRPr kumimoji="0" lang="en-US" altLang="ja-JP" sz="2000" kern="0" dirty="0" smtClean="0">
                  <a:solidFill>
                    <a:prstClr val="black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endParaRPr>
              </a:p>
              <a:p>
                <a:pPr lvl="0">
                  <a:defRPr/>
                </a:pPr>
                <a:r>
                  <a:rPr kumimoji="0" lang="ja-JP" altLang="en-US" sz="2000" kern="0" dirty="0" smtClean="0">
                    <a:solidFill>
                      <a:prstClr val="black"/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なったので、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ja-JP" sz="20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ja-JP" sz="2000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ja-JP" sz="2000" i="1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kumimoji="0" lang="ja-JP" altLang="en-US" sz="2000" kern="0" dirty="0" smtClean="0">
                    <a:solidFill>
                      <a:prstClr val="black"/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にする。</a:t>
                </a:r>
                <a:endParaRPr kumimoji="0" lang="en-US" altLang="ja-JP" sz="2000" kern="0" dirty="0" smtClean="0">
                  <a:solidFill>
                    <a:prstClr val="black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endParaRPr>
              </a:p>
              <a:p>
                <a:pPr lvl="0">
                  <a:defRPr/>
                </a:pPr>
                <a:r>
                  <a:rPr kumimoji="0" lang="ja-JP" altLang="en-US" sz="2000" kern="0" dirty="0" smtClean="0">
                    <a:solidFill>
                      <a:prstClr val="black"/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小数点を左に２</a:t>
                </a:r>
                <a:r>
                  <a:rPr kumimoji="0" lang="ja-JP" altLang="en-US" sz="2000" kern="0" dirty="0" err="1" smtClean="0">
                    <a:solidFill>
                      <a:prstClr val="black"/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こ</a:t>
                </a:r>
                <a:r>
                  <a:rPr kumimoji="0" lang="ja-JP" altLang="en-US" sz="2000" kern="0" dirty="0" smtClean="0">
                    <a:solidFill>
                      <a:prstClr val="black"/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ずらす。</a:t>
                </a:r>
                <a:endParaRPr kumimoji="0" lang="ja-JP" altLang="en-US" sz="2000" kern="0" dirty="0">
                  <a:solidFill>
                    <a:prstClr val="black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endParaRPr>
              </a:p>
            </p:txBody>
          </p:sp>
        </mc:Choice>
        <mc:Fallback>
          <p:sp>
            <p:nvSpPr>
              <p:cNvPr id="43" name="角丸四角形吹き出し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947870"/>
                <a:ext cx="3463247" cy="1239178"/>
              </a:xfrm>
              <a:prstGeom prst="wedgeRoundRectCallout">
                <a:avLst>
                  <a:gd name="adj1" fmla="val -3808"/>
                  <a:gd name="adj2" fmla="val -96244"/>
                  <a:gd name="adj3" fmla="val 16667"/>
                </a:avLst>
              </a:prstGeom>
              <a:blipFill rotWithShape="0">
                <a:blip r:embed="rId6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正方形/長方形 4"/>
          <p:cNvSpPr/>
          <p:nvPr/>
        </p:nvSpPr>
        <p:spPr>
          <a:xfrm>
            <a:off x="4644008" y="5601609"/>
            <a:ext cx="4176464" cy="923736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小数第２位のかけ算は、整数と同じように右にそろえて計算して、最後に小数点を左に２</a:t>
            </a:r>
            <a:r>
              <a:rPr kumimoji="1" lang="ja-JP" altLang="en-US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こ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ずらします。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308528"/>
              </p:ext>
            </p:extLst>
          </p:nvPr>
        </p:nvGraphicFramePr>
        <p:xfrm>
          <a:off x="5381233" y="1300500"/>
          <a:ext cx="2700000" cy="27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5000"/>
                <a:gridCol w="675000"/>
                <a:gridCol w="675000"/>
                <a:gridCol w="675000"/>
              </a:tblGrid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8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48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３</a:t>
                      </a:r>
                      <a:endParaRPr kumimoji="1" lang="ja-JP" altLang="en-US" sz="48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</a:t>
                      </a:r>
                      <a:endParaRPr kumimoji="1" lang="ja-JP" altLang="en-US" sz="48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９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0" name="正方形/長方形 29"/>
          <p:cNvSpPr/>
          <p:nvPr/>
        </p:nvSpPr>
        <p:spPr>
          <a:xfrm>
            <a:off x="6767842" y="3136946"/>
            <a:ext cx="612000" cy="828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正方形/長方形 30"/>
          <p:cNvSpPr/>
          <p:nvPr/>
        </p:nvSpPr>
        <p:spPr>
          <a:xfrm>
            <a:off x="6806666" y="3050386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cxnSp>
        <p:nvCxnSpPr>
          <p:cNvPr id="33" name="直線コネクタ 32"/>
          <p:cNvCxnSpPr/>
          <p:nvPr/>
        </p:nvCxnSpPr>
        <p:spPr>
          <a:xfrm>
            <a:off x="6922526" y="3151237"/>
            <a:ext cx="193237" cy="218913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/>
          <p:cNvSpPr/>
          <p:nvPr/>
        </p:nvSpPr>
        <p:spPr>
          <a:xfrm>
            <a:off x="6096620" y="3141226"/>
            <a:ext cx="612000" cy="828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正方形/長方形 45"/>
          <p:cNvSpPr/>
          <p:nvPr/>
        </p:nvSpPr>
        <p:spPr>
          <a:xfrm>
            <a:off x="7437282" y="3138537"/>
            <a:ext cx="612000" cy="828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47" name="表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070665"/>
              </p:ext>
            </p:extLst>
          </p:nvPr>
        </p:nvGraphicFramePr>
        <p:xfrm>
          <a:off x="1331640" y="1305064"/>
          <a:ext cx="2700000" cy="27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5000"/>
                <a:gridCol w="675000"/>
                <a:gridCol w="675000"/>
                <a:gridCol w="675000"/>
              </a:tblGrid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8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48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３</a:t>
                      </a:r>
                      <a:endParaRPr kumimoji="1" lang="ja-JP" altLang="en-US" sz="48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</a:t>
                      </a:r>
                      <a:endParaRPr kumimoji="1" lang="ja-JP" altLang="en-US" sz="48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×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９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</a:t>
                      </a:r>
                      <a:endParaRPr kumimoji="1" lang="ja-JP" altLang="en-US" sz="48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48" name="図 4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29733" y="2007190"/>
            <a:ext cx="103641" cy="103641"/>
          </a:xfrm>
          <a:prstGeom prst="rect">
            <a:avLst/>
          </a:prstGeom>
        </p:spPr>
      </p:pic>
      <p:sp>
        <p:nvSpPr>
          <p:cNvPr id="52" name="右矢印 51"/>
          <p:cNvSpPr/>
          <p:nvPr/>
        </p:nvSpPr>
        <p:spPr>
          <a:xfrm>
            <a:off x="4362839" y="2490769"/>
            <a:ext cx="720080" cy="411764"/>
          </a:xfrm>
          <a:prstGeom prst="rightArrow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53" name="グループ化 52"/>
          <p:cNvGrpSpPr/>
          <p:nvPr/>
        </p:nvGrpSpPr>
        <p:grpSpPr>
          <a:xfrm>
            <a:off x="4031640" y="1535951"/>
            <a:ext cx="1349593" cy="470903"/>
            <a:chOff x="3884965" y="1753388"/>
            <a:chExt cx="1349593" cy="470903"/>
          </a:xfrm>
        </p:grpSpPr>
        <p:cxnSp>
          <p:nvCxnSpPr>
            <p:cNvPr id="61" name="直線矢印コネクタ 60"/>
            <p:cNvCxnSpPr/>
            <p:nvPr/>
          </p:nvCxnSpPr>
          <p:spPr>
            <a:xfrm>
              <a:off x="3884965" y="1988840"/>
              <a:ext cx="1349593" cy="0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正方形/長方形 62"/>
            <p:cNvSpPr/>
            <p:nvPr/>
          </p:nvSpPr>
          <p:spPr>
            <a:xfrm>
              <a:off x="3983251" y="1753388"/>
              <a:ext cx="1020797" cy="47090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 smtClean="0"/>
                <a:t>100</a:t>
              </a:r>
              <a:r>
                <a:rPr kumimoji="1" lang="ja-JP" altLang="en-US" sz="2400" dirty="0" smtClean="0"/>
                <a:t>倍</a:t>
              </a:r>
              <a:endParaRPr kumimoji="1" lang="ja-JP" altLang="en-US" sz="2400" dirty="0"/>
            </a:p>
          </p:txBody>
        </p:sp>
      </p:grpSp>
      <p:grpSp>
        <p:nvGrpSpPr>
          <p:cNvPr id="64" name="グループ化 63"/>
          <p:cNvGrpSpPr/>
          <p:nvPr/>
        </p:nvGrpSpPr>
        <p:grpSpPr>
          <a:xfrm>
            <a:off x="4027448" y="3306586"/>
            <a:ext cx="1349593" cy="470903"/>
            <a:chOff x="3880773" y="3524023"/>
            <a:chExt cx="1349593" cy="470903"/>
          </a:xfrm>
        </p:grpSpPr>
        <p:cxnSp>
          <p:nvCxnSpPr>
            <p:cNvPr id="65" name="直線矢印コネクタ 64"/>
            <p:cNvCxnSpPr/>
            <p:nvPr/>
          </p:nvCxnSpPr>
          <p:spPr>
            <a:xfrm>
              <a:off x="3880773" y="3773149"/>
              <a:ext cx="1349593" cy="0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正方形/長方形 65"/>
            <p:cNvSpPr/>
            <p:nvPr/>
          </p:nvSpPr>
          <p:spPr>
            <a:xfrm>
              <a:off x="3971249" y="3524023"/>
              <a:ext cx="1032799" cy="47090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 smtClean="0"/>
                <a:t>100</a:t>
              </a:r>
              <a:r>
                <a:rPr kumimoji="1" lang="ja-JP" altLang="en-US" sz="2400" dirty="0" smtClean="0"/>
                <a:t>倍</a:t>
              </a:r>
              <a:endParaRPr kumimoji="1" lang="ja-JP" altLang="en-US" sz="2400" dirty="0"/>
            </a:p>
          </p:txBody>
        </p:sp>
      </p:grpSp>
      <p:sp>
        <p:nvSpPr>
          <p:cNvPr id="67" name="正方形/長方形 66"/>
          <p:cNvSpPr/>
          <p:nvPr/>
        </p:nvSpPr>
        <p:spPr>
          <a:xfrm>
            <a:off x="6327130" y="3063766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cxnSp>
        <p:nvCxnSpPr>
          <p:cNvPr id="68" name="直線コネクタ 67"/>
          <p:cNvCxnSpPr/>
          <p:nvPr/>
        </p:nvCxnSpPr>
        <p:spPr>
          <a:xfrm>
            <a:off x="6442990" y="3164617"/>
            <a:ext cx="193237" cy="218913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正方形/長方形 68"/>
          <p:cNvSpPr/>
          <p:nvPr/>
        </p:nvSpPr>
        <p:spPr>
          <a:xfrm>
            <a:off x="1352083" y="3147775"/>
            <a:ext cx="2653272" cy="828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0" name="円弧 69"/>
          <p:cNvSpPr/>
          <p:nvPr/>
        </p:nvSpPr>
        <p:spPr>
          <a:xfrm rot="5400000">
            <a:off x="2625026" y="3716041"/>
            <a:ext cx="847827" cy="648000"/>
          </a:xfrm>
          <a:prstGeom prst="arc">
            <a:avLst>
              <a:gd name="adj1" fmla="val 16200000"/>
              <a:gd name="adj2" fmla="val 5337417"/>
            </a:avLst>
          </a:prstGeom>
          <a:ln w="381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2" name="図 7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79819" y="3851151"/>
            <a:ext cx="103641" cy="103641"/>
          </a:xfrm>
          <a:prstGeom prst="rect">
            <a:avLst/>
          </a:prstGeom>
        </p:spPr>
      </p:pic>
      <p:pic>
        <p:nvPicPr>
          <p:cNvPr id="73" name="図 7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12441" y="3878837"/>
            <a:ext cx="103641" cy="10364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4" name="正方形/長方形 73"/>
              <p:cNvSpPr/>
              <p:nvPr/>
            </p:nvSpPr>
            <p:spPr>
              <a:xfrm>
                <a:off x="2854483" y="4182152"/>
                <a:ext cx="399611" cy="62685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74" name="正方形/長方形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4483" y="4182152"/>
                <a:ext cx="399611" cy="62685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28575">
                <a:solidFill>
                  <a:srgbClr val="FF0000"/>
                </a:solidFill>
                <a:prstDash val="solid"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角丸四角形吹き出し 31"/>
          <p:cNvSpPr/>
          <p:nvPr/>
        </p:nvSpPr>
        <p:spPr>
          <a:xfrm>
            <a:off x="5627866" y="324128"/>
            <a:ext cx="2760558" cy="889302"/>
          </a:xfrm>
          <a:prstGeom prst="wedgeRoundRectCallout">
            <a:avLst>
              <a:gd name="adj1" fmla="val -34449"/>
              <a:gd name="adj2" fmla="val 69398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１．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36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を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100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倍して</a:t>
            </a:r>
            <a:endParaRPr kumimoji="0" lang="ja-JP" altLang="en-US" sz="2000" kern="0" dirty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36×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７を計算します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5" name="正方形/長方形 74"/>
              <p:cNvSpPr/>
              <p:nvPr/>
            </p:nvSpPr>
            <p:spPr>
              <a:xfrm>
                <a:off x="2854483" y="4182151"/>
                <a:ext cx="1047612" cy="62685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75" name="正方形/長方形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4483" y="4182151"/>
                <a:ext cx="1047612" cy="62685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 w="28575">
                <a:solidFill>
                  <a:srgbClr val="FF0000"/>
                </a:solidFill>
                <a:prstDash val="solid"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621340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7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48148E-6 C -0.00712 0.0125 -0.00208 0.01759 -0.00868 0.03079 C -0.01267 0.03982 -0.02708 0.05417 -0.03663 0.05417 C -0.04636 0.05371 -0.06215 0.03982 -0.06615 0.03056 C -0.07257 0.01736 -0.06719 0.01296 -0.07361 -1.48148E-6 " pathEditMode="relative" rAng="0" ptsTypes="AAAAA">
                                      <p:cBhvr>
                                        <p:cTn id="11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81" y="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7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7.40741E-7 C -0.00712 0.0125 -0.00209 0.01759 -0.00868 0.03079 C -0.01268 0.03981 -0.02709 0.05417 -0.03664 0.05417 C -0.04636 0.0537 -0.06216 0.03981 -0.06615 0.03055 C -0.07257 0.01736 -0.06719 0.01296 -0.07362 7.40741E-7 " pathEditMode="relative" rAng="0" ptsTypes="AAAAA">
                                      <p:cBhvr>
                                        <p:cTn id="13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81" y="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2" grpId="0" animBg="1"/>
      <p:bldP spid="42" grpId="0" uiExpand="1" build="allAtOnce" animBg="1"/>
      <p:bldP spid="43" grpId="0" animBg="1"/>
      <p:bldP spid="5" grpId="0" animBg="1"/>
      <p:bldP spid="30" grpId="0" animBg="1"/>
      <p:bldP spid="31" grpId="0"/>
      <p:bldP spid="45" grpId="0" animBg="1"/>
      <p:bldP spid="46" grpId="0" animBg="1"/>
      <p:bldP spid="52" grpId="0" animBg="1"/>
      <p:bldP spid="67" grpId="0"/>
      <p:bldP spid="69" grpId="0" animBg="1"/>
      <p:bldP spid="70" grpId="0" animBg="1"/>
      <p:bldP spid="74" grpId="0" animBg="1"/>
      <p:bldP spid="32" grpId="0" animBg="1"/>
      <p:bldP spid="7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4|4|3.4|5.4|2.9|3.5|4|2.9|2.7|3.7|5|2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4|4|3.4|5.4|2.9|3.5|4|2.9|2.7|3.7|5|2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4|4|3.4|5.4|2.9|3.5|4|2.9|2.7|3.7|5|2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4|4|3.4|5.4|2.9|3.5|4|2.9|2.7|3.7|5|2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4|4|3.4|5.4|2.9|3.5|4|2.9|2.7|3.7|5|2.7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rgbClr val="FF99FF"/>
          </a:solidFill>
          <a:prstDash val="solid"/>
        </a:ln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19098</TotalTime>
  <Words>409</Words>
  <Application>Microsoft Office PowerPoint</Application>
  <PresentationFormat>画面に合わせる (4:3)</PresentationFormat>
  <Paragraphs>157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AR P丸ゴシック体M</vt:lpstr>
      <vt:lpstr>Arial</vt:lpstr>
      <vt:lpstr>AR丸ゴシック体M</vt:lpstr>
      <vt:lpstr>AR P丸ゴシック体E</vt:lpstr>
      <vt:lpstr>Calibri</vt:lpstr>
      <vt:lpstr>Cambria Math</vt:lpstr>
      <vt:lpstr>ＭＳ Ｐゴシック</vt:lpstr>
      <vt:lpstr>HG丸ｺﾞｼｯｸM-PRO</vt:lpstr>
      <vt:lpstr>フラッシュ１</vt:lpstr>
      <vt:lpstr>４年「かけ算の筆算」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仕事算</dc:title>
  <dc:creator>小泉 浩</dc:creator>
  <cp:lastModifiedBy>小泉 浩</cp:lastModifiedBy>
  <cp:revision>525</cp:revision>
  <dcterms:created xsi:type="dcterms:W3CDTF">2015-06-25T04:58:05Z</dcterms:created>
  <dcterms:modified xsi:type="dcterms:W3CDTF">2020-09-08T03:07:43Z</dcterms:modified>
</cp:coreProperties>
</file>