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8" r:id="rId2"/>
    <p:sldId id="289" r:id="rId3"/>
    <p:sldId id="310" r:id="rId4"/>
    <p:sldId id="316" r:id="rId5"/>
    <p:sldId id="309" r:id="rId6"/>
    <p:sldId id="311" r:id="rId7"/>
    <p:sldId id="307" r:id="rId8"/>
    <p:sldId id="312" r:id="rId9"/>
    <p:sldId id="313" r:id="rId10"/>
    <p:sldId id="314" r:id="rId11"/>
    <p:sldId id="31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G丸ｺﾞｼｯｸM-PRO" panose="020F0600000000000000" pitchFamily="50" charset="-128"/>
      <p:regular r:id="rId18"/>
    </p:embeddedFont>
    <p:embeddedFont>
      <p:font typeface="AR P教科書体M" panose="03000600000000000000" pitchFamily="66" charset="-128"/>
      <p:regular r:id="rId19"/>
    </p:embeddedFont>
    <p:embeddedFont>
      <p:font typeface="AR P丸ゴシック体E" panose="020F0900000000000000" pitchFamily="50" charset="-128"/>
      <p:regular r:id="rId20"/>
    </p:embeddedFont>
    <p:embeddedFont>
      <p:font typeface="AR P丸ゴシック体M" panose="020F0600000000000000" pitchFamily="50" charset="-128"/>
      <p:regular r:id="rId2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FF99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 autoAdjust="0"/>
    <p:restoredTop sz="94424" autoAdjust="0"/>
  </p:normalViewPr>
  <p:slideViewPr>
    <p:cSldViewPr>
      <p:cViewPr varScale="1">
        <p:scale>
          <a:sx n="66" d="100"/>
          <a:sy n="66" d="100"/>
        </p:scale>
        <p:origin x="402" y="78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2020/8/28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ニュートン算２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198365"/>
            <a:ext cx="8579296" cy="25965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算数の文章問題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給水と排水・</a:t>
            </a:r>
            <a:r>
              <a:rPr lang="ja-JP" altLang="en-US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草と草食</a:t>
            </a:r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動物</a:t>
            </a:r>
            <a:endParaRPr lang="en-US" altLang="ja-JP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行列とチケット売り場問題</a:t>
            </a:r>
            <a:endParaRPr lang="en-US" altLang="ja-JP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17288" y="5425072"/>
            <a:ext cx="2222664" cy="89629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917288" y="4887390"/>
            <a:ext cx="2222664" cy="14339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222925" y="4637281"/>
            <a:ext cx="250918" cy="537681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2133312" y="6057551"/>
            <a:ext cx="430145" cy="537681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58" y="5491632"/>
            <a:ext cx="3954016" cy="11318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345606" cy="190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ある牧場で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25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頭の牛を飼うと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日で草がなくなりますが、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15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頭なら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18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日で草がなくなります。牧草がなくならない状態になるのは、牛が何頭以下の場合ですか。</a:t>
            </a:r>
            <a:endParaRPr kumimoji="0" lang="en-US" altLang="ja-JP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3" name="角丸四角形吹き出し 142"/>
          <p:cNvSpPr/>
          <p:nvPr/>
        </p:nvSpPr>
        <p:spPr>
          <a:xfrm>
            <a:off x="3249957" y="1955439"/>
            <a:ext cx="5521843" cy="797229"/>
          </a:xfrm>
          <a:prstGeom prst="wedgeRoundRectCallout">
            <a:avLst>
              <a:gd name="adj1" fmla="val -52796"/>
              <a:gd name="adj2" fmla="val 13902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草は１日で⑦はえて、何頭かの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牛が食べる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量が⑦以下であれば牧草はなくなりません。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863414" y="2241652"/>
            <a:ext cx="2232248" cy="1434909"/>
          </a:xfrm>
          <a:prstGeom prst="rect">
            <a:avLst/>
          </a:prstGeom>
          <a:solidFill>
            <a:srgbClr val="99FF99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5" name="正方形/長方形 144"/>
          <p:cNvSpPr/>
          <p:nvPr/>
        </p:nvSpPr>
        <p:spPr>
          <a:xfrm>
            <a:off x="864440" y="2236401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下矢印 145"/>
          <p:cNvSpPr/>
          <p:nvPr/>
        </p:nvSpPr>
        <p:spPr>
          <a:xfrm>
            <a:off x="1018735" y="1935177"/>
            <a:ext cx="25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7" name="下矢印 146"/>
          <p:cNvSpPr/>
          <p:nvPr/>
        </p:nvSpPr>
        <p:spPr>
          <a:xfrm>
            <a:off x="1016733" y="3406560"/>
            <a:ext cx="25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8" name="正方形/長方形 147"/>
          <p:cNvSpPr/>
          <p:nvPr/>
        </p:nvSpPr>
        <p:spPr>
          <a:xfrm>
            <a:off x="1268733" y="3717521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□頭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が食べる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量⑦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1268733" y="1827310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量⑦</a:t>
            </a:r>
            <a:endParaRPr lang="ja-JP" altLang="en-US" sz="2000" dirty="0"/>
          </a:p>
        </p:txBody>
      </p:sp>
      <p:sp>
        <p:nvSpPr>
          <p:cNvPr id="99" name="角丸四角形吹き出し 98"/>
          <p:cNvSpPr/>
          <p:nvPr/>
        </p:nvSpPr>
        <p:spPr>
          <a:xfrm>
            <a:off x="3995936" y="3140968"/>
            <a:ext cx="4563227" cy="1071185"/>
          </a:xfrm>
          <a:prstGeom prst="wedgeRoundRectCallout">
            <a:avLst>
              <a:gd name="adj1" fmla="val -52796"/>
              <a:gd name="adj2" fmla="val 13902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頭の牛が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日に食べる量を①としたので、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⑦は、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頭の牛となります。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（答え）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頭以下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0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 animBg="1"/>
      <p:bldP spid="147" grpId="0" animBg="1"/>
      <p:bldP spid="148" grpId="0"/>
      <p:bldP spid="152" grpId="0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21315"/>
              </p:ext>
            </p:extLst>
          </p:nvPr>
        </p:nvGraphicFramePr>
        <p:xfrm>
          <a:off x="826187" y="3557215"/>
          <a:ext cx="5210887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2618887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円弧 58"/>
          <p:cNvSpPr/>
          <p:nvPr/>
        </p:nvSpPr>
        <p:spPr>
          <a:xfrm rot="16200000" flipH="1" flipV="1">
            <a:off x="2892679" y="1151392"/>
            <a:ext cx="1051161" cy="5184000"/>
          </a:xfrm>
          <a:prstGeom prst="arc">
            <a:avLst>
              <a:gd name="adj1" fmla="val 16200000"/>
              <a:gd name="adj2" fmla="val 536726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3431630" y="2996952"/>
            <a:ext cx="2592000" cy="1199777"/>
            <a:chOff x="1867887" y="2156593"/>
            <a:chExt cx="4680000" cy="1199777"/>
          </a:xfrm>
        </p:grpSpPr>
        <p:sp>
          <p:nvSpPr>
            <p:cNvPr id="61" name="円弧 60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4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８日で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832945" y="3100945"/>
            <a:ext cx="2592000" cy="1138566"/>
            <a:chOff x="1867887" y="2217804"/>
            <a:chExt cx="4680000" cy="1138566"/>
          </a:xfrm>
        </p:grpSpPr>
        <p:sp>
          <p:nvSpPr>
            <p:cNvPr id="64" name="円弧 6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sp>
        <p:nvSpPr>
          <p:cNvPr id="66" name="正方形/長方形 65"/>
          <p:cNvSpPr/>
          <p:nvPr/>
        </p:nvSpPr>
        <p:spPr>
          <a:xfrm rot="10800000" flipV="1">
            <a:off x="1538820" y="4027452"/>
            <a:ext cx="30914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ja-JP" altLang="en-US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□頭が</a:t>
            </a:r>
            <a:r>
              <a:rPr lang="en-US" altLang="ja-JP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4</a:t>
            </a:r>
            <a:r>
              <a:rPr lang="ja-JP" altLang="en-US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８日</a:t>
            </a:r>
            <a:r>
              <a:rPr lang="ja-JP" altLang="en-US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で食べる草の量　　</a:t>
            </a:r>
            <a:endParaRPr lang="ja-JP" altLang="en-US" sz="1600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1976492" y="3378080"/>
            <a:ext cx="432000" cy="369332"/>
            <a:chOff x="5935444" y="2176892"/>
            <a:chExt cx="432000" cy="369332"/>
          </a:xfrm>
        </p:grpSpPr>
        <p:sp>
          <p:nvSpPr>
            <p:cNvPr id="76" name="円/楕円 75"/>
            <p:cNvSpPr/>
            <p:nvPr/>
          </p:nvSpPr>
          <p:spPr>
            <a:xfrm>
              <a:off x="5935444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144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915732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この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牧場で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48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日間放牧を続けるには、牛を何頭まで放牧できますか。</a:t>
            </a:r>
            <a:endParaRPr kumimoji="0" lang="en-US" altLang="ja-JP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5054848" y="1236855"/>
            <a:ext cx="3843124" cy="1082424"/>
          </a:xfrm>
          <a:prstGeom prst="wedgeRoundRectCallout">
            <a:avLst>
              <a:gd name="adj1" fmla="val -62619"/>
              <a:gd name="adj2" fmla="val 1134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で⑦の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えるので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８日で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草の量がわかります。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８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⑦＝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5244611" y="2415806"/>
            <a:ext cx="2745613" cy="762780"/>
          </a:xfrm>
          <a:prstGeom prst="wedgeRoundRectCallout">
            <a:avLst>
              <a:gd name="adj1" fmla="val -61209"/>
              <a:gd name="adj2" fmla="val -4062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はじめにあった草の量は、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  －　   ＝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92381"/>
              </p:ext>
            </p:extLst>
          </p:nvPr>
        </p:nvGraphicFramePr>
        <p:xfrm>
          <a:off x="829377" y="2155897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6" name="グループ化 55"/>
          <p:cNvGrpSpPr/>
          <p:nvPr/>
        </p:nvGrpSpPr>
        <p:grpSpPr>
          <a:xfrm>
            <a:off x="826187" y="1665130"/>
            <a:ext cx="2592000" cy="1138566"/>
            <a:chOff x="1867887" y="2217804"/>
            <a:chExt cx="4680000" cy="1138566"/>
          </a:xfrm>
        </p:grpSpPr>
        <p:sp>
          <p:nvSpPr>
            <p:cNvPr id="57" name="円弧 5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403673" y="1638795"/>
            <a:ext cx="1368000" cy="1199777"/>
            <a:chOff x="1867887" y="2156593"/>
            <a:chExt cx="4680000" cy="1199777"/>
          </a:xfrm>
        </p:grpSpPr>
        <p:sp>
          <p:nvSpPr>
            <p:cNvPr id="71" name="円弧 70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１８日で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3" name="グループ化 72"/>
          <p:cNvGrpSpPr/>
          <p:nvPr/>
        </p:nvGrpSpPr>
        <p:grpSpPr>
          <a:xfrm flipV="1">
            <a:off x="826187" y="1765960"/>
            <a:ext cx="3945486" cy="1138477"/>
            <a:chOff x="1867887" y="2342507"/>
            <a:chExt cx="4680000" cy="1013863"/>
          </a:xfrm>
        </p:grpSpPr>
        <p:sp>
          <p:nvSpPr>
            <p:cNvPr id="74" name="円弧 7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１５頭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が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１８日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3756132" y="2525595"/>
            <a:ext cx="432000" cy="369332"/>
            <a:chOff x="5920930" y="2176892"/>
            <a:chExt cx="432000" cy="369332"/>
          </a:xfrm>
        </p:grpSpPr>
        <p:sp>
          <p:nvSpPr>
            <p:cNvPr id="79" name="円/楕円 78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6315468" y="1911243"/>
            <a:ext cx="432000" cy="369332"/>
            <a:chOff x="5920930" y="2176892"/>
            <a:chExt cx="432000" cy="369332"/>
          </a:xfrm>
        </p:grpSpPr>
        <p:sp>
          <p:nvSpPr>
            <p:cNvPr id="82" name="円/楕円 81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126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3858544" y="1269364"/>
            <a:ext cx="432000" cy="369332"/>
            <a:chOff x="5920930" y="2176892"/>
            <a:chExt cx="432000" cy="369332"/>
          </a:xfrm>
        </p:grpSpPr>
        <p:sp>
          <p:nvSpPr>
            <p:cNvPr id="85" name="円/楕円 84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126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1920701" y="1268760"/>
            <a:ext cx="432000" cy="369332"/>
            <a:chOff x="5935444" y="2176892"/>
            <a:chExt cx="432000" cy="369332"/>
          </a:xfrm>
        </p:grpSpPr>
        <p:sp>
          <p:nvSpPr>
            <p:cNvPr id="88" name="円/楕円 87"/>
            <p:cNvSpPr/>
            <p:nvPr/>
          </p:nvSpPr>
          <p:spPr>
            <a:xfrm>
              <a:off x="5935444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144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5362833" y="2787032"/>
            <a:ext cx="432000" cy="369332"/>
            <a:chOff x="5920930" y="2176892"/>
            <a:chExt cx="432000" cy="369332"/>
          </a:xfrm>
        </p:grpSpPr>
        <p:sp>
          <p:nvSpPr>
            <p:cNvPr id="91" name="円/楕円 90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6077452" y="2787032"/>
            <a:ext cx="432000" cy="369332"/>
            <a:chOff x="5920930" y="2176892"/>
            <a:chExt cx="432000" cy="369332"/>
          </a:xfrm>
        </p:grpSpPr>
        <p:sp>
          <p:nvSpPr>
            <p:cNvPr id="94" name="円/楕円 93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126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6799551" y="2787032"/>
            <a:ext cx="432000" cy="369332"/>
            <a:chOff x="5920930" y="2176892"/>
            <a:chExt cx="432000" cy="369332"/>
          </a:xfrm>
        </p:grpSpPr>
        <p:sp>
          <p:nvSpPr>
            <p:cNvPr id="97" name="円/楕円 96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964432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144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78" name="角丸四角形吹き出し 77"/>
          <p:cNvSpPr/>
          <p:nvPr/>
        </p:nvSpPr>
        <p:spPr>
          <a:xfrm>
            <a:off x="1358215" y="4450537"/>
            <a:ext cx="7174225" cy="1959652"/>
          </a:xfrm>
          <a:prstGeom prst="wedgeRoundRectCallout">
            <a:avLst>
              <a:gd name="adj1" fmla="val -49273"/>
              <a:gd name="adj2" fmla="val -2212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48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日ではえる草の量は、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48×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⑦＝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336</a:t>
            </a: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牧場で牛を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48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日間放牧した場合に牛が食べることができる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牧草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量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144+336=480</a:t>
            </a:r>
          </a:p>
          <a:p>
            <a:pPr lvl="0">
              <a:defRPr/>
            </a:pP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480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を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48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日間で食べるので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日の消費量は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480÷48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=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⑩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牛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日に食べる牧草の量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は①だ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から、放牧できる牛の頭数は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　　　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10÷1=10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（頭）　　　　　　　　　　　　　（答え）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99" name="グループ化 98"/>
          <p:cNvGrpSpPr/>
          <p:nvPr/>
        </p:nvGrpSpPr>
        <p:grpSpPr>
          <a:xfrm>
            <a:off x="4513327" y="3399339"/>
            <a:ext cx="432000" cy="369332"/>
            <a:chOff x="5935444" y="2176892"/>
            <a:chExt cx="432000" cy="369332"/>
          </a:xfrm>
        </p:grpSpPr>
        <p:sp>
          <p:nvSpPr>
            <p:cNvPr id="100" name="円/楕円 99"/>
            <p:cNvSpPr/>
            <p:nvPr/>
          </p:nvSpPr>
          <p:spPr>
            <a:xfrm>
              <a:off x="5935444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336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4158811" y="4016507"/>
            <a:ext cx="432000" cy="369332"/>
            <a:chOff x="5935444" y="2176892"/>
            <a:chExt cx="432000" cy="369332"/>
          </a:xfrm>
        </p:grpSpPr>
        <p:sp>
          <p:nvSpPr>
            <p:cNvPr id="103" name="円/楕円 102"/>
            <p:cNvSpPr/>
            <p:nvPr/>
          </p:nvSpPr>
          <p:spPr>
            <a:xfrm>
              <a:off x="5935444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480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30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51" grpId="0" animBg="1"/>
      <p:bldP spid="58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157040" y="1062811"/>
            <a:ext cx="7663432" cy="970133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ニュートン算は、一方は増加し、他方は減少するという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種類の要素によって起きる数量の変化を求めたり、それに要する時間を求めたり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する問題です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</a:p>
        </p:txBody>
      </p:sp>
      <p:sp>
        <p:nvSpPr>
          <p:cNvPr id="4" name="横巻き 3"/>
          <p:cNvSpPr/>
          <p:nvPr/>
        </p:nvSpPr>
        <p:spPr>
          <a:xfrm>
            <a:off x="1157040" y="260648"/>
            <a:ext cx="2385078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</a:t>
            </a:r>
            <a:r>
              <a:rPr lang="ja-JP" altLang="en-US" sz="24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</a:p>
        </p:txBody>
      </p:sp>
      <p:sp>
        <p:nvSpPr>
          <p:cNvPr id="16" name="横巻き 15"/>
          <p:cNvSpPr/>
          <p:nvPr/>
        </p:nvSpPr>
        <p:spPr>
          <a:xfrm>
            <a:off x="1157040" y="2162246"/>
            <a:ext cx="2910904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ニュートン算の解き方</a:t>
            </a:r>
            <a:endParaRPr lang="ja-JP" altLang="en-US" sz="24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259632" y="2953711"/>
            <a:ext cx="7462589" cy="90767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★はじめの量、入る量、出る量をもとに計算します。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★はじめの量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（出る量－入る量）＝時間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31767" y="4980921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431767" y="4440921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647791" y="4170921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2557791" y="5737065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883586" y="3931888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989791" y="5879018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毎分１０Ｌ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542257" y="540793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２００Ｌ</a:t>
            </a:r>
            <a:endParaRPr lang="ja-JP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6" grpId="0" animBg="1"/>
      <p:bldP spid="1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33607" y="2430842"/>
            <a:ext cx="2880000" cy="931127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475279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水そうに水がいくらか入っています。 ここに、毎分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5L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で水を入れながら、ポンプ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個で水を抜き出すと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分で水そうは空になり、ポンプ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個で水を抜き出すと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分で水そうは空になります。 はじめに水そうに入っていた水は何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L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でしょう。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33607" y="1872265"/>
            <a:ext cx="2880000" cy="14897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1921881" y="1651809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1436523" y="3151348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157676" y="1485792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43819" y="251177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17660" y="2664229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□Ｌ</a:t>
            </a:r>
            <a:endParaRPr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950032" y="2461809"/>
            <a:ext cx="2880000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950032" y="1921809"/>
            <a:ext cx="2880000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>
            <a:off x="5166056" y="1651809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2" name="下矢印 21"/>
          <p:cNvSpPr/>
          <p:nvPr/>
        </p:nvSpPr>
        <p:spPr>
          <a:xfrm>
            <a:off x="5076056" y="3217953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417066" y="1543136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毎分５Ｌ</a:t>
            </a:r>
            <a:endParaRPr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884541" y="2496295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４分</a:t>
            </a:r>
            <a:endParaRPr lang="ja-JP" altLang="en-US" sz="2000" dirty="0"/>
          </a:p>
        </p:txBody>
      </p:sp>
      <p:sp>
        <p:nvSpPr>
          <p:cNvPr id="25" name="正方形/長方形 24"/>
          <p:cNvSpPr/>
          <p:nvPr/>
        </p:nvSpPr>
        <p:spPr>
          <a:xfrm>
            <a:off x="6881559" y="2696350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□Ｌ</a:t>
            </a:r>
            <a:endParaRPr lang="ja-JP" altLang="en-US" sz="2000" dirty="0"/>
          </a:p>
        </p:txBody>
      </p:sp>
      <p:sp>
        <p:nvSpPr>
          <p:cNvPr id="26" name="下矢印 25"/>
          <p:cNvSpPr/>
          <p:nvPr/>
        </p:nvSpPr>
        <p:spPr>
          <a:xfrm>
            <a:off x="1985652" y="3151348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" name="下矢印 26"/>
          <p:cNvSpPr/>
          <p:nvPr/>
        </p:nvSpPr>
        <p:spPr>
          <a:xfrm>
            <a:off x="2534781" y="3151348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8" name="下矢印 27"/>
          <p:cNvSpPr/>
          <p:nvPr/>
        </p:nvSpPr>
        <p:spPr>
          <a:xfrm>
            <a:off x="5630628" y="3200642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9" name="下矢印 28"/>
          <p:cNvSpPr/>
          <p:nvPr/>
        </p:nvSpPr>
        <p:spPr>
          <a:xfrm>
            <a:off x="6179757" y="3200642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0" name="下矢印 29"/>
          <p:cNvSpPr/>
          <p:nvPr/>
        </p:nvSpPr>
        <p:spPr>
          <a:xfrm>
            <a:off x="6728886" y="3200642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1" name="下矢印 30"/>
          <p:cNvSpPr/>
          <p:nvPr/>
        </p:nvSpPr>
        <p:spPr>
          <a:xfrm>
            <a:off x="7278015" y="3198814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46385"/>
              </p:ext>
            </p:extLst>
          </p:nvPr>
        </p:nvGraphicFramePr>
        <p:xfrm>
          <a:off x="731627" y="4368533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グループ化 32"/>
          <p:cNvGrpSpPr/>
          <p:nvPr/>
        </p:nvGrpSpPr>
        <p:grpSpPr>
          <a:xfrm>
            <a:off x="728437" y="3877766"/>
            <a:ext cx="2592000" cy="1138566"/>
            <a:chOff x="1867887" y="2217804"/>
            <a:chExt cx="4680000" cy="1138566"/>
          </a:xfrm>
        </p:grpSpPr>
        <p:sp>
          <p:nvSpPr>
            <p:cNvPr id="34" name="円弧 3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の水の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305923" y="3851431"/>
            <a:ext cx="1368000" cy="1199777"/>
            <a:chOff x="1867887" y="2156593"/>
            <a:chExt cx="4680000" cy="1199777"/>
          </a:xfrm>
        </p:grpSpPr>
        <p:sp>
          <p:nvSpPr>
            <p:cNvPr id="37" name="円弧 3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10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分で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入れる量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 flipV="1">
            <a:off x="728437" y="3978596"/>
            <a:ext cx="3945486" cy="1138477"/>
            <a:chOff x="1867887" y="2342507"/>
            <a:chExt cx="4680000" cy="1013863"/>
          </a:xfrm>
        </p:grpSpPr>
        <p:sp>
          <p:nvSpPr>
            <p:cNvPr id="40" name="円弧 39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ポンプ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3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個で出す水の量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86615"/>
              </p:ext>
            </p:extLst>
          </p:nvPr>
        </p:nvGraphicFramePr>
        <p:xfrm>
          <a:off x="731627" y="5752856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729834" y="5262089"/>
            <a:ext cx="2592000" cy="1138566"/>
            <a:chOff x="1867887" y="2217804"/>
            <a:chExt cx="4680000" cy="1138566"/>
          </a:xfrm>
        </p:grpSpPr>
        <p:sp>
          <p:nvSpPr>
            <p:cNvPr id="44" name="円弧 4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の水の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307320" y="5185515"/>
            <a:ext cx="972000" cy="1234776"/>
            <a:chOff x="1867887" y="2121594"/>
            <a:chExt cx="4680000" cy="1234776"/>
          </a:xfrm>
        </p:grpSpPr>
        <p:sp>
          <p:nvSpPr>
            <p:cNvPr id="47" name="円弧 4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967453" y="2121594"/>
              <a:ext cx="44570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４分で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入れる量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 flipV="1">
            <a:off x="729834" y="5378158"/>
            <a:ext cx="3564000" cy="1128911"/>
            <a:chOff x="1867887" y="2351026"/>
            <a:chExt cx="4680000" cy="1005344"/>
          </a:xfrm>
        </p:grpSpPr>
        <p:sp>
          <p:nvSpPr>
            <p:cNvPr id="50" name="円弧 49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 rot="10800000">
              <a:off x="2183191" y="2351026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ポンプ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個で出す水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292632" y="3850008"/>
            <a:ext cx="415498" cy="369332"/>
            <a:chOff x="4412646" y="3736095"/>
            <a:chExt cx="415498" cy="369332"/>
          </a:xfrm>
        </p:grpSpPr>
        <p:sp>
          <p:nvSpPr>
            <p:cNvPr id="64" name="円/楕円 63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4130854" y="5204834"/>
            <a:ext cx="415498" cy="369332"/>
            <a:chOff x="4412646" y="3736095"/>
            <a:chExt cx="415498" cy="369332"/>
          </a:xfrm>
        </p:grpSpPr>
        <p:sp>
          <p:nvSpPr>
            <p:cNvPr id="67" name="円/楕円 66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69" name="角丸四角形吹き出し 68"/>
          <p:cNvSpPr/>
          <p:nvPr/>
        </p:nvSpPr>
        <p:spPr>
          <a:xfrm>
            <a:off x="5209277" y="4005064"/>
            <a:ext cx="3316786" cy="1479123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１０分間で入れる水の量は、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×10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50(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４分間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で入れる水の量は、</a:t>
            </a:r>
            <a:endParaRPr kumimoji="0" lang="en-US" altLang="ja-JP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４＝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5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8" grpId="0" animBg="1"/>
      <p:bldP spid="7" grpId="0"/>
      <p:bldP spid="11" grpId="0"/>
      <p:bldP spid="12" grpId="0"/>
      <p:bldP spid="18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475279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水そうに水がいくらか入っています。 ここに、毎分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5L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で水を入れながら、ポンプ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個で水を抜き出すと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分で水そうは空になり、ポンプ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個で水を抜き出すと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分で水そうは空になります。 はじめに水そうに入っていた水は何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L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でしょう。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43702"/>
              </p:ext>
            </p:extLst>
          </p:nvPr>
        </p:nvGraphicFramePr>
        <p:xfrm>
          <a:off x="542742" y="2195885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グループ化 32"/>
          <p:cNvGrpSpPr/>
          <p:nvPr/>
        </p:nvGrpSpPr>
        <p:grpSpPr>
          <a:xfrm>
            <a:off x="539552" y="1705118"/>
            <a:ext cx="2592000" cy="1138566"/>
            <a:chOff x="1867887" y="2217804"/>
            <a:chExt cx="4680000" cy="1138566"/>
          </a:xfrm>
        </p:grpSpPr>
        <p:sp>
          <p:nvSpPr>
            <p:cNvPr id="34" name="円弧 3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の水の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117038" y="1678783"/>
            <a:ext cx="1368000" cy="1199777"/>
            <a:chOff x="1867887" y="2156593"/>
            <a:chExt cx="4680000" cy="1199777"/>
          </a:xfrm>
        </p:grpSpPr>
        <p:sp>
          <p:nvSpPr>
            <p:cNvPr id="37" name="円弧 3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10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分で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入れる量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 flipV="1">
            <a:off x="539552" y="1805948"/>
            <a:ext cx="3945486" cy="1138477"/>
            <a:chOff x="1867887" y="2342507"/>
            <a:chExt cx="4680000" cy="1013863"/>
          </a:xfrm>
        </p:grpSpPr>
        <p:sp>
          <p:nvSpPr>
            <p:cNvPr id="40" name="円弧 39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ポンプ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3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個で出す水の量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62949"/>
              </p:ext>
            </p:extLst>
          </p:nvPr>
        </p:nvGraphicFramePr>
        <p:xfrm>
          <a:off x="542742" y="3580208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540949" y="3089441"/>
            <a:ext cx="2592000" cy="1138566"/>
            <a:chOff x="1867887" y="2217804"/>
            <a:chExt cx="4680000" cy="1138566"/>
          </a:xfrm>
        </p:grpSpPr>
        <p:sp>
          <p:nvSpPr>
            <p:cNvPr id="44" name="円弧 4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の水の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118435" y="3012867"/>
            <a:ext cx="972000" cy="1234776"/>
            <a:chOff x="1867887" y="2121594"/>
            <a:chExt cx="4680000" cy="1234776"/>
          </a:xfrm>
        </p:grpSpPr>
        <p:sp>
          <p:nvSpPr>
            <p:cNvPr id="47" name="円弧 4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967453" y="2121594"/>
              <a:ext cx="44570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４分で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入れる量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 flipV="1">
            <a:off x="540949" y="3205510"/>
            <a:ext cx="3564000" cy="1128911"/>
            <a:chOff x="1867887" y="2351026"/>
            <a:chExt cx="4680000" cy="1005344"/>
          </a:xfrm>
        </p:grpSpPr>
        <p:sp>
          <p:nvSpPr>
            <p:cNvPr id="50" name="円弧 49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 rot="10800000">
              <a:off x="2183191" y="2351026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ポンプ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個で出す水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の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cxnSp>
        <p:nvCxnSpPr>
          <p:cNvPr id="52" name="直線コネクタ 51"/>
          <p:cNvCxnSpPr/>
          <p:nvPr/>
        </p:nvCxnSpPr>
        <p:spPr>
          <a:xfrm>
            <a:off x="4502742" y="2555885"/>
            <a:ext cx="0" cy="118800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4104950" y="3743552"/>
            <a:ext cx="411545" cy="205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4159650" y="3853278"/>
            <a:ext cx="417102" cy="369332"/>
            <a:chOff x="4412646" y="3736095"/>
            <a:chExt cx="417102" cy="369332"/>
          </a:xfrm>
        </p:grpSpPr>
        <p:sp>
          <p:nvSpPr>
            <p:cNvPr id="61" name="円/楕円 60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412646" y="3736095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103747" y="1677360"/>
            <a:ext cx="415498" cy="369332"/>
            <a:chOff x="4412646" y="3736095"/>
            <a:chExt cx="415498" cy="369332"/>
          </a:xfrm>
        </p:grpSpPr>
        <p:sp>
          <p:nvSpPr>
            <p:cNvPr id="64" name="円/楕円 63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3941969" y="3032186"/>
            <a:ext cx="415498" cy="369332"/>
            <a:chOff x="4412646" y="3736095"/>
            <a:chExt cx="415498" cy="369332"/>
          </a:xfrm>
        </p:grpSpPr>
        <p:sp>
          <p:nvSpPr>
            <p:cNvPr id="67" name="円/楕円 66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69" name="角丸四角形吹き出し 68"/>
          <p:cNvSpPr/>
          <p:nvPr/>
        </p:nvSpPr>
        <p:spPr>
          <a:xfrm>
            <a:off x="4946841" y="1824900"/>
            <a:ext cx="3933541" cy="1603095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ポンプ１個で出す水の量を□Ｌとすると、</a:t>
            </a:r>
            <a:endParaRPr kumimoji="0" lang="en-US" altLang="ja-JP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ポンプ３個で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分間で出す水の量は、</a:t>
            </a:r>
            <a:endParaRPr kumimoji="0" lang="en-US" altLang="ja-JP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１０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□＝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30×</a:t>
            </a: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</a:t>
            </a:r>
            <a:endParaRPr kumimoji="0" lang="en-US" altLang="ja-JP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ポンプ５個で４分間</a:t>
            </a:r>
            <a:r>
              <a:rPr kumimoji="0" lang="ja-JP" altLang="en-US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で出す水の量は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４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</a:t>
            </a:r>
            <a:endParaRPr kumimoji="0" lang="en-US" altLang="ja-JP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00832" y="2576609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30×</a:t>
            </a:r>
            <a:r>
              <a:rPr kumimoji="0" lang="ja-JP" altLang="en-US" kern="0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</a:t>
            </a:r>
            <a:endParaRPr kumimoji="0" lang="en-US" altLang="ja-JP" kern="0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18100" y="39409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20×</a:t>
            </a:r>
            <a:r>
              <a:rPr kumimoji="0" lang="ja-JP" altLang="en-US" kern="0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</a:t>
            </a:r>
            <a:endParaRPr kumimoji="0" lang="en-US" altLang="ja-JP" kern="0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4889621" y="3580208"/>
            <a:ext cx="3933541" cy="1648992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図より、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30×</a:t>
            </a:r>
            <a:r>
              <a:rPr kumimoji="0"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□－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10×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30</a:t>
            </a: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　　□＝３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ポンプ１個で出す水の量は３Ｌです。</a:t>
            </a:r>
            <a:endParaRPr kumimoji="0" lang="ja-JP" altLang="en-US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236296" y="3995867"/>
            <a:ext cx="110734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分配法則</a:t>
            </a:r>
            <a:endParaRPr kumimoji="0" lang="en-US" altLang="ja-JP" sz="16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904117" y="5381413"/>
            <a:ext cx="643952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ポンプ３個で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分間に３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)×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)×10(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90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Ｌの水を出します。</a:t>
            </a:r>
            <a:endParaRPr lang="en-US" altLang="ja-JP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分間に毎分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Ｌの水を入れるので、入れる水の量は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Ｌです。</a:t>
            </a:r>
            <a:endParaRPr lang="en-US" altLang="ja-JP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よって、はじめに入っていた水の量は、</a:t>
            </a:r>
            <a:endParaRPr lang="en-US" altLang="ja-JP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90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（Ｌ）　　　　　　　　　　　　　　　（答え）</a:t>
            </a:r>
            <a:r>
              <a:rPr lang="en-US" altLang="ja-JP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9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" grpId="0"/>
      <p:bldP spid="10" grpId="0"/>
      <p:bldP spid="58" grpId="0" animBg="1"/>
      <p:bldP spid="5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60895"/>
            <a:ext cx="7475279" cy="1224297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ある遊園地の入口の前に、開園直前に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人の行列ができていて、毎分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人の人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がこの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行列に加わります。入場口が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個のときは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分で行列がなくなりました。この行列を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分でなくすには、入場口を何個にすればよいですか。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338267" y="1579731"/>
            <a:ext cx="6546101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分を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分にするので、入場口を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個にするは間違いです。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27780" y="3178913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27780" y="2638913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1843804" y="2368913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1753804" y="3935057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079599" y="2129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185804" y="40770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毎分□人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738270" y="3605924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０人</a:t>
            </a:r>
            <a:endParaRPr lang="ja-JP" altLang="en-US" sz="20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4119506" y="2810432"/>
            <a:ext cx="2649396" cy="1097121"/>
          </a:xfrm>
          <a:prstGeom prst="wedgeRoundRectCallout">
            <a:avLst>
              <a:gd name="adj1" fmla="val -59577"/>
              <a:gd name="adj2" fmla="val 256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で行列がなくなることから、１分間に何人が入場できるか考えます。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4091"/>
              </p:ext>
            </p:extLst>
          </p:nvPr>
        </p:nvGraphicFramePr>
        <p:xfrm>
          <a:off x="398726" y="5443161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395536" y="4952394"/>
            <a:ext cx="2592000" cy="1138566"/>
            <a:chOff x="1867887" y="2217804"/>
            <a:chExt cx="4680000" cy="1138566"/>
          </a:xfrm>
        </p:grpSpPr>
        <p:sp>
          <p:nvSpPr>
            <p:cNvPr id="19" name="円弧 1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93553" y="2217804"/>
              <a:ext cx="14969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120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０人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973022" y="4926059"/>
            <a:ext cx="1368000" cy="1199777"/>
            <a:chOff x="1867887" y="2156593"/>
            <a:chExt cx="4680000" cy="1199777"/>
          </a:xfrm>
        </p:grpSpPr>
        <p:sp>
          <p:nvSpPr>
            <p:cNvPr id="23" name="円弧 2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400" b="1" dirty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6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０分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で並ぶ人数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 flipV="1">
            <a:off x="395536" y="5053225"/>
            <a:ext cx="3945486" cy="1220438"/>
            <a:chOff x="1867887" y="2269517"/>
            <a:chExt cx="4680000" cy="1086853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 rot="10800000">
              <a:off x="3022228" y="2269517"/>
              <a:ext cx="2396102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入場口１個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6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０分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4507442" y="4688288"/>
            <a:ext cx="437263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が行列に並ぶので、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　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×60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（人）が行列に並びます。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分間で行列がなくなるので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200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＋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÷60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40(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ずつ入場できることがわかります。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19696" y="5438242"/>
            <a:ext cx="83869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1200</a:t>
            </a:r>
            <a:r>
              <a:rPr lang="ja-JP" altLang="en-US" sz="16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人</a:t>
            </a:r>
            <a:endParaRPr lang="ja-JP" altLang="en-US" sz="1600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8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2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1399833" y="1648629"/>
            <a:ext cx="5836463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入場口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個で入場できる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人数は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人です。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3216488"/>
            <a:ext cx="2232248" cy="90016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9552" y="2676488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755576" y="2406488"/>
            <a:ext cx="25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665576" y="3972632"/>
            <a:ext cx="432000" cy="540000"/>
          </a:xfrm>
          <a:prstGeom prst="downArrow">
            <a:avLst/>
          </a:prstGeom>
          <a:solidFill>
            <a:srgbClr val="CCFFFF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91371" y="216745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097576" y="4129129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毎分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650042" y="36434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</a:t>
            </a:r>
            <a:endParaRPr lang="ja-JP" altLang="en-US" sz="20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1201177" y="260895"/>
            <a:ext cx="7475279" cy="1224297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ある遊園地の入口の前に、開園直前に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人の行列ができていて、毎分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人の人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がこの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行列に加わります。入場口が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個のときは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分で行列がなくなりました。この行列を</a:t>
            </a:r>
            <a:r>
              <a:rPr kumimoji="0" lang="en-US" altLang="ja-JP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分でなくすには、入場口を何個にすればよいですか。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3211924" y="2381976"/>
            <a:ext cx="4593612" cy="760860"/>
          </a:xfrm>
          <a:prstGeom prst="wedgeRoundRectCallout">
            <a:avLst>
              <a:gd name="adj1" fmla="val -59577"/>
              <a:gd name="adj2" fmla="val 25620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分間で、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（分）＝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400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（人）が行列に並びます。</a:t>
            </a: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3126325" y="3414518"/>
            <a:ext cx="5640259" cy="2273554"/>
          </a:xfrm>
          <a:prstGeom prst="wedgeRoundRectCallout">
            <a:avLst>
              <a:gd name="adj1" fmla="val -54430"/>
              <a:gd name="adj2" fmla="val -2864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最初の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人に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400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人が並び、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分で行列をなくすので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＋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400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1600÷20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（人）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人を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分間に入場させなくてはならない。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個の入場口では毎分</a:t>
            </a: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人を入場させることができるので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80÷40</a:t>
            </a: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＝２（個）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入場口は、２個にすればよい。</a:t>
            </a:r>
            <a:endParaRPr kumimoji="0" lang="en-US" altLang="ja-JP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endParaRPr kumimoji="0" lang="ja-JP" altLang="en-US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10474" y="4097478"/>
            <a:ext cx="5168078" cy="2944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（行列に並んだ人数）</a:t>
            </a:r>
            <a:r>
              <a:rPr kumimoji="0" lang="en-US" altLang="ja-JP" sz="16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（時間）</a:t>
            </a:r>
            <a:r>
              <a:rPr kumimoji="0" lang="ja-JP" altLang="en-US" sz="16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kumimoji="0" lang="en-US" altLang="ja-JP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分間に入場する人数）</a:t>
            </a:r>
            <a:endParaRPr kumimoji="0" lang="en-US" altLang="ja-JP" sz="16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9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ある牧場で７頭の牛を飼うと１０日で草がなくなりますが、１０頭なら５日で草がなくなります。このとき、９頭の牛を飼うと何日で草がなくなりますか。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4684335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１頭の牛が１日に食べる草の量を①とします。</a:t>
            </a:r>
            <a:endParaRPr lang="en-US" altLang="ja-JP" sz="2000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50807" y="2180204"/>
            <a:ext cx="545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７頭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の牛が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日で食べる草の量は、７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×10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endParaRPr lang="en-US" altLang="ja-JP" dirty="0" smtClean="0"/>
          </a:p>
          <a:p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頭の牛が５日で食べる草の量は、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10×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５＝</a:t>
            </a:r>
            <a:endParaRPr lang="en-US" altLang="ja-JP" sz="2000" dirty="0" smtClean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867947" y="2181145"/>
            <a:ext cx="415498" cy="369332"/>
            <a:chOff x="4398132" y="3721581"/>
            <a:chExt cx="415498" cy="369332"/>
          </a:xfrm>
        </p:grpSpPr>
        <p:sp>
          <p:nvSpPr>
            <p:cNvPr id="6" name="円/楕円 5"/>
            <p:cNvSpPr/>
            <p:nvPr/>
          </p:nvSpPr>
          <p:spPr>
            <a:xfrm>
              <a:off x="4458617" y="3761144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398132" y="372158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83044"/>
              </p:ext>
            </p:extLst>
          </p:nvPr>
        </p:nvGraphicFramePr>
        <p:xfrm>
          <a:off x="967546" y="3599122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グループ化 34"/>
          <p:cNvGrpSpPr/>
          <p:nvPr/>
        </p:nvGrpSpPr>
        <p:grpSpPr>
          <a:xfrm>
            <a:off x="964356" y="3108355"/>
            <a:ext cx="2592000" cy="1138566"/>
            <a:chOff x="1867887" y="2217804"/>
            <a:chExt cx="4680000" cy="1138566"/>
          </a:xfrm>
        </p:grpSpPr>
        <p:sp>
          <p:nvSpPr>
            <p:cNvPr id="36" name="円弧 3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541842" y="3082020"/>
            <a:ext cx="1368000" cy="1199777"/>
            <a:chOff x="1867887" y="2156593"/>
            <a:chExt cx="4680000" cy="1199777"/>
          </a:xfrm>
        </p:grpSpPr>
        <p:sp>
          <p:nvSpPr>
            <p:cNvPr id="39" name="円弧 3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１０日ではえる草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 flipV="1">
            <a:off x="964356" y="3209185"/>
            <a:ext cx="3945486" cy="1138477"/>
            <a:chOff x="1867887" y="2342507"/>
            <a:chExt cx="4680000" cy="1013863"/>
          </a:xfrm>
        </p:grpSpPr>
        <p:sp>
          <p:nvSpPr>
            <p:cNvPr id="42" name="円弧 41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正方形/長方形 42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７頭が１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3779046" y="3994530"/>
            <a:ext cx="333971" cy="327563"/>
            <a:chOff x="4412646" y="3750609"/>
            <a:chExt cx="333971" cy="327563"/>
          </a:xfrm>
        </p:grpSpPr>
        <p:sp>
          <p:nvSpPr>
            <p:cNvPr id="46" name="円/楕円 45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412646" y="3750609"/>
              <a:ext cx="288000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896975" y="2508924"/>
            <a:ext cx="333971" cy="327563"/>
            <a:chOff x="4398132" y="3721581"/>
            <a:chExt cx="333971" cy="327563"/>
          </a:xfrm>
        </p:grpSpPr>
        <p:sp>
          <p:nvSpPr>
            <p:cNvPr id="49" name="円/楕円 48"/>
            <p:cNvSpPr/>
            <p:nvPr/>
          </p:nvSpPr>
          <p:spPr>
            <a:xfrm>
              <a:off x="4444103" y="3761144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398132" y="3721581"/>
              <a:ext cx="288000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15963"/>
              </p:ext>
            </p:extLst>
          </p:nvPr>
        </p:nvGraphicFramePr>
        <p:xfrm>
          <a:off x="967546" y="4983445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2" name="グループ化 71"/>
          <p:cNvGrpSpPr/>
          <p:nvPr/>
        </p:nvGrpSpPr>
        <p:grpSpPr>
          <a:xfrm>
            <a:off x="965753" y="4492678"/>
            <a:ext cx="2592000" cy="1138566"/>
            <a:chOff x="1867887" y="2217804"/>
            <a:chExt cx="4680000" cy="1138566"/>
          </a:xfrm>
        </p:grpSpPr>
        <p:sp>
          <p:nvSpPr>
            <p:cNvPr id="73" name="円弧 7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3543239" y="4416104"/>
            <a:ext cx="972000" cy="1234776"/>
            <a:chOff x="1867887" y="2121594"/>
            <a:chExt cx="4680000" cy="1234776"/>
          </a:xfrm>
        </p:grpSpPr>
        <p:sp>
          <p:nvSpPr>
            <p:cNvPr id="76" name="円弧 7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967452" y="2121594"/>
              <a:ext cx="44570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５日で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 flipV="1">
            <a:off x="965753" y="4608747"/>
            <a:ext cx="3564000" cy="1128910"/>
            <a:chOff x="1867887" y="2351027"/>
            <a:chExt cx="4680000" cy="1005343"/>
          </a:xfrm>
        </p:grpSpPr>
        <p:sp>
          <p:nvSpPr>
            <p:cNvPr id="79" name="円弧 7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 rot="10800000">
              <a:off x="2183191" y="2351027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１０頭が５日で食べる草の量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3689359" y="5383714"/>
            <a:ext cx="415498" cy="369332"/>
            <a:chOff x="4412646" y="3736095"/>
            <a:chExt cx="415498" cy="369332"/>
          </a:xfrm>
        </p:grpSpPr>
        <p:sp>
          <p:nvSpPr>
            <p:cNvPr id="82" name="円/楕円 81"/>
            <p:cNvSpPr/>
            <p:nvPr/>
          </p:nvSpPr>
          <p:spPr>
            <a:xfrm>
              <a:off x="4458617" y="3775658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4927546" y="3959122"/>
            <a:ext cx="0" cy="118800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4529754" y="5146789"/>
            <a:ext cx="411545" cy="205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角丸四角形吹き出し 87"/>
          <p:cNvSpPr/>
          <p:nvPr/>
        </p:nvSpPr>
        <p:spPr>
          <a:xfrm>
            <a:off x="5209277" y="4005064"/>
            <a:ext cx="2993893" cy="1732593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－５＝５（日）で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 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     　＝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えるので、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⑳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５＝④の草が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えることがわかります。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5294188" y="4430618"/>
            <a:ext cx="415498" cy="369332"/>
            <a:chOff x="4427160" y="3750609"/>
            <a:chExt cx="415498" cy="369332"/>
          </a:xfrm>
        </p:grpSpPr>
        <p:sp>
          <p:nvSpPr>
            <p:cNvPr id="90" name="円/楕円 89"/>
            <p:cNvSpPr/>
            <p:nvPr/>
          </p:nvSpPr>
          <p:spPr>
            <a:xfrm>
              <a:off x="4473131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4427160" y="375060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124068" y="4430618"/>
            <a:ext cx="415498" cy="369332"/>
            <a:chOff x="4412646" y="3750609"/>
            <a:chExt cx="415498" cy="369332"/>
          </a:xfrm>
        </p:grpSpPr>
        <p:sp>
          <p:nvSpPr>
            <p:cNvPr id="93" name="円/楕円 92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412646" y="375060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6906812" y="4416104"/>
            <a:ext cx="344489" cy="327563"/>
            <a:chOff x="4412646" y="3736095"/>
            <a:chExt cx="258159" cy="327563"/>
          </a:xfrm>
        </p:grpSpPr>
        <p:sp>
          <p:nvSpPr>
            <p:cNvPr id="96" name="円/楕円 95"/>
            <p:cNvSpPr/>
            <p:nvPr/>
          </p:nvSpPr>
          <p:spPr>
            <a:xfrm>
              <a:off x="4454979" y="3775658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412646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4576684" y="5266075"/>
            <a:ext cx="329976" cy="327563"/>
            <a:chOff x="4412646" y="3736095"/>
            <a:chExt cx="247283" cy="327563"/>
          </a:xfrm>
        </p:grpSpPr>
        <p:sp>
          <p:nvSpPr>
            <p:cNvPr id="99" name="円/楕円 98"/>
            <p:cNvSpPr/>
            <p:nvPr/>
          </p:nvSpPr>
          <p:spPr>
            <a:xfrm>
              <a:off x="4444103" y="3775658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412646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57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ある牧場で７頭の牛を飼うと１０日で草がなくなりますが、１０頭なら５日で草がなくなります。このとき、９頭の牛を飼うと何日で草がなくなりますか。</a:t>
            </a:r>
            <a:endParaRPr kumimoji="0" lang="en-US" altLang="ja-JP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5054848" y="1528810"/>
            <a:ext cx="3843124" cy="1082424"/>
          </a:xfrm>
          <a:prstGeom prst="wedgeRoundRectCallout">
            <a:avLst>
              <a:gd name="adj1" fmla="val -62619"/>
              <a:gd name="adj2" fmla="val 1134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日で④の草が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えるので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える草の量がわかります。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10×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④＝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6173887" y="2194059"/>
            <a:ext cx="359002" cy="342077"/>
            <a:chOff x="4412646" y="3736095"/>
            <a:chExt cx="269035" cy="342077"/>
          </a:xfrm>
        </p:grpSpPr>
        <p:sp>
          <p:nvSpPr>
            <p:cNvPr id="53" name="円/楕円 52"/>
            <p:cNvSpPr/>
            <p:nvPr/>
          </p:nvSpPr>
          <p:spPr>
            <a:xfrm>
              <a:off x="4465855" y="3790172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412646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58" name="角丸四角形吹き出し 57"/>
          <p:cNvSpPr/>
          <p:nvPr/>
        </p:nvSpPr>
        <p:spPr>
          <a:xfrm>
            <a:off x="5244611" y="2734859"/>
            <a:ext cx="2745613" cy="762780"/>
          </a:xfrm>
          <a:prstGeom prst="wedgeRoundRectCallout">
            <a:avLst>
              <a:gd name="adj1" fmla="val -61209"/>
              <a:gd name="adj2" fmla="val -4062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はじめにあった草の量は、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  －　   ＝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5331695" y="3103918"/>
            <a:ext cx="415498" cy="369332"/>
            <a:chOff x="4412646" y="3736095"/>
            <a:chExt cx="415498" cy="369332"/>
          </a:xfrm>
        </p:grpSpPr>
        <p:sp>
          <p:nvSpPr>
            <p:cNvPr id="60" name="円/楕円 59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6040272" y="3091215"/>
            <a:ext cx="359002" cy="342077"/>
            <a:chOff x="4412646" y="3721581"/>
            <a:chExt cx="269035" cy="342077"/>
          </a:xfrm>
        </p:grpSpPr>
        <p:sp>
          <p:nvSpPr>
            <p:cNvPr id="63" name="円/楕円 62"/>
            <p:cNvSpPr/>
            <p:nvPr/>
          </p:nvSpPr>
          <p:spPr>
            <a:xfrm>
              <a:off x="4465855" y="3775658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412646" y="3721581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840595" y="3097898"/>
            <a:ext cx="344490" cy="342077"/>
            <a:chOff x="4412646" y="3736095"/>
            <a:chExt cx="258161" cy="342077"/>
          </a:xfrm>
        </p:grpSpPr>
        <p:sp>
          <p:nvSpPr>
            <p:cNvPr id="66" name="円/楕円 65"/>
            <p:cNvSpPr/>
            <p:nvPr/>
          </p:nvSpPr>
          <p:spPr>
            <a:xfrm>
              <a:off x="4454981" y="3790172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412646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0351"/>
              </p:ext>
            </p:extLst>
          </p:nvPr>
        </p:nvGraphicFramePr>
        <p:xfrm>
          <a:off x="829377" y="2563391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6" name="グループ化 55"/>
          <p:cNvGrpSpPr/>
          <p:nvPr/>
        </p:nvGrpSpPr>
        <p:grpSpPr>
          <a:xfrm>
            <a:off x="826187" y="2072624"/>
            <a:ext cx="2592000" cy="1138566"/>
            <a:chOff x="1867887" y="2217804"/>
            <a:chExt cx="4680000" cy="1138566"/>
          </a:xfrm>
        </p:grpSpPr>
        <p:sp>
          <p:nvSpPr>
            <p:cNvPr id="57" name="円弧 56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403673" y="2046289"/>
            <a:ext cx="1368000" cy="1199777"/>
            <a:chOff x="1867887" y="2156593"/>
            <a:chExt cx="4680000" cy="1199777"/>
          </a:xfrm>
        </p:grpSpPr>
        <p:sp>
          <p:nvSpPr>
            <p:cNvPr id="71" name="円弧 70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１０日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3" name="グループ化 72"/>
          <p:cNvGrpSpPr/>
          <p:nvPr/>
        </p:nvGrpSpPr>
        <p:grpSpPr>
          <a:xfrm flipV="1">
            <a:off x="826187" y="2173454"/>
            <a:ext cx="3945486" cy="1138477"/>
            <a:chOff x="1867887" y="2342507"/>
            <a:chExt cx="4680000" cy="1013863"/>
          </a:xfrm>
        </p:grpSpPr>
        <p:sp>
          <p:nvSpPr>
            <p:cNvPr id="74" name="円弧 73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７頭が１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0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3640877" y="2944285"/>
            <a:ext cx="333971" cy="342077"/>
            <a:chOff x="4412646" y="3736095"/>
            <a:chExt cx="333971" cy="342077"/>
          </a:xfrm>
        </p:grpSpPr>
        <p:sp>
          <p:nvSpPr>
            <p:cNvPr id="77" name="円/楕円 76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412646" y="3736095"/>
              <a:ext cx="288000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3870348" y="1664577"/>
            <a:ext cx="423514" cy="369332"/>
            <a:chOff x="4412646" y="3736095"/>
            <a:chExt cx="317380" cy="369332"/>
          </a:xfrm>
        </p:grpSpPr>
        <p:sp>
          <p:nvSpPr>
            <p:cNvPr id="128" name="円/楕円 127"/>
            <p:cNvSpPr/>
            <p:nvPr/>
          </p:nvSpPr>
          <p:spPr>
            <a:xfrm>
              <a:off x="4465855" y="3790172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4412646" y="3736095"/>
              <a:ext cx="3173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1965347" y="1688129"/>
            <a:ext cx="344489" cy="327563"/>
            <a:chOff x="4412646" y="3736095"/>
            <a:chExt cx="258160" cy="327563"/>
          </a:xfrm>
        </p:grpSpPr>
        <p:sp>
          <p:nvSpPr>
            <p:cNvPr id="131" name="円/楕円 130"/>
            <p:cNvSpPr/>
            <p:nvPr/>
          </p:nvSpPr>
          <p:spPr>
            <a:xfrm>
              <a:off x="4454980" y="3775658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4412646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35" name="テキスト ボックス 134"/>
          <p:cNvSpPr txBox="1"/>
          <p:nvPr/>
        </p:nvSpPr>
        <p:spPr>
          <a:xfrm>
            <a:off x="3329457" y="4630186"/>
            <a:ext cx="4889622" cy="16312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解答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はじめ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　　あった草が、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１日に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⑨－④＝⑤</a:t>
            </a:r>
            <a:r>
              <a:rPr lang="ja-JP" altLang="en-US" sz="2000" dirty="0" err="1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減っていくので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⑤＝６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、草はなくなります。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（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答え）６日</a:t>
            </a:r>
            <a:endParaRPr kumimoji="1"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137" name="グループ化 136"/>
          <p:cNvGrpSpPr/>
          <p:nvPr/>
        </p:nvGrpSpPr>
        <p:grpSpPr>
          <a:xfrm>
            <a:off x="4301836" y="4967492"/>
            <a:ext cx="344489" cy="327563"/>
            <a:chOff x="4390892" y="3692553"/>
            <a:chExt cx="258160" cy="327563"/>
          </a:xfrm>
        </p:grpSpPr>
        <p:sp>
          <p:nvSpPr>
            <p:cNvPr id="138" name="円/楕円 137"/>
            <p:cNvSpPr/>
            <p:nvPr/>
          </p:nvSpPr>
          <p:spPr>
            <a:xfrm>
              <a:off x="4433226" y="3732116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4390892" y="3692553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3490620" y="5564603"/>
            <a:ext cx="344488" cy="342077"/>
            <a:chOff x="4401770" y="3736095"/>
            <a:chExt cx="258159" cy="342077"/>
          </a:xfrm>
        </p:grpSpPr>
        <p:sp>
          <p:nvSpPr>
            <p:cNvPr id="141" name="円/楕円 140"/>
            <p:cNvSpPr/>
            <p:nvPr/>
          </p:nvSpPr>
          <p:spPr>
            <a:xfrm>
              <a:off x="4444103" y="3790172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4401770" y="3736095"/>
              <a:ext cx="215826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43" name="角丸四角形吹き出し 142"/>
          <p:cNvSpPr/>
          <p:nvPr/>
        </p:nvSpPr>
        <p:spPr>
          <a:xfrm>
            <a:off x="3112565" y="3689304"/>
            <a:ext cx="5521843" cy="797229"/>
          </a:xfrm>
          <a:prstGeom prst="wedgeRoundRectCallout">
            <a:avLst>
              <a:gd name="adj1" fmla="val -52796"/>
              <a:gd name="adj2" fmla="val 13902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草は１日で④はえて、９頭</a:t>
            </a:r>
            <a:r>
              <a:rPr lang="ja-JP" altLang="en-US" sz="2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の牛が食べる量は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⑨だから、</a:t>
            </a:r>
            <a:endParaRPr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⑨－④＝⑤</a:t>
            </a:r>
            <a:r>
              <a:rPr lang="ja-JP" altLang="en-US" sz="2000" dirty="0" err="1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ずつ</a:t>
            </a:r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草は減っていきます。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726022" y="3975517"/>
            <a:ext cx="2232248" cy="1434909"/>
          </a:xfrm>
          <a:prstGeom prst="rect">
            <a:avLst/>
          </a:prstGeom>
          <a:solidFill>
            <a:srgbClr val="99FF99"/>
          </a:solidFill>
          <a:ln>
            <a:solidFill>
              <a:srgbClr val="CCFF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5" name="正方形/長方形 144"/>
          <p:cNvSpPr/>
          <p:nvPr/>
        </p:nvSpPr>
        <p:spPr>
          <a:xfrm>
            <a:off x="727048" y="3970266"/>
            <a:ext cx="2232248" cy="14401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下矢印 145"/>
          <p:cNvSpPr/>
          <p:nvPr/>
        </p:nvSpPr>
        <p:spPr>
          <a:xfrm>
            <a:off x="881343" y="3669042"/>
            <a:ext cx="25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7" name="下矢印 146"/>
          <p:cNvSpPr/>
          <p:nvPr/>
        </p:nvSpPr>
        <p:spPr>
          <a:xfrm>
            <a:off x="788753" y="5269783"/>
            <a:ext cx="432000" cy="540000"/>
          </a:xfrm>
          <a:prstGeom prst="downArrow">
            <a:avLst/>
          </a:prstGeom>
          <a:solidFill>
            <a:srgbClr val="99FF99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8" name="正方形/長方形 147"/>
          <p:cNvSpPr/>
          <p:nvPr/>
        </p:nvSpPr>
        <p:spPr>
          <a:xfrm>
            <a:off x="1232090" y="5480371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９頭が食べる量⑨</a:t>
            </a:r>
            <a:endParaRPr lang="ja-JP" altLang="en-US" sz="2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149" name="グループ化 148"/>
          <p:cNvGrpSpPr/>
          <p:nvPr/>
        </p:nvGrpSpPr>
        <p:grpSpPr>
          <a:xfrm>
            <a:off x="1628504" y="4497094"/>
            <a:ext cx="342820" cy="342076"/>
            <a:chOff x="4412651" y="3736095"/>
            <a:chExt cx="256908" cy="342076"/>
          </a:xfrm>
        </p:grpSpPr>
        <p:sp>
          <p:nvSpPr>
            <p:cNvPr id="150" name="円/楕円 149"/>
            <p:cNvSpPr/>
            <p:nvPr/>
          </p:nvSpPr>
          <p:spPr>
            <a:xfrm>
              <a:off x="4453733" y="3790171"/>
              <a:ext cx="215826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4412651" y="3736095"/>
              <a:ext cx="215825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52" name="正方形/長方形 151"/>
          <p:cNvSpPr/>
          <p:nvPr/>
        </p:nvSpPr>
        <p:spPr>
          <a:xfrm>
            <a:off x="1131341" y="3561175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はえる量④</a:t>
            </a:r>
            <a:endParaRPr lang="ja-JP" altLang="en-US" sz="2000" dirty="0"/>
          </a:p>
        </p:txBody>
      </p:sp>
      <p:sp>
        <p:nvSpPr>
          <p:cNvPr id="153" name="正方形/長方形 152"/>
          <p:cNvSpPr/>
          <p:nvPr/>
        </p:nvSpPr>
        <p:spPr>
          <a:xfrm>
            <a:off x="3418187" y="5940041"/>
            <a:ext cx="3097939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（はじめの量）</a:t>
            </a:r>
            <a:r>
              <a:rPr kumimoji="0" lang="en-US" altLang="ja-JP" sz="16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（減る量）</a:t>
            </a:r>
            <a:r>
              <a:rPr kumimoji="0" lang="ja-JP" altLang="en-US" sz="16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＝（日数</a:t>
            </a:r>
            <a:r>
              <a:rPr kumimoji="0" lang="ja-JP" altLang="en-US" sz="16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）</a:t>
            </a:r>
            <a:endParaRPr kumimoji="0" lang="en-US" altLang="ja-JP" sz="16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8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 animBg="1"/>
      <p:bldP spid="135" grpId="0" animBg="1"/>
      <p:bldP spid="143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/>
      <p:bldP spid="152" grpId="0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" y="23928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201177" y="239287"/>
            <a:ext cx="7696795" cy="1245906"/>
          </a:xfrm>
          <a:prstGeom prst="wedgeRoundRectCallout">
            <a:avLst>
              <a:gd name="adj1" fmla="val -51821"/>
              <a:gd name="adj2" fmla="val 28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ある牧場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25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の牛を飼う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で草がなくなりますが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15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頭なら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18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で草がなくなります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。牧草がなくならない状態になるのは、牛が何頭以下の場合ですか。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99833" y="1648629"/>
            <a:ext cx="4684335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１頭の牛が１日に食べる草の量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を①と</a:t>
            </a:r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します。</a:t>
            </a:r>
            <a:endParaRPr lang="en-US" altLang="ja-JP" sz="2000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50807" y="2180204"/>
            <a:ext cx="545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15</a:t>
            </a:r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頭の牛が</a:t>
            </a:r>
            <a:r>
              <a:rPr lang="en-US" altLang="ja-JP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18</a:t>
            </a:r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日で食べる草の量は、</a:t>
            </a:r>
            <a:r>
              <a:rPr lang="en-US" altLang="ja-JP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15×18</a:t>
            </a:r>
            <a:r>
              <a:rPr lang="ja-JP" altLang="en-US" sz="2000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endParaRPr lang="en-US" altLang="ja-JP" sz="2000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25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頭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の牛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  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で食べる草の量は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lang="en-US" altLang="ja-JP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25×8</a:t>
            </a:r>
            <a:r>
              <a:rPr lang="ja-JP" altLang="en-US" sz="2000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endParaRPr lang="en-US" altLang="ja-JP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026039" y="2520529"/>
            <a:ext cx="432000" cy="369332"/>
            <a:chOff x="5942946" y="2176892"/>
            <a:chExt cx="432000" cy="369332"/>
          </a:xfrm>
        </p:grpSpPr>
        <p:sp>
          <p:nvSpPr>
            <p:cNvPr id="6" name="円/楕円 5"/>
            <p:cNvSpPr/>
            <p:nvPr/>
          </p:nvSpPr>
          <p:spPr>
            <a:xfrm>
              <a:off x="5942946" y="2217558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83044"/>
              </p:ext>
            </p:extLst>
          </p:nvPr>
        </p:nvGraphicFramePr>
        <p:xfrm>
          <a:off x="967546" y="3599122"/>
          <a:ext cx="39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18"/>
                <a:gridCol w="1367582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グループ化 34"/>
          <p:cNvGrpSpPr/>
          <p:nvPr/>
        </p:nvGrpSpPr>
        <p:grpSpPr>
          <a:xfrm>
            <a:off x="964356" y="3108355"/>
            <a:ext cx="2592000" cy="1138566"/>
            <a:chOff x="1867887" y="2217804"/>
            <a:chExt cx="4680000" cy="1138566"/>
          </a:xfrm>
        </p:grpSpPr>
        <p:sp>
          <p:nvSpPr>
            <p:cNvPr id="36" name="円弧 3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541842" y="3082020"/>
            <a:ext cx="1368000" cy="1199777"/>
            <a:chOff x="1867887" y="2156593"/>
            <a:chExt cx="4680000" cy="1199777"/>
          </a:xfrm>
        </p:grpSpPr>
        <p:sp>
          <p:nvSpPr>
            <p:cNvPr id="39" name="円弧 3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87611" y="2156593"/>
              <a:ext cx="32024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r>
                <a:rPr lang="en-US" altLang="ja-JP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8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 flipV="1">
            <a:off x="964356" y="3209185"/>
            <a:ext cx="3945486" cy="1138477"/>
            <a:chOff x="1867887" y="2342507"/>
            <a:chExt cx="4680000" cy="1013863"/>
          </a:xfrm>
        </p:grpSpPr>
        <p:sp>
          <p:nvSpPr>
            <p:cNvPr id="42" name="円弧 41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正方形/長方形 42"/>
            <p:cNvSpPr/>
            <p:nvPr/>
          </p:nvSpPr>
          <p:spPr>
            <a:xfrm rot="10800000">
              <a:off x="2245712" y="2342507"/>
              <a:ext cx="3666979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15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頭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が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8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15963"/>
              </p:ext>
            </p:extLst>
          </p:nvPr>
        </p:nvGraphicFramePr>
        <p:xfrm>
          <a:off x="967546" y="4983445"/>
          <a:ext cx="35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/>
                <a:gridCol w="972000"/>
              </a:tblGrid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2" name="グループ化 71"/>
          <p:cNvGrpSpPr/>
          <p:nvPr/>
        </p:nvGrpSpPr>
        <p:grpSpPr>
          <a:xfrm>
            <a:off x="965753" y="4492678"/>
            <a:ext cx="2592000" cy="1138566"/>
            <a:chOff x="1867887" y="2217804"/>
            <a:chExt cx="4680000" cy="1138566"/>
          </a:xfrm>
        </p:grpSpPr>
        <p:sp>
          <p:nvSpPr>
            <p:cNvPr id="73" name="円弧 72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816291" y="2217804"/>
              <a:ext cx="28514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はじめの草の量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3543239" y="4416104"/>
            <a:ext cx="972000" cy="1234776"/>
            <a:chOff x="1867887" y="2121594"/>
            <a:chExt cx="4680000" cy="1234776"/>
          </a:xfrm>
        </p:grpSpPr>
        <p:sp>
          <p:nvSpPr>
            <p:cNvPr id="76" name="円弧 75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967452" y="2121594"/>
              <a:ext cx="44570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400" b="1" dirty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8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</a:t>
              </a:r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</a:t>
              </a:r>
              <a:endParaRPr lang="en-US" altLang="ja-JP" sz="1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  <a:p>
              <a:pPr lvl="0" algn="ctr"/>
              <a:r>
                <a:rPr lang="ja-JP" altLang="en-US" sz="1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はえる草</a:t>
              </a:r>
              <a:endParaRPr lang="ja-JP" altLang="en-US" sz="14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 flipV="1">
            <a:off x="965753" y="4608747"/>
            <a:ext cx="3564000" cy="1128911"/>
            <a:chOff x="1867887" y="2351026"/>
            <a:chExt cx="4680000" cy="1005344"/>
          </a:xfrm>
        </p:grpSpPr>
        <p:sp>
          <p:nvSpPr>
            <p:cNvPr id="79" name="円弧 78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 rot="10800000">
              <a:off x="2183191" y="2351026"/>
              <a:ext cx="4034771" cy="301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25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頭が</a:t>
              </a:r>
              <a:r>
                <a:rPr lang="en-US" altLang="ja-JP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8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日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で食べる草の量　　</a:t>
              </a:r>
              <a:endParaRPr lang="ja-JP" altLang="en-US" sz="1600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>
            <a:off x="4927546" y="3959122"/>
            <a:ext cx="0" cy="118800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4529754" y="5146789"/>
            <a:ext cx="411545" cy="2052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角丸四角形吹き出し 87"/>
          <p:cNvSpPr/>
          <p:nvPr/>
        </p:nvSpPr>
        <p:spPr>
          <a:xfrm>
            <a:off x="5209277" y="4005064"/>
            <a:ext cx="2993893" cy="1732593"/>
          </a:xfrm>
          <a:prstGeom prst="wedgeRoundRectCallout">
            <a:avLst>
              <a:gd name="adj1" fmla="val -58211"/>
              <a:gd name="adj2" fmla="val 1448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18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8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＝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10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日）で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 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－     　＝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の草が</a:t>
            </a:r>
            <a:r>
              <a:rPr kumimoji="0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えるので、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日で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１０＝⑦の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草が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はえる</a:t>
            </a:r>
            <a:endParaRPr kumimoji="0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こと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がわかります。　</a:t>
            </a:r>
            <a:endParaRPr kumimoji="0" lang="ja-JP" alt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6026039" y="2184861"/>
            <a:ext cx="432000" cy="369332"/>
            <a:chOff x="5920930" y="2176892"/>
            <a:chExt cx="432000" cy="369332"/>
          </a:xfrm>
        </p:grpSpPr>
        <p:sp>
          <p:nvSpPr>
            <p:cNvPr id="55" name="円/楕円 54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888857" y="3979619"/>
            <a:ext cx="432000" cy="369332"/>
            <a:chOff x="5920930" y="2176892"/>
            <a:chExt cx="432000" cy="369332"/>
          </a:xfrm>
        </p:grpSpPr>
        <p:sp>
          <p:nvSpPr>
            <p:cNvPr id="58" name="円/楕円 57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3721273" y="5386888"/>
            <a:ext cx="432000" cy="369332"/>
            <a:chOff x="5942946" y="2176892"/>
            <a:chExt cx="432000" cy="369332"/>
          </a:xfrm>
        </p:grpSpPr>
        <p:sp>
          <p:nvSpPr>
            <p:cNvPr id="61" name="円/楕円 60"/>
            <p:cNvSpPr/>
            <p:nvPr/>
          </p:nvSpPr>
          <p:spPr>
            <a:xfrm>
              <a:off x="5942946" y="2217558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5322228" y="4416104"/>
            <a:ext cx="432000" cy="369332"/>
            <a:chOff x="5920930" y="2176892"/>
            <a:chExt cx="432000" cy="369332"/>
          </a:xfrm>
        </p:grpSpPr>
        <p:sp>
          <p:nvSpPr>
            <p:cNvPr id="64" name="円/楕円 63"/>
            <p:cNvSpPr/>
            <p:nvPr/>
          </p:nvSpPr>
          <p:spPr>
            <a:xfrm>
              <a:off x="5920930" y="2224737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6056845" y="4423283"/>
            <a:ext cx="432000" cy="369332"/>
            <a:chOff x="5942946" y="2176892"/>
            <a:chExt cx="432000" cy="369332"/>
          </a:xfrm>
        </p:grpSpPr>
        <p:sp>
          <p:nvSpPr>
            <p:cNvPr id="67" name="円/楕円 66"/>
            <p:cNvSpPr/>
            <p:nvPr/>
          </p:nvSpPr>
          <p:spPr>
            <a:xfrm>
              <a:off x="5942946" y="2217558"/>
              <a:ext cx="432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78946" y="2176892"/>
              <a:ext cx="360000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867125" y="4409872"/>
            <a:ext cx="333971" cy="342077"/>
            <a:chOff x="4412646" y="3736095"/>
            <a:chExt cx="333971" cy="342077"/>
          </a:xfrm>
        </p:grpSpPr>
        <p:sp>
          <p:nvSpPr>
            <p:cNvPr id="84" name="円/楕円 83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412646" y="3736095"/>
              <a:ext cx="288000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4584454" y="5256515"/>
            <a:ext cx="333971" cy="342077"/>
            <a:chOff x="4412646" y="3736095"/>
            <a:chExt cx="333971" cy="342077"/>
          </a:xfrm>
        </p:grpSpPr>
        <p:sp>
          <p:nvSpPr>
            <p:cNvPr id="101" name="円/楕円 100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4412646" y="3736095"/>
              <a:ext cx="288000" cy="28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  <a:endParaRPr lang="en-US" altLang="ja-JP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5304647" y="5001368"/>
            <a:ext cx="415498" cy="369332"/>
            <a:chOff x="4412646" y="3736095"/>
            <a:chExt cx="415498" cy="369332"/>
          </a:xfrm>
        </p:grpSpPr>
        <p:sp>
          <p:nvSpPr>
            <p:cNvPr id="104" name="円/楕円 103"/>
            <p:cNvSpPr/>
            <p:nvPr/>
          </p:nvSpPr>
          <p:spPr>
            <a:xfrm>
              <a:off x="4458617" y="3790172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4412646" y="373609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8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1.5|2.1|1.9|1.8|4.8|1.3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1.5|2.1|1.9|1.8|4.8|1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5.2|1.2|1|3|2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1.4|1.5|1.6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1.4|1.5|1.6|2.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4.5|1.8|10.4|6.9|5.4|1.3|1.6|2.6|3.9|2.6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3.2|1.3|2.8|1.9|6|1.4|1.2|4.8|5.8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8|2.2|3|3.2|7.9|2|7.5|1.9|1.6|2.3|3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1.5|2.1|1.9|1.8|4.8|1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8|2.2|3|3.2|7.9|2|7.5|1.9|1.6|2.3|3.4|1.7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23884</TotalTime>
  <Words>1550</Words>
  <Application>Microsoft Office PowerPoint</Application>
  <PresentationFormat>画面に合わせる (4:3)</PresentationFormat>
  <Paragraphs>206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Calibri</vt:lpstr>
      <vt:lpstr>ＭＳ Ｐゴシック</vt:lpstr>
      <vt:lpstr>HG丸ｺﾞｼｯｸM-PRO</vt:lpstr>
      <vt:lpstr>AR P教科書体M</vt:lpstr>
      <vt:lpstr>AR P丸ゴシック体E</vt:lpstr>
      <vt:lpstr>Arial</vt:lpstr>
      <vt:lpstr>AR P丸ゴシック体M</vt:lpstr>
      <vt:lpstr>フラッシュ１</vt:lpstr>
      <vt:lpstr>ニュートン算２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584</cp:revision>
  <dcterms:created xsi:type="dcterms:W3CDTF">2015-06-25T04:58:05Z</dcterms:created>
  <dcterms:modified xsi:type="dcterms:W3CDTF">2020-08-28T02:59:29Z</dcterms:modified>
</cp:coreProperties>
</file>