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340" r:id="rId3"/>
    <p:sldId id="341" r:id="rId4"/>
    <p:sldId id="342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62" d="100"/>
          <a:sy n="62" d="100"/>
        </p:scale>
        <p:origin x="96" y="2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同訓異字クイズ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５年生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704528" y="3701350"/>
            <a:ext cx="8850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 smtClean="0"/>
              <a:t>同訓異字クイズ</a:t>
            </a:r>
            <a:r>
              <a:rPr lang="ja-JP" altLang="en-US" sz="3200" b="1" dirty="0"/>
              <a:t>に挑戦</a:t>
            </a:r>
            <a:r>
              <a:rPr lang="ja-JP" altLang="en-US" sz="3200" b="1" dirty="0" smtClean="0"/>
              <a:t>！</a:t>
            </a:r>
            <a:endParaRPr lang="en-US" altLang="ja-JP" sz="3200" b="1" dirty="0" smtClean="0"/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同じ訓読みでも意味が違う漢字を正しく選びましょう！</a:t>
            </a:r>
            <a:endParaRPr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問題①修めると治める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②収めると納める</a:t>
            </a:r>
            <a:endParaRPr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③表すと現す　④治すと直す</a:t>
            </a:r>
            <a:endParaRPr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⑤敗れると破れる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3229517" y="2996952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現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333436" y="2938080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表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41" name="テキスト ボックス 4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①図に　</a:t>
                </a:r>
                <a:r>
                  <a:rPr lang="en-US" altLang="ja-JP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 </a:t>
                </a:r>
                <a:r>
                  <a:rPr lang="en-US" altLang="ja-JP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 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 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 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わす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7426524" y="287674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8481392" y="2876743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あらわ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44" name="グループ化 43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46" name="テキスト ボックス 45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②本性を　　　わす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3889353" y="374083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5" name="テキスト ボックス 44"/>
            <p:cNvSpPr txBox="1"/>
            <p:nvPr/>
          </p:nvSpPr>
          <p:spPr>
            <a:xfrm>
              <a:off x="5079440" y="3740839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あらわ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5019865" y="2612358"/>
            <a:ext cx="2336861" cy="1605823"/>
          </a:xfrm>
          <a:prstGeom prst="wedgeRoundRectCallout">
            <a:avLst>
              <a:gd name="adj1" fmla="val 47036"/>
              <a:gd name="adj2" fmla="val 6906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表現する、表明</a:t>
            </a:r>
            <a:r>
              <a:rPr kumimoji="1" lang="ja-JP" altLang="en-US" sz="2800" dirty="0" err="1" smtClean="0">
                <a:solidFill>
                  <a:sysClr val="windowText" lastClr="000000"/>
                </a:solidFill>
              </a:rPr>
              <a:t>するの</a:t>
            </a:r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意味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26831" y="2647094"/>
            <a:ext cx="2336861" cy="1605823"/>
          </a:xfrm>
          <a:prstGeom prst="wedgeRoundRectCallout">
            <a:avLst>
              <a:gd name="adj1" fmla="val 36424"/>
              <a:gd name="adj2" fmla="val 67138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隠れていた物が見えるようになる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69423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3367 0.242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7" y="1213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33974 0.2532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87" y="1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3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40134" y="3426093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①テレビを　　　 す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426524" y="424489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81392" y="4437112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②病気を　　　 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89353" y="381284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079440" y="400506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治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 hidden="1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治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0649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67644 0.3335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14" y="1666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8237 0.330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19" y="1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220514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治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グループ化 24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1" name="テキスト ボックス 3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①テレビを　　　 す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7426524" y="424489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" name="テキスト ボックス 28"/>
            <p:cNvSpPr txBox="1"/>
            <p:nvPr/>
          </p:nvSpPr>
          <p:spPr>
            <a:xfrm>
              <a:off x="8481392" y="4437112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37" name="テキスト ボックス 36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②病気を　　　 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3889353" y="381284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5079440" y="400506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68084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68158 0.11018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550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68414 0.09699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99" y="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3229517" y="2996952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治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353595" y="4291939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グループ化 27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①テレビを　　　 す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7426524" y="424489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テキスト ボックス 31"/>
            <p:cNvSpPr txBox="1"/>
            <p:nvPr/>
          </p:nvSpPr>
          <p:spPr>
            <a:xfrm>
              <a:off x="8481392" y="4437112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②病気を　　　 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889353" y="381284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テキスト ボックス 37"/>
            <p:cNvSpPr txBox="1"/>
            <p:nvPr/>
          </p:nvSpPr>
          <p:spPr>
            <a:xfrm>
              <a:off x="5079440" y="400506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5019865" y="2612358"/>
            <a:ext cx="2336861" cy="1605823"/>
          </a:xfrm>
          <a:prstGeom prst="wedgeRoundRectCallout">
            <a:avLst>
              <a:gd name="adj1" fmla="val 47036"/>
              <a:gd name="adj2" fmla="val 6906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もとの状態に</a:t>
            </a:r>
            <a:r>
              <a:rPr kumimoji="1" lang="ja-JP" altLang="en-US" sz="2800" dirty="0" err="1" smtClean="0">
                <a:solidFill>
                  <a:sysClr val="windowText" lastClr="000000"/>
                </a:solidFill>
              </a:rPr>
              <a:t>するの</a:t>
            </a:r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意味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26831" y="2647094"/>
            <a:ext cx="2336861" cy="1605823"/>
          </a:xfrm>
          <a:prstGeom prst="wedgeRoundRectCallout">
            <a:avLst>
              <a:gd name="adj1" fmla="val 36424"/>
              <a:gd name="adj2" fmla="val 67138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治療する、健康な状態にする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7925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33991 0.265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87" y="132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34279 0.2666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31" y="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3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082244" y="2091844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185248" y="380129"/>
            <a:ext cx="1562164" cy="6084296"/>
            <a:chOff x="7185248" y="380129"/>
            <a:chExt cx="1562164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185248" y="380129"/>
              <a:ext cx="1272337" cy="6084296"/>
              <a:chOff x="7354516" y="380129"/>
              <a:chExt cx="1272337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①布が　　　 れる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354516" y="294875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09384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968695" y="407858"/>
            <a:ext cx="1560369" cy="6084296"/>
            <a:chOff x="3968695" y="407858"/>
            <a:chExt cx="1560369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968695" y="407858"/>
              <a:ext cx="1200329" cy="6084296"/>
              <a:chOff x="3968695" y="407858"/>
              <a:chExt cx="1200329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4056618" y="407858"/>
                <a:ext cx="1107996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②試合に 　　　 れる</a:t>
                </a:r>
                <a:endParaRPr kumimoji="1" lang="ja-JP" altLang="en-US" sz="60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968695" y="3501008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191036" y="364502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敗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 hidden="1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敗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5609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67837 0.1467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10" y="733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7452 0.1402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18" y="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465168" y="220486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敗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7185248" y="380129"/>
            <a:ext cx="1562164" cy="6084296"/>
            <a:chOff x="7185248" y="380129"/>
            <a:chExt cx="1562164" cy="6084296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7185248" y="380129"/>
              <a:ext cx="1272337" cy="6084296"/>
              <a:chOff x="7354516" y="380129"/>
              <a:chExt cx="1272337" cy="6084296"/>
            </a:xfrm>
          </p:grpSpPr>
          <p:sp>
            <p:nvSpPr>
              <p:cNvPr id="31" name="テキスト ボックス 3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①布が　　　 れる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7354516" y="294875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" name="テキスト ボックス 28"/>
            <p:cNvSpPr txBox="1"/>
            <p:nvPr/>
          </p:nvSpPr>
          <p:spPr>
            <a:xfrm>
              <a:off x="8409384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968695" y="407858"/>
            <a:ext cx="1560369" cy="6084296"/>
            <a:chOff x="3968695" y="407858"/>
            <a:chExt cx="1560369" cy="6084296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3968695" y="407858"/>
              <a:ext cx="1200329" cy="6084296"/>
              <a:chOff x="3968695" y="407858"/>
              <a:chExt cx="1200329" cy="6084296"/>
            </a:xfrm>
          </p:grpSpPr>
          <p:sp>
            <p:nvSpPr>
              <p:cNvPr id="37" name="テキスト ボックス 36"/>
              <p:cNvSpPr txBox="1"/>
              <p:nvPr/>
            </p:nvSpPr>
            <p:spPr>
              <a:xfrm>
                <a:off x="4056618" y="407858"/>
                <a:ext cx="1107996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②試合に 　　　 れる</a:t>
                </a:r>
                <a:endParaRPr kumimoji="1" lang="ja-JP" altLang="en-US" sz="60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3968695" y="3501008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5191036" y="364502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3093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67004 -0.0919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94" y="-460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67629 -0.09282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14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3297096" y="2780928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敗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257256" y="30000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7185248" y="380129"/>
            <a:ext cx="1562164" cy="6084296"/>
            <a:chOff x="7185248" y="380129"/>
            <a:chExt cx="1562164" cy="6084296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7185248" y="380129"/>
              <a:ext cx="1272337" cy="6084296"/>
              <a:chOff x="7354516" y="380129"/>
              <a:chExt cx="1272337" cy="6084296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①布が　　　 れる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7354516" y="294875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テキスト ボックス 31"/>
            <p:cNvSpPr txBox="1"/>
            <p:nvPr/>
          </p:nvSpPr>
          <p:spPr>
            <a:xfrm>
              <a:off x="8409384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968695" y="407858"/>
            <a:ext cx="1560369" cy="6084296"/>
            <a:chOff x="3968695" y="407858"/>
            <a:chExt cx="1560369" cy="6084296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3968695" y="407858"/>
              <a:ext cx="1200329" cy="6084296"/>
              <a:chOff x="3968695" y="407858"/>
              <a:chExt cx="1200329" cy="6084296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4056618" y="407858"/>
                <a:ext cx="1107996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②試合に 　　　 れる</a:t>
                </a:r>
                <a:endParaRPr kumimoji="1" lang="ja-JP" altLang="en-US" sz="60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968695" y="352481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テキスト ボックス 37"/>
            <p:cNvSpPr txBox="1"/>
            <p:nvPr/>
          </p:nvSpPr>
          <p:spPr>
            <a:xfrm>
              <a:off x="5191036" y="364502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角丸四角形吹き出し 28"/>
          <p:cNvSpPr/>
          <p:nvPr/>
        </p:nvSpPr>
        <p:spPr>
          <a:xfrm>
            <a:off x="1726831" y="2647094"/>
            <a:ext cx="2336861" cy="1605823"/>
          </a:xfrm>
          <a:prstGeom prst="wedgeRoundRectCallout">
            <a:avLst>
              <a:gd name="adj1" fmla="val 36424"/>
              <a:gd name="adj2" fmla="val 67138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試合に負ける、敗退する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019865" y="2612358"/>
            <a:ext cx="2336861" cy="1605823"/>
          </a:xfrm>
          <a:prstGeom prst="wedgeRoundRectCallout">
            <a:avLst>
              <a:gd name="adj1" fmla="val 47036"/>
              <a:gd name="adj2" fmla="val 6906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物が壊れる、物事に失敗する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6626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34616 0.222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08" y="111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34904 0.2238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52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9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40134" y="2044494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92705"/>
            <a:ext cx="720000" cy="720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①国を　　　める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426524" y="287674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14133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②学問を　　　める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89353" y="374083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079440" y="3894147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治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68366 0.1268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83" y="634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8077 0.128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38" y="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7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1"/>
      <p:bldP spid="20" grpId="2"/>
      <p:bldP spid="20" grpId="3"/>
      <p:bldP spid="26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220514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92705"/>
            <a:ext cx="720000" cy="720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治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1" name="テキスト ボックス 3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①国を　　　める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7426524" y="287674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" name="テキスト ボックス 28"/>
            <p:cNvSpPr txBox="1"/>
            <p:nvPr/>
          </p:nvSpPr>
          <p:spPr>
            <a:xfrm>
              <a:off x="8414133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37" name="テキスト ボックス 36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②学問を　　　める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3889353" y="374083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5079440" y="3894147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1645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68158 -0.10764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-539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68414 -0.09954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99" y="-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3229517" y="2996952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92705"/>
            <a:ext cx="720000" cy="720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333435" y="2938080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治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26831" y="2647094"/>
            <a:ext cx="2336861" cy="1605823"/>
          </a:xfrm>
          <a:prstGeom prst="wedgeRoundRectCallout">
            <a:avLst>
              <a:gd name="adj1" fmla="val 41067"/>
              <a:gd name="adj2" fmla="val 7485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身につける、修得</a:t>
            </a:r>
            <a:r>
              <a:rPr kumimoji="1" lang="ja-JP" altLang="en-US" sz="2800" dirty="0" err="1" smtClean="0">
                <a:solidFill>
                  <a:sysClr val="windowText" lastClr="000000"/>
                </a:solidFill>
              </a:rPr>
              <a:t>するの</a:t>
            </a:r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意味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①国を　　　める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7426524" y="287674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テキスト ボックス 31"/>
            <p:cNvSpPr txBox="1"/>
            <p:nvPr/>
          </p:nvSpPr>
          <p:spPr>
            <a:xfrm>
              <a:off x="8414133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②学問を　　　める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889353" y="374083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テキスト ボックス 37"/>
            <p:cNvSpPr txBox="1"/>
            <p:nvPr/>
          </p:nvSpPr>
          <p:spPr>
            <a:xfrm>
              <a:off x="5079440" y="3894147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5019865" y="2612358"/>
            <a:ext cx="2336861" cy="1605823"/>
          </a:xfrm>
          <a:prstGeom prst="wedgeRoundRectCallout">
            <a:avLst>
              <a:gd name="adj1" fmla="val 49025"/>
              <a:gd name="adj2" fmla="val 67138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支配する、平和な状態にする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49188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3367 0.242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7" y="1213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33974 0.2532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87" y="1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9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40134" y="2044494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①税を　　　める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426524" y="287674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14133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②勝利を　　　める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89353" y="374083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079440" y="3894147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収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納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 hidden="1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収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35403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68366 0.1268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83" y="634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8077 0.128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38" y="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220514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収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納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1" name="テキスト ボックス 3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①税を　　　める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7426524" y="287674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" name="テキスト ボックス 28"/>
            <p:cNvSpPr txBox="1"/>
            <p:nvPr/>
          </p:nvSpPr>
          <p:spPr>
            <a:xfrm>
              <a:off x="8414133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37" name="テキスト ボックス 36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②勝利を　　　める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3889353" y="374083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5079440" y="3894147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7336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68158 -0.10764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-539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68414 -0.09954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99" y="-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3229517" y="2996952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収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333435" y="2938080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納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①税を　　　める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7426524" y="287674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テキスト ボックス 31"/>
            <p:cNvSpPr txBox="1"/>
            <p:nvPr/>
          </p:nvSpPr>
          <p:spPr>
            <a:xfrm>
              <a:off x="8414133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②勝利を　　　める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889353" y="374083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テキスト ボックス 37"/>
            <p:cNvSpPr txBox="1"/>
            <p:nvPr/>
          </p:nvSpPr>
          <p:spPr>
            <a:xfrm>
              <a:off x="5079440" y="3894147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おさ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5019865" y="2612358"/>
            <a:ext cx="2336861" cy="1605823"/>
          </a:xfrm>
          <a:prstGeom prst="wedgeRoundRectCallout">
            <a:avLst>
              <a:gd name="adj1" fmla="val 47036"/>
              <a:gd name="adj2" fmla="val 6906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渡すべき金や物を渡す意味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角丸四角形吹き出し 28"/>
          <p:cNvSpPr/>
          <p:nvPr/>
        </p:nvSpPr>
        <p:spPr>
          <a:xfrm>
            <a:off x="1726831" y="2647094"/>
            <a:ext cx="2336861" cy="1605823"/>
          </a:xfrm>
          <a:prstGeom prst="wedgeRoundRectCallout">
            <a:avLst>
              <a:gd name="adj1" fmla="val 36424"/>
              <a:gd name="adj2" fmla="val 67138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自分の物にする、よい結果を得る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9028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3367 0.242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7" y="1213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33974 0.2532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87" y="1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3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40134" y="2044494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①図に　　　 わす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426524" y="287674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81392" y="2876743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あらわ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②本性を　　　わす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89353" y="374083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079440" y="3740839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あらわ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現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表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 hidden="1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現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37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68366 0.1268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83" y="634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8077 0.128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38" y="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220514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現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表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0" name="テキスト ボックス 29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①図に　　　 わす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7426524" y="287674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" name="テキスト ボックス 23"/>
            <p:cNvSpPr txBox="1"/>
            <p:nvPr/>
          </p:nvSpPr>
          <p:spPr>
            <a:xfrm>
              <a:off x="8481392" y="2876743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あらわ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43" name="テキスト ボックス 42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②本性を　　　わす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3889353" y="374083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2" name="テキスト ボックス 41"/>
            <p:cNvSpPr txBox="1"/>
            <p:nvPr/>
          </p:nvSpPr>
          <p:spPr>
            <a:xfrm>
              <a:off x="5079440" y="3740839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あらわ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77448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68158 -0.10764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-539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68414 -0.09954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99" y="-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2280</TotalTime>
  <Words>428</Words>
  <Application>Microsoft Office PowerPoint</Application>
  <PresentationFormat>A4 210 x 297 mm</PresentationFormat>
  <Paragraphs>161</Paragraphs>
  <Slides>16</Slides>
  <Notes>1</Notes>
  <HiddenSlides>0</HiddenSlides>
  <MMClips>5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AR P教科書体M</vt:lpstr>
      <vt:lpstr>AR教科書体M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同訓異字クイズ ５年生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190</cp:revision>
  <dcterms:created xsi:type="dcterms:W3CDTF">2008-01-09T07:37:16Z</dcterms:created>
  <dcterms:modified xsi:type="dcterms:W3CDTF">2020-06-04T07:53:53Z</dcterms:modified>
</cp:coreProperties>
</file>