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ppt/tags/tag6.xml" ContentType="application/vnd.openxmlformats-officedocument.presentationml.tags+xml"/>
  <Override PartName="/ppt/notesSlides/notesSlide6.xml" ContentType="application/vnd.openxmlformats-officedocument.presentationml.notesSlide+xml"/>
  <Override PartName="/ppt/tags/tag7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9"/>
  </p:notesMasterIdLst>
  <p:sldIdLst>
    <p:sldId id="258" r:id="rId2"/>
    <p:sldId id="270" r:id="rId3"/>
    <p:sldId id="288" r:id="rId4"/>
    <p:sldId id="289" r:id="rId5"/>
    <p:sldId id="290" r:id="rId6"/>
    <p:sldId id="291" r:id="rId7"/>
    <p:sldId id="292" r:id="rId8"/>
  </p:sldIdLst>
  <p:sldSz cx="9144000" cy="6858000" type="screen4x3"/>
  <p:notesSz cx="6858000" cy="9144000"/>
  <p:embeddedFontLst>
    <p:embeddedFont>
      <p:font typeface="HG丸ｺﾞｼｯｸM-PRO" panose="020F0600000000000000" pitchFamily="50" charset="-128"/>
      <p:regular r:id="rId10"/>
    </p:embeddedFont>
    <p:embeddedFont>
      <p:font typeface="AR教科書体M" panose="03000609000000000000" pitchFamily="65" charset="-128"/>
      <p:regular r:id="rId11"/>
    </p:embeddedFont>
    <p:embeddedFont>
      <p:font typeface="AR P丸ゴシック体E" panose="020F0900000000000000" pitchFamily="50" charset="-128"/>
      <p:regular r:id="rId12"/>
    </p:embeddedFont>
    <p:embeddedFont>
      <p:font typeface="AR P教科書体M" panose="03000600000000000000" pitchFamily="66" charset="-128"/>
      <p:regular r:id="rId13"/>
    </p:embeddedFont>
    <p:embeddedFont>
      <p:font typeface="Calibri" panose="020F0502020204030204" pitchFamily="34" charset="0"/>
      <p:regular r:id="rId14"/>
      <p:bold r:id="rId15"/>
      <p:italic r:id="rId16"/>
      <p:boldItalic r:id="rId17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FFFF99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534" y="78"/>
      </p:cViewPr>
      <p:guideLst>
        <p:guide orient="horz" pos="2160"/>
        <p:guide pos="292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1D78-99EB-45F5-BE76-59F7C1EE38A1}" type="datetimeFigureOut">
              <a:rPr kumimoji="1" lang="ja-JP" altLang="en-US" smtClean="0"/>
              <a:pPr/>
              <a:t>2020/7/17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8D5A8-10A7-4DCC-953B-A0DFE8C090F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41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ja-JP" altLang="en-US" dirty="0" smtClean="0">
                <a:ea typeface="HG丸ｺﾞｼｯｸM-PRO" pitchFamily="50" charset="-128"/>
              </a:rPr>
              <a:t>問題を読みましょう。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2228278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260404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64220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584615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543340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344673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16407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42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2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8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155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5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0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32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82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820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85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3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6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/>
          <p:cNvSpPr/>
          <p:nvPr/>
        </p:nvSpPr>
        <p:spPr>
          <a:xfrm>
            <a:off x="871479" y="4391103"/>
            <a:ext cx="1727807" cy="2160000"/>
          </a:xfrm>
          <a:prstGeom prst="rect">
            <a:avLst/>
          </a:prstGeom>
          <a:solidFill>
            <a:srgbClr val="66FFFF">
              <a:alpha val="49804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9202" y="290079"/>
            <a:ext cx="8579296" cy="1482737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 anchor="t">
            <a:scene3d>
              <a:camera prst="isometricRightUp"/>
              <a:lightRig rig="threePt" dir="t"/>
            </a:scene3d>
          </a:bodyPr>
          <a:lstStyle/>
          <a:p>
            <a:r>
              <a:rPr kumimoji="1" lang="ja-JP" altLang="en-US" sz="9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頭の体操</a:t>
            </a:r>
            <a:endParaRPr kumimoji="1" lang="ja-JP" altLang="en-US" sz="96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 bwMode="auto">
          <a:xfrm>
            <a:off x="269202" y="1772816"/>
            <a:ext cx="8579296" cy="2390503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isometricRightUp">
                <a:rot lat="2100000" lon="0" rev="0"/>
              </a:camera>
              <a:lightRig rig="threePt" dir="t"/>
            </a:scene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ja-JP" altLang="en-US" sz="6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水と容器の</a:t>
            </a:r>
            <a:r>
              <a:rPr lang="ja-JP" altLang="en-US" sz="6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問題４</a:t>
            </a:r>
            <a:endParaRPr lang="en-US" altLang="ja-JP" sz="6600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3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１２Ｌの水が入っている容器から</a:t>
            </a:r>
            <a:endParaRPr lang="en-US" altLang="ja-JP" sz="3600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3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９</a:t>
            </a:r>
            <a:r>
              <a:rPr lang="en-US" altLang="ja-JP" sz="3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L</a:t>
            </a:r>
            <a:r>
              <a:rPr lang="ja-JP" altLang="en-US" sz="3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と７Ｌ</a:t>
            </a:r>
            <a:r>
              <a:rPr lang="ja-JP" altLang="en-US" sz="3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の</a:t>
            </a:r>
            <a:r>
              <a:rPr lang="ja-JP" altLang="en-US" sz="3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容器を使って１Ｌ</a:t>
            </a:r>
            <a:r>
              <a:rPr lang="ja-JP" altLang="en-US" sz="3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は量れるか？</a:t>
            </a:r>
            <a:endParaRPr lang="en-US" altLang="ja-JP" sz="3600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6" name="フレーム 5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grpSp>
        <p:nvGrpSpPr>
          <p:cNvPr id="57" name="グループ化 56"/>
          <p:cNvGrpSpPr/>
          <p:nvPr/>
        </p:nvGrpSpPr>
        <p:grpSpPr>
          <a:xfrm>
            <a:off x="846076" y="4391103"/>
            <a:ext cx="1728000" cy="2160000"/>
            <a:chOff x="814883" y="2798757"/>
            <a:chExt cx="1728000" cy="2160000"/>
          </a:xfrm>
        </p:grpSpPr>
        <p:cxnSp>
          <p:nvCxnSpPr>
            <p:cNvPr id="58" name="直線コネクタ 57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1" name="グループ化 60"/>
          <p:cNvGrpSpPr/>
          <p:nvPr/>
        </p:nvGrpSpPr>
        <p:grpSpPr>
          <a:xfrm>
            <a:off x="6544130" y="5233590"/>
            <a:ext cx="1728000" cy="1260000"/>
            <a:chOff x="814883" y="2798757"/>
            <a:chExt cx="1728000" cy="2160000"/>
          </a:xfrm>
        </p:grpSpPr>
        <p:cxnSp>
          <p:nvCxnSpPr>
            <p:cNvPr id="62" name="直線コネクタ 61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5" name="テキスト ボックス 64"/>
          <p:cNvSpPr txBox="1"/>
          <p:nvPr/>
        </p:nvSpPr>
        <p:spPr>
          <a:xfrm>
            <a:off x="1232091" y="6027883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altLang="ja-JP" sz="2800" b="1" kern="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12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Ｌ</a:t>
            </a:r>
            <a:endParaRPr kumimoji="1" lang="ja-JP" altLang="en-US" dirty="0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4139382" y="6037611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９Ｌ</a:t>
            </a:r>
            <a:endParaRPr kumimoji="1" lang="ja-JP" altLang="en-US" dirty="0"/>
          </a:p>
        </p:txBody>
      </p:sp>
      <p:grpSp>
        <p:nvGrpSpPr>
          <p:cNvPr id="15" name="グループ化 14"/>
          <p:cNvGrpSpPr/>
          <p:nvPr/>
        </p:nvGrpSpPr>
        <p:grpSpPr>
          <a:xfrm>
            <a:off x="3694850" y="4916286"/>
            <a:ext cx="1728000" cy="1620000"/>
            <a:chOff x="814883" y="2798757"/>
            <a:chExt cx="1728000" cy="2160000"/>
          </a:xfrm>
        </p:grpSpPr>
        <p:cxnSp>
          <p:nvCxnSpPr>
            <p:cNvPr id="16" name="直線コネクタ 15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/>
            <p:cNvCxnSpPr/>
            <p:nvPr/>
          </p:nvCxnSpPr>
          <p:spPr>
            <a:xfrm flipH="1" flipV="1">
              <a:off x="814883" y="4940976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テキスト ボックス 19"/>
          <p:cNvSpPr txBox="1"/>
          <p:nvPr/>
        </p:nvSpPr>
        <p:spPr>
          <a:xfrm>
            <a:off x="6988155" y="5999730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７Ｌ</a:t>
            </a:r>
            <a:endParaRPr kumimoji="1" lang="ja-JP" altLang="en-US" dirty="0"/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正方形/長方形 25"/>
          <p:cNvSpPr/>
          <p:nvPr/>
        </p:nvSpPr>
        <p:spPr>
          <a:xfrm>
            <a:off x="1144144" y="1758864"/>
            <a:ext cx="1727807" cy="432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" name="角丸四角形吹き出し 79"/>
          <p:cNvSpPr/>
          <p:nvPr/>
        </p:nvSpPr>
        <p:spPr>
          <a:xfrm>
            <a:off x="1285874" y="357188"/>
            <a:ext cx="7462589" cy="1055588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１２Ｌ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の容器に水が入っています。水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が９</a:t>
            </a:r>
            <a:r>
              <a:rPr kumimoji="0" lang="en-US" altLang="ja-JP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L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入る容器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と７Ｌ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入る容器を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使って１Ｌ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を量りましょう。</a:t>
            </a:r>
            <a:endParaRPr kumimoji="0" lang="ja-JP" altLang="en-US" sz="2800" b="1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1118741" y="1758864"/>
            <a:ext cx="1728000" cy="4320000"/>
            <a:chOff x="814883" y="2790805"/>
            <a:chExt cx="1728000" cy="2160000"/>
          </a:xfrm>
        </p:grpSpPr>
        <p:cxnSp>
          <p:nvCxnSpPr>
            <p:cNvPr id="19" name="直線コネクタ 18"/>
            <p:cNvCxnSpPr/>
            <p:nvPr/>
          </p:nvCxnSpPr>
          <p:spPr>
            <a:xfrm>
              <a:off x="827584" y="2790805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コネクタ 112"/>
            <p:cNvCxnSpPr/>
            <p:nvPr/>
          </p:nvCxnSpPr>
          <p:spPr>
            <a:xfrm>
              <a:off x="2542883" y="2790805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コネクタ 113"/>
            <p:cNvCxnSpPr/>
            <p:nvPr/>
          </p:nvCxnSpPr>
          <p:spPr>
            <a:xfrm flipH="1" flipV="1">
              <a:off x="814883" y="4950805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テキスト ボックス 22"/>
          <p:cNvSpPr txBox="1"/>
          <p:nvPr/>
        </p:nvSpPr>
        <p:spPr>
          <a:xfrm>
            <a:off x="1478685" y="607886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１２Ｌ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4255634" y="607886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９Ｌ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3791685" y="2838864"/>
            <a:ext cx="1728000" cy="3240000"/>
            <a:chOff x="814883" y="2798757"/>
            <a:chExt cx="1728000" cy="2160000"/>
          </a:xfrm>
        </p:grpSpPr>
        <p:cxnSp>
          <p:nvCxnSpPr>
            <p:cNvPr id="15" name="直線コネクタ 14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>
            <a:xfrm flipH="1" flipV="1">
              <a:off x="814883" y="4958757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グループ化 17"/>
          <p:cNvGrpSpPr/>
          <p:nvPr/>
        </p:nvGrpSpPr>
        <p:grpSpPr>
          <a:xfrm>
            <a:off x="6452856" y="3558864"/>
            <a:ext cx="1728000" cy="2520000"/>
            <a:chOff x="814883" y="2798757"/>
            <a:chExt cx="1728000" cy="2160000"/>
          </a:xfrm>
        </p:grpSpPr>
        <p:cxnSp>
          <p:nvCxnSpPr>
            <p:cNvPr id="20" name="直線コネクタ 19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 flipH="1" flipV="1">
              <a:off x="814883" y="4958757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テキスト ボックス 24"/>
          <p:cNvSpPr txBox="1"/>
          <p:nvPr/>
        </p:nvSpPr>
        <p:spPr>
          <a:xfrm>
            <a:off x="7021743" y="607886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７Ｌ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0928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正方形/長方形 28"/>
          <p:cNvSpPr/>
          <p:nvPr/>
        </p:nvSpPr>
        <p:spPr>
          <a:xfrm>
            <a:off x="1122589" y="1773325"/>
            <a:ext cx="1727807" cy="324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0" name="正方形/長方形 29"/>
          <p:cNvSpPr/>
          <p:nvPr/>
        </p:nvSpPr>
        <p:spPr>
          <a:xfrm>
            <a:off x="3797844" y="2838864"/>
            <a:ext cx="1727807" cy="324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" name="正方形/長方形 25"/>
          <p:cNvSpPr/>
          <p:nvPr/>
        </p:nvSpPr>
        <p:spPr>
          <a:xfrm>
            <a:off x="1144144" y="5013296"/>
            <a:ext cx="1727807" cy="108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" name="角丸四角形吹き出し 79"/>
          <p:cNvSpPr/>
          <p:nvPr/>
        </p:nvSpPr>
        <p:spPr>
          <a:xfrm>
            <a:off x="1285874" y="357188"/>
            <a:ext cx="7462589" cy="1055588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１２Ｌ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の容器に水が入っています。水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が９</a:t>
            </a:r>
            <a:r>
              <a:rPr kumimoji="0" lang="en-US" altLang="ja-JP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L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入る容器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と７Ｌ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入る容器を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使って１Ｌ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を量りましょう。</a:t>
            </a:r>
            <a:endParaRPr kumimoji="0" lang="ja-JP" altLang="en-US" sz="2800" b="1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1118741" y="1758864"/>
            <a:ext cx="1728000" cy="4320000"/>
            <a:chOff x="814883" y="2790805"/>
            <a:chExt cx="1728000" cy="2160000"/>
          </a:xfrm>
        </p:grpSpPr>
        <p:cxnSp>
          <p:nvCxnSpPr>
            <p:cNvPr id="19" name="直線コネクタ 18"/>
            <p:cNvCxnSpPr/>
            <p:nvPr/>
          </p:nvCxnSpPr>
          <p:spPr>
            <a:xfrm>
              <a:off x="827584" y="2790805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コネクタ 112"/>
            <p:cNvCxnSpPr/>
            <p:nvPr/>
          </p:nvCxnSpPr>
          <p:spPr>
            <a:xfrm>
              <a:off x="2542883" y="2790805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コネクタ 113"/>
            <p:cNvCxnSpPr/>
            <p:nvPr/>
          </p:nvCxnSpPr>
          <p:spPr>
            <a:xfrm flipH="1" flipV="1">
              <a:off x="814883" y="4950805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テキスト ボックス 22"/>
          <p:cNvSpPr txBox="1"/>
          <p:nvPr/>
        </p:nvSpPr>
        <p:spPr>
          <a:xfrm>
            <a:off x="1478685" y="607886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１２Ｌ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4255634" y="607886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９Ｌ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3791685" y="2838864"/>
            <a:ext cx="1728000" cy="3240000"/>
            <a:chOff x="814883" y="2798757"/>
            <a:chExt cx="1728000" cy="2160000"/>
          </a:xfrm>
        </p:grpSpPr>
        <p:cxnSp>
          <p:nvCxnSpPr>
            <p:cNvPr id="15" name="直線コネクタ 14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>
            <a:xfrm flipH="1" flipV="1">
              <a:off x="814883" y="4958757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グループ化 17"/>
          <p:cNvGrpSpPr/>
          <p:nvPr/>
        </p:nvGrpSpPr>
        <p:grpSpPr>
          <a:xfrm>
            <a:off x="6452856" y="3558864"/>
            <a:ext cx="1728000" cy="2520000"/>
            <a:chOff x="814883" y="2798757"/>
            <a:chExt cx="1728000" cy="2160000"/>
          </a:xfrm>
        </p:grpSpPr>
        <p:cxnSp>
          <p:nvCxnSpPr>
            <p:cNvPr id="20" name="直線コネクタ 19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 flipH="1" flipV="1">
              <a:off x="814883" y="4958757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テキスト ボックス 24"/>
          <p:cNvSpPr txBox="1"/>
          <p:nvPr/>
        </p:nvSpPr>
        <p:spPr>
          <a:xfrm>
            <a:off x="7021743" y="607886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７Ｌ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062572" y="1471191"/>
            <a:ext cx="1269902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手順１</a:t>
            </a:r>
            <a:endParaRPr kumimoji="1" lang="ja-JP" altLang="en-US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574548" y="1528031"/>
            <a:ext cx="3813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９Ｌ</a:t>
            </a:r>
            <a:r>
              <a:rPr kumimoji="1" lang="ja-JP" altLang="en-US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の容器を満水にする。</a:t>
            </a:r>
            <a:endParaRPr kumimoji="1" lang="ja-JP" altLang="en-US" sz="24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1" name="下カーブ矢印 30"/>
          <p:cNvSpPr/>
          <p:nvPr/>
        </p:nvSpPr>
        <p:spPr>
          <a:xfrm rot="863930">
            <a:off x="1968862" y="2100957"/>
            <a:ext cx="3033624" cy="860007"/>
          </a:xfrm>
          <a:prstGeom prst="curvedDownArrow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564550" y="557007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３Ｌ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14506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7" dur="5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28" grpId="0"/>
      <p:bldP spid="31" grpId="0" animBg="1"/>
      <p:bldP spid="31" grpId="1" animBg="1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正方形/長方形 33"/>
          <p:cNvSpPr/>
          <p:nvPr/>
        </p:nvSpPr>
        <p:spPr>
          <a:xfrm>
            <a:off x="6465608" y="3561236"/>
            <a:ext cx="1727807" cy="252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6" name="正方形/長方形 35"/>
          <p:cNvSpPr/>
          <p:nvPr/>
        </p:nvSpPr>
        <p:spPr>
          <a:xfrm>
            <a:off x="3795731" y="5358087"/>
            <a:ext cx="1727807" cy="72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5" name="正方形/長方形 34"/>
          <p:cNvSpPr/>
          <p:nvPr/>
        </p:nvSpPr>
        <p:spPr>
          <a:xfrm>
            <a:off x="3795731" y="2848116"/>
            <a:ext cx="1727807" cy="252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" name="正方形/長方形 25"/>
          <p:cNvSpPr/>
          <p:nvPr/>
        </p:nvSpPr>
        <p:spPr>
          <a:xfrm>
            <a:off x="1144144" y="5013296"/>
            <a:ext cx="1727807" cy="108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" name="角丸四角形吹き出し 79"/>
          <p:cNvSpPr/>
          <p:nvPr/>
        </p:nvSpPr>
        <p:spPr>
          <a:xfrm>
            <a:off x="1285874" y="357188"/>
            <a:ext cx="7462589" cy="1055588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１２Ｌ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の容器に水が入っています。水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が９</a:t>
            </a:r>
            <a:r>
              <a:rPr kumimoji="0" lang="en-US" altLang="ja-JP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L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入る容器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と７Ｌ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入る容器を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使って１Ｌ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を量りましょう。</a:t>
            </a:r>
            <a:endParaRPr kumimoji="0" lang="ja-JP" altLang="en-US" sz="2800" b="1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1118741" y="1758864"/>
            <a:ext cx="1728000" cy="4320000"/>
            <a:chOff x="814883" y="2790805"/>
            <a:chExt cx="1728000" cy="2160000"/>
          </a:xfrm>
        </p:grpSpPr>
        <p:cxnSp>
          <p:nvCxnSpPr>
            <p:cNvPr id="19" name="直線コネクタ 18"/>
            <p:cNvCxnSpPr/>
            <p:nvPr/>
          </p:nvCxnSpPr>
          <p:spPr>
            <a:xfrm>
              <a:off x="827584" y="2790805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コネクタ 112"/>
            <p:cNvCxnSpPr/>
            <p:nvPr/>
          </p:nvCxnSpPr>
          <p:spPr>
            <a:xfrm>
              <a:off x="2542883" y="2790805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コネクタ 113"/>
            <p:cNvCxnSpPr/>
            <p:nvPr/>
          </p:nvCxnSpPr>
          <p:spPr>
            <a:xfrm flipH="1" flipV="1">
              <a:off x="814883" y="4950805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テキスト ボックス 22"/>
          <p:cNvSpPr txBox="1"/>
          <p:nvPr/>
        </p:nvSpPr>
        <p:spPr>
          <a:xfrm>
            <a:off x="1478685" y="607886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１２Ｌ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4255634" y="607886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９Ｌ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3791685" y="2838864"/>
            <a:ext cx="1728000" cy="3240000"/>
            <a:chOff x="814883" y="2798757"/>
            <a:chExt cx="1728000" cy="2160000"/>
          </a:xfrm>
        </p:grpSpPr>
        <p:cxnSp>
          <p:nvCxnSpPr>
            <p:cNvPr id="15" name="直線コネクタ 14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>
            <a:xfrm flipH="1" flipV="1">
              <a:off x="814883" y="4958757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グループ化 17"/>
          <p:cNvGrpSpPr/>
          <p:nvPr/>
        </p:nvGrpSpPr>
        <p:grpSpPr>
          <a:xfrm>
            <a:off x="6452856" y="3558864"/>
            <a:ext cx="1728000" cy="2520000"/>
            <a:chOff x="814883" y="2798757"/>
            <a:chExt cx="1728000" cy="2160000"/>
          </a:xfrm>
        </p:grpSpPr>
        <p:cxnSp>
          <p:nvCxnSpPr>
            <p:cNvPr id="20" name="直線コネクタ 19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 flipH="1" flipV="1">
              <a:off x="814883" y="4958757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テキスト ボックス 24"/>
          <p:cNvSpPr txBox="1"/>
          <p:nvPr/>
        </p:nvSpPr>
        <p:spPr>
          <a:xfrm>
            <a:off x="7021743" y="607886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７Ｌ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062572" y="1471191"/>
            <a:ext cx="1269902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手順２</a:t>
            </a:r>
            <a:endParaRPr kumimoji="1" lang="ja-JP" altLang="en-US" dirty="0"/>
          </a:p>
        </p:txBody>
      </p:sp>
      <p:sp>
        <p:nvSpPr>
          <p:cNvPr id="31" name="下カーブ矢印 30"/>
          <p:cNvSpPr/>
          <p:nvPr/>
        </p:nvSpPr>
        <p:spPr>
          <a:xfrm rot="863930">
            <a:off x="4622523" y="2441497"/>
            <a:ext cx="3033624" cy="860007"/>
          </a:xfrm>
          <a:prstGeom prst="curvedDownArrow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564550" y="557007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３Ｌ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535307" y="1523366"/>
            <a:ext cx="41864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９Ｌ</a:t>
            </a:r>
            <a:r>
              <a:rPr kumimoji="1" lang="ja-JP" altLang="en-US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の容器</a:t>
            </a:r>
            <a:r>
              <a:rPr kumimoji="1" lang="ja-JP" altLang="en-US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から７Ｌ</a:t>
            </a:r>
            <a:r>
              <a:rPr kumimoji="1" lang="ja-JP" altLang="en-US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の容器へ水</a:t>
            </a:r>
            <a:r>
              <a:rPr kumimoji="1" lang="ja-JP" altLang="en-US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を７Ｌ</a:t>
            </a:r>
            <a:r>
              <a:rPr kumimoji="1" lang="ja-JP" altLang="en-US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移す。</a:t>
            </a:r>
            <a:endParaRPr kumimoji="1" lang="ja-JP" altLang="en-US" sz="24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257121" y="5600259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54110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" dur="5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1" grpId="0" animBg="1"/>
      <p:bldP spid="31" grpId="1" animBg="1"/>
      <p:bldP spid="33" grpId="0"/>
      <p:bldP spid="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正方形/長方形 27"/>
          <p:cNvSpPr/>
          <p:nvPr/>
        </p:nvSpPr>
        <p:spPr>
          <a:xfrm>
            <a:off x="1124176" y="2491044"/>
            <a:ext cx="1727807" cy="252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正方形/長方形 28"/>
          <p:cNvSpPr/>
          <p:nvPr/>
        </p:nvSpPr>
        <p:spPr>
          <a:xfrm>
            <a:off x="6465486" y="3558863"/>
            <a:ext cx="1727807" cy="252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6" name="正方形/長方形 35"/>
          <p:cNvSpPr/>
          <p:nvPr/>
        </p:nvSpPr>
        <p:spPr>
          <a:xfrm>
            <a:off x="3795731" y="5358087"/>
            <a:ext cx="1727807" cy="72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" name="正方形/長方形 25"/>
          <p:cNvSpPr/>
          <p:nvPr/>
        </p:nvSpPr>
        <p:spPr>
          <a:xfrm>
            <a:off x="1144144" y="5013296"/>
            <a:ext cx="1727807" cy="108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" name="角丸四角形吹き出し 79"/>
          <p:cNvSpPr/>
          <p:nvPr/>
        </p:nvSpPr>
        <p:spPr>
          <a:xfrm>
            <a:off x="1285874" y="357188"/>
            <a:ext cx="7462589" cy="1055588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１２Ｌ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の容器に水が入っています。水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が９</a:t>
            </a:r>
            <a:r>
              <a:rPr kumimoji="0" lang="en-US" altLang="ja-JP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L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入る容器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と７Ｌ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入る容器を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使って１Ｌ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を量りましょう。</a:t>
            </a:r>
            <a:endParaRPr kumimoji="0" lang="ja-JP" altLang="en-US" sz="2800" b="1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1118741" y="1758864"/>
            <a:ext cx="1728000" cy="4320000"/>
            <a:chOff x="814883" y="2790805"/>
            <a:chExt cx="1728000" cy="2160000"/>
          </a:xfrm>
        </p:grpSpPr>
        <p:cxnSp>
          <p:nvCxnSpPr>
            <p:cNvPr id="19" name="直線コネクタ 18"/>
            <p:cNvCxnSpPr/>
            <p:nvPr/>
          </p:nvCxnSpPr>
          <p:spPr>
            <a:xfrm>
              <a:off x="827584" y="2790805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コネクタ 112"/>
            <p:cNvCxnSpPr/>
            <p:nvPr/>
          </p:nvCxnSpPr>
          <p:spPr>
            <a:xfrm>
              <a:off x="2542883" y="2790805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コネクタ 113"/>
            <p:cNvCxnSpPr/>
            <p:nvPr/>
          </p:nvCxnSpPr>
          <p:spPr>
            <a:xfrm flipH="1" flipV="1">
              <a:off x="814883" y="4950805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テキスト ボックス 22"/>
          <p:cNvSpPr txBox="1"/>
          <p:nvPr/>
        </p:nvSpPr>
        <p:spPr>
          <a:xfrm>
            <a:off x="1478685" y="607886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１２Ｌ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4255634" y="607886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９Ｌ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3791685" y="2838864"/>
            <a:ext cx="1728000" cy="3240000"/>
            <a:chOff x="814883" y="2798757"/>
            <a:chExt cx="1728000" cy="2160000"/>
          </a:xfrm>
        </p:grpSpPr>
        <p:cxnSp>
          <p:nvCxnSpPr>
            <p:cNvPr id="15" name="直線コネクタ 14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>
            <a:xfrm flipH="1" flipV="1">
              <a:off x="814883" y="4958757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グループ化 17"/>
          <p:cNvGrpSpPr/>
          <p:nvPr/>
        </p:nvGrpSpPr>
        <p:grpSpPr>
          <a:xfrm>
            <a:off x="6452856" y="3558864"/>
            <a:ext cx="1728000" cy="2520000"/>
            <a:chOff x="814883" y="2798757"/>
            <a:chExt cx="1728000" cy="2160000"/>
          </a:xfrm>
        </p:grpSpPr>
        <p:cxnSp>
          <p:nvCxnSpPr>
            <p:cNvPr id="20" name="直線コネクタ 19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 flipH="1" flipV="1">
              <a:off x="814883" y="4958757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テキスト ボックス 24"/>
          <p:cNvSpPr txBox="1"/>
          <p:nvPr/>
        </p:nvSpPr>
        <p:spPr>
          <a:xfrm>
            <a:off x="7021743" y="607886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７Ｌ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062572" y="1471191"/>
            <a:ext cx="1269902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手順３</a:t>
            </a:r>
            <a:endParaRPr kumimoji="1"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564550" y="557007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３Ｌ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535307" y="1523366"/>
            <a:ext cx="41864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７Ｌ</a:t>
            </a:r>
            <a:r>
              <a:rPr lang="ja-JP" altLang="en-US" sz="2400" dirty="0">
                <a:latin typeface="AR教科書体M" panose="03000609000000000000" pitchFamily="65" charset="-128"/>
                <a:ea typeface="AR教科書体M" panose="03000609000000000000" pitchFamily="65" charset="-128"/>
              </a:rPr>
              <a:t>の容器</a:t>
            </a:r>
            <a:r>
              <a:rPr lang="ja-JP" altLang="en-US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から７Ｌを１２Ｌ</a:t>
            </a:r>
            <a:r>
              <a:rPr lang="ja-JP" altLang="en-US" sz="2400" dirty="0">
                <a:latin typeface="AR教科書体M" panose="03000609000000000000" pitchFamily="65" charset="-128"/>
                <a:ea typeface="AR教科書体M" panose="03000609000000000000" pitchFamily="65" charset="-128"/>
              </a:rPr>
              <a:t>の容器へもどす。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551941" y="510650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１０Ｌ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0" name="下カーブ矢印 29"/>
          <p:cNvSpPr/>
          <p:nvPr/>
        </p:nvSpPr>
        <p:spPr>
          <a:xfrm rot="863930" flipH="1">
            <a:off x="1774764" y="2713663"/>
            <a:ext cx="5875443" cy="860007"/>
          </a:xfrm>
          <a:prstGeom prst="curvedDownArrow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257121" y="5600259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20447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3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0" dur="3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2" grpId="0"/>
      <p:bldP spid="33" grpId="0"/>
      <p:bldP spid="37" grpId="0"/>
      <p:bldP spid="30" grpId="0" animBg="1"/>
      <p:bldP spid="3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正方形/長方形 33"/>
          <p:cNvSpPr/>
          <p:nvPr/>
        </p:nvSpPr>
        <p:spPr>
          <a:xfrm>
            <a:off x="6464819" y="5368775"/>
            <a:ext cx="1727807" cy="72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正方形/長方形 27"/>
          <p:cNvSpPr/>
          <p:nvPr/>
        </p:nvSpPr>
        <p:spPr>
          <a:xfrm>
            <a:off x="1124176" y="2491044"/>
            <a:ext cx="1727807" cy="252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6" name="正方形/長方形 35"/>
          <p:cNvSpPr/>
          <p:nvPr/>
        </p:nvSpPr>
        <p:spPr>
          <a:xfrm>
            <a:off x="3795731" y="5358087"/>
            <a:ext cx="1727807" cy="72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" name="正方形/長方形 25"/>
          <p:cNvSpPr/>
          <p:nvPr/>
        </p:nvSpPr>
        <p:spPr>
          <a:xfrm>
            <a:off x="1144144" y="5013296"/>
            <a:ext cx="1727807" cy="108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" name="角丸四角形吹き出し 79"/>
          <p:cNvSpPr/>
          <p:nvPr/>
        </p:nvSpPr>
        <p:spPr>
          <a:xfrm>
            <a:off x="1285874" y="357188"/>
            <a:ext cx="7462589" cy="1055588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１２Ｌ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の容器に水が入っています。水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が９</a:t>
            </a:r>
            <a:r>
              <a:rPr kumimoji="0" lang="en-US" altLang="ja-JP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L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入る容器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と７Ｌ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入る容器を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使って１Ｌ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を量りましょう。</a:t>
            </a:r>
            <a:endParaRPr kumimoji="0" lang="ja-JP" altLang="en-US" sz="2800" b="1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1118741" y="1758864"/>
            <a:ext cx="1728000" cy="4320000"/>
            <a:chOff x="814883" y="2790805"/>
            <a:chExt cx="1728000" cy="2160000"/>
          </a:xfrm>
        </p:grpSpPr>
        <p:cxnSp>
          <p:nvCxnSpPr>
            <p:cNvPr id="19" name="直線コネクタ 18"/>
            <p:cNvCxnSpPr/>
            <p:nvPr/>
          </p:nvCxnSpPr>
          <p:spPr>
            <a:xfrm>
              <a:off x="827584" y="2790805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コネクタ 112"/>
            <p:cNvCxnSpPr/>
            <p:nvPr/>
          </p:nvCxnSpPr>
          <p:spPr>
            <a:xfrm>
              <a:off x="2542883" y="2790805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コネクタ 113"/>
            <p:cNvCxnSpPr/>
            <p:nvPr/>
          </p:nvCxnSpPr>
          <p:spPr>
            <a:xfrm flipH="1" flipV="1">
              <a:off x="814883" y="4950805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テキスト ボックス 22"/>
          <p:cNvSpPr txBox="1"/>
          <p:nvPr/>
        </p:nvSpPr>
        <p:spPr>
          <a:xfrm>
            <a:off x="1478685" y="607886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１２Ｌ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4255634" y="607886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９Ｌ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3791685" y="2838864"/>
            <a:ext cx="1728000" cy="3240000"/>
            <a:chOff x="814883" y="2798757"/>
            <a:chExt cx="1728000" cy="2160000"/>
          </a:xfrm>
        </p:grpSpPr>
        <p:cxnSp>
          <p:nvCxnSpPr>
            <p:cNvPr id="15" name="直線コネクタ 14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>
            <a:xfrm flipH="1" flipV="1">
              <a:off x="814883" y="4958757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グループ化 17"/>
          <p:cNvGrpSpPr/>
          <p:nvPr/>
        </p:nvGrpSpPr>
        <p:grpSpPr>
          <a:xfrm>
            <a:off x="6452856" y="3558864"/>
            <a:ext cx="1728000" cy="2520000"/>
            <a:chOff x="814883" y="2798757"/>
            <a:chExt cx="1728000" cy="2160000"/>
          </a:xfrm>
        </p:grpSpPr>
        <p:cxnSp>
          <p:nvCxnSpPr>
            <p:cNvPr id="20" name="直線コネクタ 19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 flipH="1" flipV="1">
              <a:off x="814883" y="4958757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テキスト ボックス 24"/>
          <p:cNvSpPr txBox="1"/>
          <p:nvPr/>
        </p:nvSpPr>
        <p:spPr>
          <a:xfrm>
            <a:off x="7021743" y="607886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７Ｌ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062572" y="1471191"/>
            <a:ext cx="1269902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手順４</a:t>
            </a:r>
            <a:endParaRPr kumimoji="1" lang="ja-JP" alt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535307" y="1523366"/>
            <a:ext cx="41864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９Ｌ</a:t>
            </a:r>
            <a:r>
              <a:rPr lang="ja-JP" altLang="en-US" sz="2400" dirty="0">
                <a:latin typeface="AR教科書体M" panose="03000609000000000000" pitchFamily="65" charset="-128"/>
                <a:ea typeface="AR教科書体M" panose="03000609000000000000" pitchFamily="65" charset="-128"/>
              </a:rPr>
              <a:t>の容器</a:t>
            </a:r>
            <a:r>
              <a:rPr lang="ja-JP" altLang="en-US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から７Ｌ</a:t>
            </a:r>
            <a:r>
              <a:rPr lang="ja-JP" altLang="en-US" sz="2400" dirty="0">
                <a:latin typeface="AR教科書体M" panose="03000609000000000000" pitchFamily="65" charset="-128"/>
                <a:ea typeface="AR教科書体M" panose="03000609000000000000" pitchFamily="65" charset="-128"/>
              </a:rPr>
              <a:t>の容器</a:t>
            </a:r>
            <a:r>
              <a:rPr lang="ja-JP" altLang="en-US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へ２Ｌ</a:t>
            </a:r>
            <a:r>
              <a:rPr lang="ja-JP" altLang="en-US" sz="2400" dirty="0">
                <a:latin typeface="AR教科書体M" panose="03000609000000000000" pitchFamily="65" charset="-128"/>
                <a:ea typeface="AR教科書体M" panose="03000609000000000000" pitchFamily="65" charset="-128"/>
              </a:rPr>
              <a:t>移す。</a:t>
            </a:r>
            <a:endParaRPr lang="ja-JP" altLang="en-US" sz="24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551941" y="510650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１０Ｌ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4257121" y="5600259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5" name="下カーブ矢印 34"/>
          <p:cNvSpPr/>
          <p:nvPr/>
        </p:nvSpPr>
        <p:spPr>
          <a:xfrm rot="863930">
            <a:off x="4522299" y="2749374"/>
            <a:ext cx="3033624" cy="860007"/>
          </a:xfrm>
          <a:prstGeom prst="curvedDownArrow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7008096" y="5522413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71333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6" grpId="0" animBg="1"/>
      <p:bldP spid="33" grpId="0"/>
      <p:bldP spid="38" grpId="0"/>
      <p:bldP spid="35" grpId="0" animBg="1"/>
      <p:bldP spid="35" grpId="1" animBg="1"/>
      <p:bldP spid="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正方形/長方形 28"/>
          <p:cNvSpPr/>
          <p:nvPr/>
        </p:nvSpPr>
        <p:spPr>
          <a:xfrm>
            <a:off x="3797844" y="2838864"/>
            <a:ext cx="1727807" cy="324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4" name="正方形/長方形 33"/>
          <p:cNvSpPr/>
          <p:nvPr/>
        </p:nvSpPr>
        <p:spPr>
          <a:xfrm>
            <a:off x="6464819" y="5368775"/>
            <a:ext cx="1727807" cy="72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正方形/長方形 27"/>
          <p:cNvSpPr/>
          <p:nvPr/>
        </p:nvSpPr>
        <p:spPr>
          <a:xfrm>
            <a:off x="1124176" y="2491044"/>
            <a:ext cx="1727807" cy="324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6" name="正方形/長方形 25"/>
          <p:cNvSpPr/>
          <p:nvPr/>
        </p:nvSpPr>
        <p:spPr>
          <a:xfrm>
            <a:off x="1144144" y="5733296"/>
            <a:ext cx="1727807" cy="360000"/>
          </a:xfrm>
          <a:prstGeom prst="rect">
            <a:avLst/>
          </a:prstGeom>
          <a:solidFill>
            <a:srgbClr val="66FFFF">
              <a:alpha val="50000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205" y="178544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0" name="角丸四角形吹き出し 79"/>
          <p:cNvSpPr/>
          <p:nvPr/>
        </p:nvSpPr>
        <p:spPr>
          <a:xfrm>
            <a:off x="1285874" y="357188"/>
            <a:ext cx="7462589" cy="1055588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gradFill rotWithShape="1">
            <a:gsLst>
              <a:gs pos="0">
                <a:srgbClr val="9BBB59">
                  <a:tint val="50000"/>
                  <a:satMod val="300000"/>
                </a:srgbClr>
              </a:gs>
              <a:gs pos="35000">
                <a:srgbClr val="9BBB59">
                  <a:tint val="37000"/>
                  <a:satMod val="300000"/>
                </a:srgbClr>
              </a:gs>
              <a:gs pos="100000">
                <a:srgbClr val="9BBB59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solidFill>
              <a:srgbClr val="9BBB59">
                <a:shade val="95000"/>
                <a:satMod val="105000"/>
              </a:srgbClr>
            </a:solidFill>
            <a:prstDash val="soli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txBody>
          <a:bodyPr anchor="t"/>
          <a:lstStyle/>
          <a:p>
            <a:pPr lvl="0">
              <a:defRPr/>
            </a:pP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１２Ｌ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の容器に水が入っています。水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が９</a:t>
            </a:r>
            <a:r>
              <a:rPr kumimoji="0" lang="en-US" altLang="ja-JP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L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入る容器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と７Ｌ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入る容器を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使って１Ｌ</a:t>
            </a:r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を量りましょう。</a:t>
            </a:r>
            <a:endParaRPr kumimoji="0" lang="ja-JP" altLang="en-US" sz="2800" b="1" kern="0" dirty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1118741" y="1758864"/>
            <a:ext cx="1728000" cy="4320000"/>
            <a:chOff x="814883" y="2790805"/>
            <a:chExt cx="1728000" cy="2160000"/>
          </a:xfrm>
        </p:grpSpPr>
        <p:cxnSp>
          <p:nvCxnSpPr>
            <p:cNvPr id="19" name="直線コネクタ 18"/>
            <p:cNvCxnSpPr/>
            <p:nvPr/>
          </p:nvCxnSpPr>
          <p:spPr>
            <a:xfrm>
              <a:off x="827584" y="2790805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直線コネクタ 112"/>
            <p:cNvCxnSpPr/>
            <p:nvPr/>
          </p:nvCxnSpPr>
          <p:spPr>
            <a:xfrm>
              <a:off x="2542883" y="2790805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直線コネクタ 113"/>
            <p:cNvCxnSpPr/>
            <p:nvPr/>
          </p:nvCxnSpPr>
          <p:spPr>
            <a:xfrm flipH="1" flipV="1">
              <a:off x="814883" y="4950805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テキスト ボックス 22"/>
          <p:cNvSpPr txBox="1"/>
          <p:nvPr/>
        </p:nvSpPr>
        <p:spPr>
          <a:xfrm>
            <a:off x="1478685" y="607886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１２Ｌ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120" name="テキスト ボックス 119"/>
          <p:cNvSpPr txBox="1"/>
          <p:nvPr/>
        </p:nvSpPr>
        <p:spPr>
          <a:xfrm>
            <a:off x="4255634" y="607886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９Ｌ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3791685" y="2838864"/>
            <a:ext cx="1728000" cy="3240000"/>
            <a:chOff x="814883" y="2798757"/>
            <a:chExt cx="1728000" cy="2160000"/>
          </a:xfrm>
        </p:grpSpPr>
        <p:cxnSp>
          <p:nvCxnSpPr>
            <p:cNvPr id="15" name="直線コネクタ 14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/>
            <p:cNvCxnSpPr/>
            <p:nvPr/>
          </p:nvCxnSpPr>
          <p:spPr>
            <a:xfrm flipH="1" flipV="1">
              <a:off x="814883" y="4958757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グループ化 17"/>
          <p:cNvGrpSpPr/>
          <p:nvPr/>
        </p:nvGrpSpPr>
        <p:grpSpPr>
          <a:xfrm>
            <a:off x="6452856" y="3558864"/>
            <a:ext cx="1728000" cy="2520000"/>
            <a:chOff x="814883" y="2798757"/>
            <a:chExt cx="1728000" cy="2160000"/>
          </a:xfrm>
        </p:grpSpPr>
        <p:cxnSp>
          <p:nvCxnSpPr>
            <p:cNvPr id="20" name="直線コネクタ 19"/>
            <p:cNvCxnSpPr/>
            <p:nvPr/>
          </p:nvCxnSpPr>
          <p:spPr>
            <a:xfrm>
              <a:off x="827584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>
            <a:xfrm>
              <a:off x="2542883" y="2798757"/>
              <a:ext cx="0" cy="216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 flipH="1" flipV="1">
              <a:off x="814883" y="4958757"/>
              <a:ext cx="1728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テキスト ボックス 24"/>
          <p:cNvSpPr txBox="1"/>
          <p:nvPr/>
        </p:nvSpPr>
        <p:spPr>
          <a:xfrm>
            <a:off x="7021743" y="6078864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７Ｌ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3062572" y="1471191"/>
            <a:ext cx="1269902" cy="52322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教科書体M" panose="03000609000000000000" pitchFamily="65" charset="-128"/>
                <a:ea typeface="AR教科書体M" panose="03000609000000000000" pitchFamily="65" charset="-128"/>
              </a:rPr>
              <a:t>手順５</a:t>
            </a:r>
            <a:endParaRPr kumimoji="1" lang="ja-JP" altLang="en-US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535307" y="1523366"/>
            <a:ext cx="41864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１２Ｌ</a:t>
            </a:r>
            <a:r>
              <a:rPr lang="ja-JP" altLang="en-US" sz="2400" dirty="0">
                <a:latin typeface="AR教科書体M" panose="03000609000000000000" pitchFamily="65" charset="-128"/>
                <a:ea typeface="AR教科書体M" panose="03000609000000000000" pitchFamily="65" charset="-128"/>
              </a:rPr>
              <a:t>の容器</a:t>
            </a:r>
            <a:r>
              <a:rPr lang="ja-JP" altLang="en-US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から９Ｌ</a:t>
            </a:r>
            <a:r>
              <a:rPr lang="ja-JP" altLang="en-US" sz="2400" dirty="0">
                <a:latin typeface="AR教科書体M" panose="03000609000000000000" pitchFamily="65" charset="-128"/>
                <a:ea typeface="AR教科書体M" panose="03000609000000000000" pitchFamily="65" charset="-128"/>
              </a:rPr>
              <a:t>の容器</a:t>
            </a:r>
            <a:r>
              <a:rPr lang="ja-JP" altLang="en-US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へ９Ｌ</a:t>
            </a:r>
            <a:r>
              <a:rPr lang="ja-JP" altLang="en-US" sz="2400" dirty="0">
                <a:latin typeface="AR教科書体M" panose="03000609000000000000" pitchFamily="65" charset="-128"/>
                <a:ea typeface="AR教科書体M" panose="03000609000000000000" pitchFamily="65" charset="-128"/>
              </a:rPr>
              <a:t>移す</a:t>
            </a:r>
            <a:r>
              <a:rPr lang="ja-JP" altLang="en-US" sz="2400" dirty="0" smtClean="0">
                <a:latin typeface="AR教科書体M" panose="03000609000000000000" pitchFamily="65" charset="-128"/>
                <a:ea typeface="AR教科書体M" panose="03000609000000000000" pitchFamily="65" charset="-128"/>
              </a:rPr>
              <a:t>。１Ｌが残ります。</a:t>
            </a:r>
            <a:endParaRPr lang="ja-JP" altLang="en-US" sz="2400" dirty="0">
              <a:latin typeface="AR教科書体M" panose="03000609000000000000" pitchFamily="65" charset="-128"/>
              <a:ea typeface="AR教科書体M" panose="03000609000000000000" pitchFamily="65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551941" y="5106506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１０Ｌ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5" name="下カーブ矢印 34"/>
          <p:cNvSpPr/>
          <p:nvPr/>
        </p:nvSpPr>
        <p:spPr>
          <a:xfrm rot="863930">
            <a:off x="1666782" y="1910495"/>
            <a:ext cx="3033624" cy="860007"/>
          </a:xfrm>
          <a:prstGeom prst="curvedDownArrow">
            <a:avLst/>
          </a:prstGeom>
          <a:solidFill>
            <a:srgbClr val="66FFFF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7008096" y="5522413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28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２Ｌ</a:t>
            </a:r>
            <a:endParaRPr kumimoji="1" lang="ja-JP" altLang="en-US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641489" y="5522413"/>
            <a:ext cx="10081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3200" b="1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１Ｌ</a:t>
            </a:r>
            <a:endParaRPr kumimoji="1" lang="ja-JP" altLang="en-US" sz="2000" dirty="0"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62084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xit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14" dur="5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0"/>
                            </p:stCondLst>
                            <p:childTnLst>
                              <p:par>
                                <p:cTn id="23" presetID="10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8" grpId="0" animBg="1"/>
      <p:bldP spid="33" grpId="0"/>
      <p:bldP spid="37" grpId="0"/>
      <p:bldP spid="35" grpId="0" animBg="1"/>
      <p:bldP spid="35" grpId="1" animBg="1"/>
      <p:bldP spid="3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5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6FFFF"/>
        </a:solidFill>
      </a:spPr>
      <a:bodyPr rtlCol="0" anchor="ctr"/>
      <a:lstStyle>
        <a:defPPr algn="ctr">
          <a:defRPr kumimoji="1" dirty="0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3512</TotalTime>
  <Words>286</Words>
  <Application>Microsoft Office PowerPoint</Application>
  <PresentationFormat>画面に合わせる (4:3)</PresentationFormat>
  <Paragraphs>60</Paragraphs>
  <Slides>7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5" baseType="lpstr">
      <vt:lpstr>ＭＳ Ｐゴシック</vt:lpstr>
      <vt:lpstr>HG丸ｺﾞｼｯｸM-PRO</vt:lpstr>
      <vt:lpstr>Arial</vt:lpstr>
      <vt:lpstr>AR教科書体M</vt:lpstr>
      <vt:lpstr>AR P丸ゴシック体E</vt:lpstr>
      <vt:lpstr>AR P教科書体M</vt:lpstr>
      <vt:lpstr>Calibri</vt:lpstr>
      <vt:lpstr>フラッシュ１</vt:lpstr>
      <vt:lpstr>頭の体操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打ち消しの言葉</dc:title>
  <dc:creator>小泉 浩</dc:creator>
  <cp:lastModifiedBy>小泉 浩</cp:lastModifiedBy>
  <cp:revision>154</cp:revision>
  <dcterms:created xsi:type="dcterms:W3CDTF">2015-06-25T04:58:05Z</dcterms:created>
  <dcterms:modified xsi:type="dcterms:W3CDTF">2020-07-16T23:34:15Z</dcterms:modified>
</cp:coreProperties>
</file>