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88" r:id="rId2"/>
    <p:sldId id="289" r:id="rId3"/>
    <p:sldId id="303" r:id="rId4"/>
    <p:sldId id="300" r:id="rId5"/>
    <p:sldId id="291" r:id="rId6"/>
    <p:sldId id="290" r:id="rId7"/>
    <p:sldId id="304"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AR P丸ゴシック体E" panose="020F0900000000000000" pitchFamily="50" charset="-128"/>
      <p:regular r:id="rId14"/>
    </p:embeddedFont>
    <p:embeddedFont>
      <p:font typeface="HG丸ｺﾞｼｯｸM-PRO" panose="020F0600000000000000" pitchFamily="50" charset="-128"/>
      <p:regular r:id="rId15"/>
    </p:embeddedFont>
    <p:embeddedFont>
      <p:font typeface="AR P教科書体M" panose="03000600000000000000" pitchFamily="66" charset="-128"/>
      <p:regular r:id="rId1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25" userDrawn="1">
          <p15:clr>
            <a:srgbClr val="A4A3A4"/>
          </p15:clr>
        </p15:guide>
        <p15:guide id="3" orient="horz" pos="1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CCFFFF"/>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2" autoAdjust="0"/>
    <p:restoredTop sz="94660"/>
  </p:normalViewPr>
  <p:slideViewPr>
    <p:cSldViewPr>
      <p:cViewPr>
        <p:scale>
          <a:sx n="75" d="100"/>
          <a:sy n="75" d="100"/>
        </p:scale>
        <p:origin x="1524" y="-312"/>
      </p:cViewPr>
      <p:guideLst>
        <p:guide pos="2925"/>
        <p:guide orient="horz" pos="1842"/>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11D78-99EB-45F5-BE76-59F7C1EE38A1}" type="datetimeFigureOut">
              <a:rPr kumimoji="1" lang="ja-JP" altLang="en-US" smtClean="0"/>
              <a:pPr/>
              <a:t>2020/7/31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8D5A8-10A7-4DCC-953B-A0DFE8C090F8}" type="slidenum">
              <a:rPr kumimoji="1" lang="ja-JP" altLang="en-US" smtClean="0"/>
              <a:pPr/>
              <a:t>‹#›</a:t>
            </a:fld>
            <a:endParaRPr kumimoji="1" lang="ja-JP" altLang="en-US"/>
          </a:p>
        </p:txBody>
      </p:sp>
    </p:spTree>
    <p:extLst>
      <p:ext uri="{BB962C8B-B14F-4D97-AF65-F5344CB8AC3E}">
        <p14:creationId xmlns:p14="http://schemas.microsoft.com/office/powerpoint/2010/main" val="949418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ja-JP" altLang="en-US" dirty="0" smtClean="0">
                <a:ea typeface="HG丸ｺﾞｼｯｸM-PRO" pitchFamily="50" charset="-128"/>
              </a:rPr>
              <a:t>問題を読みましょう。</a:t>
            </a:r>
          </a:p>
        </p:txBody>
      </p:sp>
    </p:spTree>
    <p:extLst>
      <p:ext uri="{BB962C8B-B14F-4D97-AF65-F5344CB8AC3E}">
        <p14:creationId xmlns:p14="http://schemas.microsoft.com/office/powerpoint/2010/main" val="107456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2</a:t>
            </a:fld>
            <a:endParaRPr lang="ja-JP" altLang="en-US"/>
          </a:p>
        </p:txBody>
      </p:sp>
    </p:spTree>
    <p:extLst>
      <p:ext uri="{BB962C8B-B14F-4D97-AF65-F5344CB8AC3E}">
        <p14:creationId xmlns:p14="http://schemas.microsoft.com/office/powerpoint/2010/main" val="252977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3</a:t>
            </a:fld>
            <a:endParaRPr lang="ja-JP" altLang="en-US"/>
          </a:p>
        </p:txBody>
      </p:sp>
    </p:spTree>
    <p:extLst>
      <p:ext uri="{BB962C8B-B14F-4D97-AF65-F5344CB8AC3E}">
        <p14:creationId xmlns:p14="http://schemas.microsoft.com/office/powerpoint/2010/main" val="187319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4</a:t>
            </a:fld>
            <a:endParaRPr lang="ja-JP" altLang="en-US"/>
          </a:p>
        </p:txBody>
      </p:sp>
    </p:spTree>
    <p:extLst>
      <p:ext uri="{BB962C8B-B14F-4D97-AF65-F5344CB8AC3E}">
        <p14:creationId xmlns:p14="http://schemas.microsoft.com/office/powerpoint/2010/main" val="399739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5</a:t>
            </a:fld>
            <a:endParaRPr lang="ja-JP" altLang="en-US"/>
          </a:p>
        </p:txBody>
      </p:sp>
    </p:spTree>
    <p:extLst>
      <p:ext uri="{BB962C8B-B14F-4D97-AF65-F5344CB8AC3E}">
        <p14:creationId xmlns:p14="http://schemas.microsoft.com/office/powerpoint/2010/main" val="367683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6</a:t>
            </a:fld>
            <a:endParaRPr lang="ja-JP" altLang="en-US"/>
          </a:p>
        </p:txBody>
      </p:sp>
    </p:spTree>
    <p:extLst>
      <p:ext uri="{BB962C8B-B14F-4D97-AF65-F5344CB8AC3E}">
        <p14:creationId xmlns:p14="http://schemas.microsoft.com/office/powerpoint/2010/main" val="367662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98064883-5AD2-4EB4-BD53-E6BB2761D9DE}" type="slidenum">
              <a:rPr lang="ja-JP" altLang="en-US" smtClean="0"/>
              <a:pPr>
                <a:defRPr/>
              </a:pPr>
              <a:t>7</a:t>
            </a:fld>
            <a:endParaRPr lang="ja-JP" altLang="en-US"/>
          </a:p>
        </p:txBody>
      </p:sp>
    </p:spTree>
    <p:extLst>
      <p:ext uri="{BB962C8B-B14F-4D97-AF65-F5344CB8AC3E}">
        <p14:creationId xmlns:p14="http://schemas.microsoft.com/office/powerpoint/2010/main" val="30876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AE9A76-35C8-4A70-8067-20351694DD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542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A3108E-37EE-40F3-A7E9-6899F63596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4243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4C405E-A102-49B9-B3A2-80B02F81FEA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838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1B0B-99D3-471D-BBED-1E118E1736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51555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4077BF-9493-434C-A213-3E7224163A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205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491BFB-C57D-477A-B859-9DE1900547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1680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9D2E8A-C900-43AA-BE49-B445B7D41B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643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6A0A67-8D7F-4FCB-9834-DDEA8D66E9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582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8FED89-17F0-4FF8-996E-FF4865A50D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728201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9DE7F0-2060-4D18-807E-4E41A775D2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3385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9BDCEA-35AD-4F34-8DCA-7B11E83D078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393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4C2060B-D9AE-4BD5-AEED-56855F7B1B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8" name="フレーム 7"/>
          <p:cNvSpPr/>
          <p:nvPr userDrawn="1"/>
        </p:nvSpPr>
        <p:spPr>
          <a:xfrm>
            <a:off x="0" y="0"/>
            <a:ext cx="9144000" cy="6858000"/>
          </a:xfrm>
          <a:prstGeom prst="frame">
            <a:avLst>
              <a:gd name="adj1" fmla="val 32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srgbClr val="000000"/>
              </a:solidFill>
            </a:endParaRPr>
          </a:p>
        </p:txBody>
      </p:sp>
    </p:spTree>
    <p:extLst>
      <p:ext uri="{BB962C8B-B14F-4D97-AF65-F5344CB8AC3E}">
        <p14:creationId xmlns:p14="http://schemas.microsoft.com/office/powerpoint/2010/main" val="1014562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202" y="794135"/>
            <a:ext cx="8579296" cy="1482737"/>
          </a:xfrm>
          <a:scene3d>
            <a:camera prst="orthographicFront">
              <a:rot lat="0" lon="0" rev="0"/>
            </a:camera>
            <a:lightRig rig="threePt" dir="t"/>
          </a:scene3d>
        </p:spPr>
        <p:txBody>
          <a:bodyPr anchor="t">
            <a:scene3d>
              <a:camera prst="isometricRightUp"/>
              <a:lightRig rig="threePt" dir="t"/>
            </a:scene3d>
          </a:bodyPr>
          <a:lstStyle/>
          <a:p>
            <a:r>
              <a:rPr kumimoji="1" lang="ja-JP" altLang="en-US" sz="9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通過算</a:t>
            </a:r>
            <a:endParaRPr kumimoji="1" lang="ja-JP" altLang="en-US" sz="9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bwMode="auto">
          <a:xfrm>
            <a:off x="282352" y="2416622"/>
            <a:ext cx="8579296" cy="389269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isometricRightUp">
                <a:rot lat="2100000" lon="0" rev="0"/>
              </a:camera>
              <a:lightRig rig="threePt" dir="t"/>
            </a:scene3d>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66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算数の文章問題</a:t>
            </a:r>
            <a:endParaRPr lang="en-US" altLang="ja-JP" sz="6600" b="1" kern="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a:p>
            <a:r>
              <a:rPr lang="ja-JP" altLang="en-US" sz="60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時間・距離・速さ</a:t>
            </a:r>
            <a:endParaRPr lang="en-US" altLang="ja-JP" sz="60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a:p>
            <a:r>
              <a:rPr lang="ja-JP" altLang="en-US" sz="4800" b="1" kern="0"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rPr>
              <a:t>パワポで解説</a:t>
            </a:r>
            <a:endParaRPr lang="ja-JP" altLang="en-US" sz="4800" b="1" kern="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AR P丸ゴシック体E" panose="020F0900000000000000" pitchFamily="50" charset="-128"/>
              <a:ea typeface="AR P丸ゴシック体E" panose="020F0900000000000000" pitchFamily="50" charset="-128"/>
            </a:endParaRPr>
          </a:p>
        </p:txBody>
      </p:sp>
      <p:sp>
        <p:nvSpPr>
          <p:cNvPr id="56" name="フレーム 55"/>
          <p:cNvSpPr/>
          <p:nvPr/>
        </p:nvSpPr>
        <p:spPr>
          <a:xfrm>
            <a:off x="0" y="0"/>
            <a:ext cx="9144000" cy="6858000"/>
          </a:xfrm>
          <a:prstGeom prst="frame">
            <a:avLst>
              <a:gd name="adj1" fmla="val 32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srgbClr val="000000"/>
              </a:solidFill>
            </a:endParaRPr>
          </a:p>
        </p:txBody>
      </p:sp>
      <p:grpSp>
        <p:nvGrpSpPr>
          <p:cNvPr id="5" name="グループ化 4"/>
          <p:cNvGrpSpPr>
            <a:grpSpLocks noChangeAspect="1"/>
          </p:cNvGrpSpPr>
          <p:nvPr/>
        </p:nvGrpSpPr>
        <p:grpSpPr>
          <a:xfrm>
            <a:off x="450776" y="5502374"/>
            <a:ext cx="3600000" cy="566781"/>
            <a:chOff x="971600" y="5517232"/>
            <a:chExt cx="5031035" cy="792088"/>
          </a:xfrm>
        </p:grpSpPr>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5000" t="26521" r="5000" b="24590"/>
            <a:stretch/>
          </p:blipFill>
          <p:spPr>
            <a:xfrm>
              <a:off x="971600" y="5517232"/>
              <a:ext cx="2592288" cy="792088"/>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5000" t="26521" r="5000" b="24590"/>
            <a:stretch/>
          </p:blipFill>
          <p:spPr>
            <a:xfrm>
              <a:off x="3410347" y="5517232"/>
              <a:ext cx="2592288" cy="792088"/>
            </a:xfrm>
            <a:prstGeom prst="rect">
              <a:avLst/>
            </a:prstGeom>
          </p:spPr>
        </p:pic>
      </p:grpSp>
      <p:cxnSp>
        <p:nvCxnSpPr>
          <p:cNvPr id="8" name="直線コネクタ 7"/>
          <p:cNvCxnSpPr/>
          <p:nvPr/>
        </p:nvCxnSpPr>
        <p:spPr>
          <a:xfrm>
            <a:off x="503178" y="6012005"/>
            <a:ext cx="828052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67002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5.55556E-7 1.48148E-6 L 0.52674 0.00092 " pathEditMode="relative" rAng="0" ptsTypes="AA">
                                      <p:cBhvr>
                                        <p:cTn id="6" dur="3000" fill="hold"/>
                                        <p:tgtEl>
                                          <p:spTgt spid="5"/>
                                        </p:tgtEl>
                                        <p:attrNameLst>
                                          <p:attrName>ppt_x</p:attrName>
                                          <p:attrName>ppt_y</p:attrName>
                                        </p:attrNameLst>
                                      </p:cBhvr>
                                      <p:rCtr x="2633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26"/>
          <p:cNvSpPr/>
          <p:nvPr/>
        </p:nvSpPr>
        <p:spPr>
          <a:xfrm>
            <a:off x="1259632" y="980728"/>
            <a:ext cx="7462589" cy="867239"/>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　</a:t>
            </a:r>
            <a:r>
              <a:rPr kumimoji="0" lang="ja-JP" altLang="en-US" sz="2400" kern="0" dirty="0">
                <a:solidFill>
                  <a:prstClr val="black"/>
                </a:solidFill>
                <a:latin typeface="AR P教科書体M" panose="03000600000000000000" pitchFamily="66" charset="-128"/>
                <a:ea typeface="AR P教科書体M" panose="03000600000000000000" pitchFamily="66" charset="-128"/>
              </a:rPr>
              <a:t>通過算は、列車がトンネルや鉄橋などを通過するときの速さや時間、距離などを求める問題です。</a:t>
            </a:r>
          </a:p>
        </p:txBody>
      </p:sp>
      <p:sp>
        <p:nvSpPr>
          <p:cNvPr id="4" name="横巻き 3"/>
          <p:cNvSpPr/>
          <p:nvPr/>
        </p:nvSpPr>
        <p:spPr>
          <a:xfrm>
            <a:off x="1157040" y="260648"/>
            <a:ext cx="1712366"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通過算</a:t>
            </a:r>
            <a:r>
              <a:rPr lang="ja-JP" altLang="en-US" sz="2400" b="1" dirty="0">
                <a:solidFill>
                  <a:srgbClr val="000000"/>
                </a:solidFill>
                <a:latin typeface="AR P教科書体M" panose="03000600000000000000" pitchFamily="66" charset="-128"/>
                <a:ea typeface="AR P教科書体M" panose="03000600000000000000" pitchFamily="66" charset="-128"/>
              </a:rPr>
              <a:t>とは</a:t>
            </a:r>
          </a:p>
        </p:txBody>
      </p:sp>
      <p:sp>
        <p:nvSpPr>
          <p:cNvPr id="16" name="横巻き 15"/>
          <p:cNvSpPr/>
          <p:nvPr/>
        </p:nvSpPr>
        <p:spPr>
          <a:xfrm>
            <a:off x="1178810" y="1922534"/>
            <a:ext cx="2961141"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通過算のよくある問題</a:t>
            </a:r>
            <a:endParaRPr lang="ja-JP" altLang="en-US" sz="2400" b="1" dirty="0">
              <a:solidFill>
                <a:srgbClr val="000000"/>
              </a:solidFill>
              <a:latin typeface="AR P教科書体M" panose="03000600000000000000" pitchFamily="66" charset="-128"/>
              <a:ea typeface="AR P教科書体M" panose="03000600000000000000" pitchFamily="66" charset="-128"/>
            </a:endParaRPr>
          </a:p>
        </p:txBody>
      </p:sp>
      <p:sp>
        <p:nvSpPr>
          <p:cNvPr id="17" name="角丸四角形吹き出し 16"/>
          <p:cNvSpPr/>
          <p:nvPr/>
        </p:nvSpPr>
        <p:spPr>
          <a:xfrm>
            <a:off x="1259632" y="2656948"/>
            <a:ext cx="7462589" cy="2212212"/>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t"/>
          <a:lstStyle/>
          <a:p>
            <a:pPr lvl="0">
              <a:defRPr/>
            </a:pP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☆通過算には、主に４つのパターンが出てきます。</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①列車がある点を通過するとき</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②列車が鉄橋やトンネルを通過するとき</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400" kern="0" dirty="0">
                <a:solidFill>
                  <a:prstClr val="black"/>
                </a:solidFill>
                <a:latin typeface="AR P教科書体M" panose="03000600000000000000" pitchFamily="66" charset="-128"/>
                <a:ea typeface="AR P教科書体M" panose="03000600000000000000" pitchFamily="66" charset="-128"/>
              </a:rPr>
              <a:t>③列車通しがすれ違うとき</a:t>
            </a:r>
            <a:endParaRPr kumimoji="0" lang="en-US" altLang="ja-JP" sz="24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400" kern="0" dirty="0" smtClean="0">
                <a:solidFill>
                  <a:prstClr val="black"/>
                </a:solidFill>
                <a:latin typeface="AR P教科書体M" panose="03000600000000000000" pitchFamily="66" charset="-128"/>
                <a:ea typeface="AR P教科書体M" panose="03000600000000000000" pitchFamily="66" charset="-128"/>
              </a:rPr>
              <a:t>④列車が追い越すとき</a:t>
            </a:r>
            <a:endParaRPr kumimoji="0" lang="ja-JP" altLang="en-US" sz="2400" kern="0" dirty="0">
              <a:solidFill>
                <a:prstClr val="black"/>
              </a:solidFill>
              <a:latin typeface="AR P教科書体M" panose="03000600000000000000" pitchFamily="66" charset="-128"/>
              <a:ea typeface="AR P教科書体M" panose="03000600000000000000" pitchFamily="66" charset="-128"/>
            </a:endParaRPr>
          </a:p>
        </p:txBody>
      </p:sp>
      <p:grpSp>
        <p:nvGrpSpPr>
          <p:cNvPr id="7" name="グループ化 6"/>
          <p:cNvGrpSpPr>
            <a:grpSpLocks noChangeAspect="1"/>
          </p:cNvGrpSpPr>
          <p:nvPr/>
        </p:nvGrpSpPr>
        <p:grpSpPr>
          <a:xfrm>
            <a:off x="450776" y="5517232"/>
            <a:ext cx="3600000" cy="566781"/>
            <a:chOff x="971600" y="5517232"/>
            <a:chExt cx="5031035" cy="792088"/>
          </a:xfrm>
        </p:grpSpPr>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5000" t="26521" r="5000" b="24590"/>
            <a:stretch/>
          </p:blipFill>
          <p:spPr>
            <a:xfrm>
              <a:off x="971600" y="5517232"/>
              <a:ext cx="2592288" cy="792088"/>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l="5000" t="26521" r="5000" b="24590"/>
            <a:stretch/>
          </p:blipFill>
          <p:spPr>
            <a:xfrm>
              <a:off x="3410347" y="5517232"/>
              <a:ext cx="2592288" cy="792088"/>
            </a:xfrm>
            <a:prstGeom prst="rect">
              <a:avLst/>
            </a:prstGeom>
          </p:spPr>
        </p:pic>
      </p:grpSp>
      <p:cxnSp>
        <p:nvCxnSpPr>
          <p:cNvPr id="10" name="直線コネクタ 9"/>
          <p:cNvCxnSpPr/>
          <p:nvPr/>
        </p:nvCxnSpPr>
        <p:spPr>
          <a:xfrm>
            <a:off x="503178" y="6026863"/>
            <a:ext cx="828052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2030" y="4925577"/>
            <a:ext cx="648896" cy="1153593"/>
          </a:xfrm>
          <a:prstGeom prst="rect">
            <a:avLst/>
          </a:prstGeom>
        </p:spPr>
      </p:pic>
    </p:spTree>
    <p:custDataLst>
      <p:tags r:id="rId1"/>
    </p:custDataLst>
    <p:extLst>
      <p:ext uri="{BB962C8B-B14F-4D97-AF65-F5344CB8AC3E}">
        <p14:creationId xmlns:p14="http://schemas.microsoft.com/office/powerpoint/2010/main" val="1677881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wipe(left)">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wipe(left)">
                                      <p:cBhvr>
                                        <p:cTn id="37" dur="500"/>
                                        <p:tgtEl>
                                          <p:spTgt spid="1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3" end="3"/>
                                            </p:txEl>
                                          </p:spTgt>
                                        </p:tgtEl>
                                        <p:attrNameLst>
                                          <p:attrName>style.visibility</p:attrName>
                                        </p:attrNameLst>
                                      </p:cBhvr>
                                      <p:to>
                                        <p:strVal val="visible"/>
                                      </p:to>
                                    </p:set>
                                    <p:animEffect transition="in" filter="wipe(left)">
                                      <p:cBhvr>
                                        <p:cTn id="42" dur="500"/>
                                        <p:tgtEl>
                                          <p:spTgt spid="1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Effect transition="in" filter="wipe(left)">
                                      <p:cBhvr>
                                        <p:cTn id="47" dur="500"/>
                                        <p:tgtEl>
                                          <p:spTgt spid="1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path" presetSubtype="0" fill="hold" nodeType="clickEffect">
                                  <p:stCondLst>
                                    <p:cond delay="0"/>
                                  </p:stCondLst>
                                  <p:childTnLst>
                                    <p:animMotion origin="layout" path="M -5.55556E-7 -1.85185E-6 L 0.52674 0.00093 " pathEditMode="relative" rAng="0" ptsTypes="AA">
                                      <p:cBhvr>
                                        <p:cTn id="51" dur="3000" fill="hold"/>
                                        <p:tgtEl>
                                          <p:spTgt spid="7"/>
                                        </p:tgtEl>
                                        <p:attrNameLst>
                                          <p:attrName>ppt_x</p:attrName>
                                          <p:attrName>ppt_y</p:attrName>
                                        </p:attrNameLst>
                                      </p:cBhvr>
                                      <p:rCtr x="2633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434" y="2453655"/>
            <a:ext cx="648896" cy="1153593"/>
          </a:xfrm>
          <a:prstGeom prst="rect">
            <a:avLst/>
          </a:prstGeom>
        </p:spPr>
      </p:pic>
      <p:pic>
        <p:nvPicPr>
          <p:cNvPr id="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吹き出し 26"/>
          <p:cNvSpPr/>
          <p:nvPr/>
        </p:nvSpPr>
        <p:spPr>
          <a:xfrm>
            <a:off x="1259633" y="980728"/>
            <a:ext cx="7272808" cy="867239"/>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長さが１２０ｍある列車が、電柱を通過するのに６秒かかりました。この列車の速さは秒速何ｍでしょうか？</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4" name="横巻き 3"/>
          <p:cNvSpPr/>
          <p:nvPr/>
        </p:nvSpPr>
        <p:spPr>
          <a:xfrm>
            <a:off x="1157040" y="260648"/>
            <a:ext cx="2838896"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通過算の基本問題</a:t>
            </a:r>
            <a:endParaRPr lang="ja-JP" altLang="en-US" sz="2400" b="1" dirty="0">
              <a:solidFill>
                <a:srgbClr val="000000"/>
              </a:solidFill>
              <a:latin typeface="AR P教科書体M" panose="03000600000000000000" pitchFamily="66" charset="-128"/>
              <a:ea typeface="AR P教科書体M" panose="03000600000000000000" pitchFamily="66" charset="-128"/>
            </a:endParaRPr>
          </a:p>
        </p:txBody>
      </p:sp>
      <p:grpSp>
        <p:nvGrpSpPr>
          <p:cNvPr id="24" name="グループ化 23"/>
          <p:cNvGrpSpPr>
            <a:grpSpLocks noChangeAspect="1"/>
          </p:cNvGrpSpPr>
          <p:nvPr/>
        </p:nvGrpSpPr>
        <p:grpSpPr>
          <a:xfrm>
            <a:off x="451508" y="3087400"/>
            <a:ext cx="3600000" cy="566781"/>
            <a:chOff x="971600" y="5517232"/>
            <a:chExt cx="5031035" cy="792088"/>
          </a:xfrm>
        </p:grpSpPr>
        <p:pic>
          <p:nvPicPr>
            <p:cNvPr id="25" name="図 24"/>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971600" y="5517232"/>
              <a:ext cx="2592288" cy="792088"/>
            </a:xfrm>
            <a:prstGeom prst="rect">
              <a:avLst/>
            </a:prstGeom>
          </p:spPr>
        </p:pic>
        <p:pic>
          <p:nvPicPr>
            <p:cNvPr id="26" name="図 25"/>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3410347" y="5517232"/>
              <a:ext cx="2592288" cy="792088"/>
            </a:xfrm>
            <a:prstGeom prst="rect">
              <a:avLst/>
            </a:prstGeom>
          </p:spPr>
        </p:pic>
      </p:grpSp>
      <p:grpSp>
        <p:nvGrpSpPr>
          <p:cNvPr id="15" name="グループ化 14" hidden="1"/>
          <p:cNvGrpSpPr>
            <a:grpSpLocks noChangeAspect="1"/>
          </p:cNvGrpSpPr>
          <p:nvPr/>
        </p:nvGrpSpPr>
        <p:grpSpPr>
          <a:xfrm>
            <a:off x="1107594" y="3094798"/>
            <a:ext cx="3600000" cy="566781"/>
            <a:chOff x="971600" y="5517232"/>
            <a:chExt cx="5031035" cy="792088"/>
          </a:xfrm>
        </p:grpSpPr>
        <p:pic>
          <p:nvPicPr>
            <p:cNvPr id="16" name="図 15"/>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971600" y="5517232"/>
              <a:ext cx="2592288" cy="792088"/>
            </a:xfrm>
            <a:prstGeom prst="rect">
              <a:avLst/>
            </a:prstGeom>
          </p:spPr>
        </p:pic>
        <p:pic>
          <p:nvPicPr>
            <p:cNvPr id="17" name="図 16"/>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3410347" y="5517232"/>
              <a:ext cx="2592288" cy="792088"/>
            </a:xfrm>
            <a:prstGeom prst="rect">
              <a:avLst/>
            </a:prstGeom>
          </p:spPr>
        </p:pic>
      </p:grpSp>
      <p:cxnSp>
        <p:nvCxnSpPr>
          <p:cNvPr id="18" name="直線コネクタ 17"/>
          <p:cNvCxnSpPr/>
          <p:nvPr/>
        </p:nvCxnSpPr>
        <p:spPr>
          <a:xfrm>
            <a:off x="503178" y="3573016"/>
            <a:ext cx="828052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4643438" y="2942546"/>
            <a:ext cx="3528000" cy="1395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0" name="グループ化 19"/>
          <p:cNvGrpSpPr>
            <a:grpSpLocks noChangeAspect="1"/>
          </p:cNvGrpSpPr>
          <p:nvPr/>
        </p:nvGrpSpPr>
        <p:grpSpPr>
          <a:xfrm>
            <a:off x="1107594" y="3094798"/>
            <a:ext cx="3600000" cy="566781"/>
            <a:chOff x="971600" y="5517232"/>
            <a:chExt cx="5031035" cy="792088"/>
          </a:xfrm>
        </p:grpSpPr>
        <p:pic>
          <p:nvPicPr>
            <p:cNvPr id="21" name="図 20"/>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971600" y="5517232"/>
              <a:ext cx="2592288" cy="792088"/>
            </a:xfrm>
            <a:prstGeom prst="rect">
              <a:avLst/>
            </a:prstGeom>
          </p:spPr>
        </p:pic>
        <p:pic>
          <p:nvPicPr>
            <p:cNvPr id="22" name="図 21"/>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3410347" y="5517232"/>
              <a:ext cx="2592288" cy="792088"/>
            </a:xfrm>
            <a:prstGeom prst="rect">
              <a:avLst/>
            </a:prstGeom>
          </p:spPr>
        </p:pic>
      </p:grpSp>
      <p:sp>
        <p:nvSpPr>
          <p:cNvPr id="31" name="角丸四角形吹き出し 30"/>
          <p:cNvSpPr/>
          <p:nvPr/>
        </p:nvSpPr>
        <p:spPr>
          <a:xfrm>
            <a:off x="1291828" y="1919386"/>
            <a:ext cx="478930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通過にかかった時間と進んだ距離を考えます。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32" name="角丸四角形吹き出し 31"/>
          <p:cNvSpPr/>
          <p:nvPr/>
        </p:nvSpPr>
        <p:spPr>
          <a:xfrm>
            <a:off x="1259633" y="4692778"/>
            <a:ext cx="478930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通過にかかった時間は、６秒間です。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33" name="角丸四角形吹き出し 32"/>
          <p:cNvSpPr/>
          <p:nvPr/>
        </p:nvSpPr>
        <p:spPr>
          <a:xfrm>
            <a:off x="1296800" y="3815610"/>
            <a:ext cx="6816516" cy="72631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通過開始から通過終了までに進んだ距離は、赤い矢印の長さで列車の長さと同じです。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1" name="正方形/長方形 10"/>
          <p:cNvSpPr/>
          <p:nvPr/>
        </p:nvSpPr>
        <p:spPr>
          <a:xfrm>
            <a:off x="5609836" y="2580192"/>
            <a:ext cx="1258678" cy="369332"/>
          </a:xfrm>
          <a:prstGeom prst="rect">
            <a:avLst/>
          </a:prstGeom>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進んだ距離</a:t>
            </a:r>
            <a:endParaRPr lang="ja-JP" altLang="en-US" dirty="0"/>
          </a:p>
        </p:txBody>
      </p:sp>
      <p:sp>
        <p:nvSpPr>
          <p:cNvPr id="34" name="角丸四角形吹き出し 33"/>
          <p:cNvSpPr/>
          <p:nvPr/>
        </p:nvSpPr>
        <p:spPr>
          <a:xfrm>
            <a:off x="1296800" y="5304991"/>
            <a:ext cx="6816516" cy="72631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進んだ距離</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通過にかかった時間＝列車の速さ　なので、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120</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６　＝２０　　　　　　　　　　答え　秒速２０ｍ</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35" name="正方形/長方形 34"/>
          <p:cNvSpPr/>
          <p:nvPr/>
        </p:nvSpPr>
        <p:spPr>
          <a:xfrm>
            <a:off x="3205722" y="2748703"/>
            <a:ext cx="1107996" cy="369332"/>
          </a:xfrm>
          <a:prstGeom prst="rect">
            <a:avLst/>
          </a:prstGeom>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通過開始</a:t>
            </a:r>
          </a:p>
        </p:txBody>
      </p:sp>
      <p:sp>
        <p:nvSpPr>
          <p:cNvPr id="36" name="正方形/長方形 35"/>
          <p:cNvSpPr/>
          <p:nvPr/>
        </p:nvSpPr>
        <p:spPr>
          <a:xfrm>
            <a:off x="7525020" y="2587019"/>
            <a:ext cx="1107996" cy="369332"/>
          </a:xfrm>
          <a:prstGeom prst="rect">
            <a:avLst/>
          </a:prstGeom>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通過終了</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Tree>
    <p:custDataLst>
      <p:tags r:id="rId1"/>
    </p:custDataLst>
    <p:extLst>
      <p:ext uri="{BB962C8B-B14F-4D97-AF65-F5344CB8AC3E}">
        <p14:creationId xmlns:p14="http://schemas.microsoft.com/office/powerpoint/2010/main" val="803462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5.55556E-7 4.81481E-6 L 0.5276 4.81481E-6 " pathEditMode="relative" rAng="0" ptsTypes="AA">
                                      <p:cBhvr>
                                        <p:cTn id="6" dur="4000" fill="hold"/>
                                        <p:tgtEl>
                                          <p:spTgt spid="24"/>
                                        </p:tgtEl>
                                        <p:attrNameLst>
                                          <p:attrName>ppt_x</p:attrName>
                                          <p:attrName>ppt_y</p:attrName>
                                        </p:attrNameLst>
                                      </p:cBhvr>
                                      <p:rCtr x="26372" y="0"/>
                                    </p:animMotion>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fill="hold" nodeType="clickEffect">
                                  <p:stCondLst>
                                    <p:cond delay="0"/>
                                  </p:stCondLst>
                                  <p:childTnLst>
                                    <p:animMotion origin="layout" path="M -1.94444E-6 -2.59259E-6 L 0.38281 -2.59259E-6 " pathEditMode="relative" rAng="0" ptsTypes="AA">
                                      <p:cBhvr>
                                        <p:cTn id="26" dur="4000" fill="hold"/>
                                        <p:tgtEl>
                                          <p:spTgt spid="20"/>
                                        </p:tgtEl>
                                        <p:attrNameLst>
                                          <p:attrName>ppt_x</p:attrName>
                                          <p:attrName>ppt_y</p:attrName>
                                        </p:attrNameLst>
                                      </p:cBhvr>
                                      <p:rCtr x="19132" y="0"/>
                                    </p:animMotion>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0"/>
                                        <p:tgtEl>
                                          <p:spTgt spid="10"/>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wipe(left)">
                                      <p:cBhvr>
                                        <p:cTn id="57" dur="500"/>
                                        <p:tgtEl>
                                          <p:spTgt spid="3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4">
                                            <p:txEl>
                                              <p:pRg st="1" end="1"/>
                                            </p:txEl>
                                          </p:spTgt>
                                        </p:tgtEl>
                                        <p:attrNameLst>
                                          <p:attrName>style.visibility</p:attrName>
                                        </p:attrNameLst>
                                      </p:cBhvr>
                                      <p:to>
                                        <p:strVal val="visible"/>
                                      </p:to>
                                    </p:set>
                                    <p:animEffect transition="in" filter="wipe(left)">
                                      <p:cBhvr>
                                        <p:cTn id="6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11" grpId="0"/>
      <p:bldP spid="34" grpId="0" animBg="1"/>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4" cstate="print">
            <a:extLst>
              <a:ext uri="{28A0092B-C50C-407E-A947-70E740481C1C}">
                <a14:useLocalDpi xmlns:a14="http://schemas.microsoft.com/office/drawing/2010/main" val="0"/>
              </a:ext>
            </a:extLst>
          </a:blip>
          <a:srcRect l="3750" t="38298" r="3750" b="23645"/>
          <a:stretch/>
        </p:blipFill>
        <p:spPr>
          <a:xfrm>
            <a:off x="179513" y="3225240"/>
            <a:ext cx="1512167" cy="347390"/>
          </a:xfrm>
          <a:prstGeom prst="rect">
            <a:avLst/>
          </a:prstGeom>
        </p:spPr>
      </p:pic>
      <p:pic>
        <p:nvPicPr>
          <p:cNvPr id="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横巻き 3"/>
          <p:cNvSpPr/>
          <p:nvPr/>
        </p:nvSpPr>
        <p:spPr>
          <a:xfrm>
            <a:off x="1157040" y="260648"/>
            <a:ext cx="2838896"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通過算鉄橋問題</a:t>
            </a:r>
            <a:endParaRPr lang="ja-JP" altLang="en-US" sz="2400" b="1" dirty="0">
              <a:solidFill>
                <a:srgbClr val="000000"/>
              </a:solidFill>
              <a:latin typeface="AR P教科書体M" panose="03000600000000000000" pitchFamily="66" charset="-128"/>
              <a:ea typeface="AR P教科書体M" panose="03000600000000000000" pitchFamily="66" charset="-128"/>
            </a:endParaRPr>
          </a:p>
        </p:txBody>
      </p:sp>
      <p:sp>
        <p:nvSpPr>
          <p:cNvPr id="10" name="角丸四角形吹き出し 9"/>
          <p:cNvSpPr/>
          <p:nvPr/>
        </p:nvSpPr>
        <p:spPr>
          <a:xfrm>
            <a:off x="1259633" y="980728"/>
            <a:ext cx="7272808" cy="867239"/>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長さが７８ｍある列車が、３００ｍある鉄橋を通過するのに１８秒かかりました。この列車の速さは秒速何ｍでしょうか？</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3750" t="38298" r="3750" b="23645"/>
          <a:stretch/>
        </p:blipFill>
        <p:spPr>
          <a:xfrm>
            <a:off x="462036" y="3225884"/>
            <a:ext cx="1512167" cy="347390"/>
          </a:xfrm>
          <a:prstGeom prst="rect">
            <a:avLst/>
          </a:prstGeom>
        </p:spPr>
      </p:pic>
      <p:cxnSp>
        <p:nvCxnSpPr>
          <p:cNvPr id="15" name="直線コネクタ 14"/>
          <p:cNvCxnSpPr/>
          <p:nvPr/>
        </p:nvCxnSpPr>
        <p:spPr>
          <a:xfrm>
            <a:off x="251420" y="3573016"/>
            <a:ext cx="8640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1979712" y="2492896"/>
            <a:ext cx="5214174" cy="2160240"/>
            <a:chOff x="1979712" y="2340800"/>
            <a:chExt cx="5214174" cy="2160240"/>
          </a:xfrm>
        </p:grpSpPr>
        <p:sp>
          <p:nvSpPr>
            <p:cNvPr id="5" name="円弧 4"/>
            <p:cNvSpPr/>
            <p:nvPr/>
          </p:nvSpPr>
          <p:spPr>
            <a:xfrm rot="16200000">
              <a:off x="3506679" y="813833"/>
              <a:ext cx="2160240" cy="5214174"/>
            </a:xfrm>
            <a:prstGeom prst="arc">
              <a:avLst>
                <a:gd name="adj1" fmla="val 16200000"/>
                <a:gd name="adj2" fmla="val 5425092"/>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コネクタ 6"/>
            <p:cNvCxnSpPr/>
            <p:nvPr/>
          </p:nvCxnSpPr>
          <p:spPr>
            <a:xfrm>
              <a:off x="4572000" y="2340800"/>
              <a:ext cx="0" cy="108012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013938" y="2384115"/>
              <a:ext cx="0" cy="103680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130062" y="2383858"/>
              <a:ext cx="0" cy="103680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455876" y="2463867"/>
              <a:ext cx="0" cy="9720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5688124" y="2438175"/>
              <a:ext cx="0" cy="9720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897814" y="2587530"/>
              <a:ext cx="0" cy="82264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6246186" y="2603692"/>
              <a:ext cx="0" cy="82264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339752" y="2852527"/>
              <a:ext cx="0" cy="5847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804248" y="2835902"/>
              <a:ext cx="0" cy="5847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p:cNvCxnSpPr/>
          <p:nvPr/>
        </p:nvCxnSpPr>
        <p:spPr>
          <a:xfrm flipV="1">
            <a:off x="1941096" y="3150948"/>
            <a:ext cx="6804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825490" y="2719866"/>
            <a:ext cx="1258678"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進んだ距離</a:t>
            </a:r>
            <a:endParaRPr lang="ja-JP" altLang="en-US" dirty="0"/>
          </a:p>
        </p:txBody>
      </p:sp>
      <p:cxnSp>
        <p:nvCxnSpPr>
          <p:cNvPr id="36" name="直線コネクタ 35"/>
          <p:cNvCxnSpPr/>
          <p:nvPr/>
        </p:nvCxnSpPr>
        <p:spPr>
          <a:xfrm>
            <a:off x="1979712" y="3595058"/>
            <a:ext cx="0" cy="34607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193886" y="3595058"/>
            <a:ext cx="0" cy="34607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979712" y="3869128"/>
            <a:ext cx="5214174" cy="0"/>
          </a:xfrm>
          <a:prstGeom prst="line">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3984247" y="3684462"/>
            <a:ext cx="898003" cy="369332"/>
          </a:xfrm>
          <a:prstGeom prst="rect">
            <a:avLst/>
          </a:prstGeom>
          <a:solidFill>
            <a:schemeClr val="bg1"/>
          </a:solidFill>
        </p:spPr>
        <p:txBody>
          <a:bodyPr wrap="none">
            <a:spAutoFit/>
          </a:bodyPr>
          <a:lstStyle/>
          <a:p>
            <a:r>
              <a:rPr lang="ja-JP" altLang="en-US" dirty="0" smtClean="0">
                <a:latin typeface="AR P教科書体M" panose="03000600000000000000" pitchFamily="66" charset="-128"/>
                <a:ea typeface="AR P教科書体M" panose="03000600000000000000" pitchFamily="66" charset="-128"/>
              </a:rPr>
              <a:t>３００ｍ</a:t>
            </a:r>
            <a:endParaRPr lang="ja-JP" altLang="en-US" dirty="0">
              <a:latin typeface="AR P教科書体M" panose="03000600000000000000" pitchFamily="66" charset="-128"/>
              <a:ea typeface="AR P教科書体M" panose="03000600000000000000" pitchFamily="66" charset="-128"/>
            </a:endParaRPr>
          </a:p>
        </p:txBody>
      </p:sp>
      <p:sp>
        <p:nvSpPr>
          <p:cNvPr id="42" name="正方形/長方形 41"/>
          <p:cNvSpPr/>
          <p:nvPr/>
        </p:nvSpPr>
        <p:spPr>
          <a:xfrm>
            <a:off x="1293777" y="2732631"/>
            <a:ext cx="1107996" cy="369332"/>
          </a:xfrm>
          <a:prstGeom prst="rect">
            <a:avLst/>
          </a:prstGeom>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通過開始</a:t>
            </a:r>
          </a:p>
        </p:txBody>
      </p:sp>
      <p:sp>
        <p:nvSpPr>
          <p:cNvPr id="43" name="正方形/長方形 42"/>
          <p:cNvSpPr/>
          <p:nvPr/>
        </p:nvSpPr>
        <p:spPr>
          <a:xfrm>
            <a:off x="7525020" y="2739115"/>
            <a:ext cx="1107996" cy="369332"/>
          </a:xfrm>
          <a:prstGeom prst="rect">
            <a:avLst/>
          </a:prstGeom>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通過終了</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
        <p:nvSpPr>
          <p:cNvPr id="44" name="角丸四角形吹き出し 43"/>
          <p:cNvSpPr/>
          <p:nvPr/>
        </p:nvSpPr>
        <p:spPr>
          <a:xfrm>
            <a:off x="1126575" y="5186817"/>
            <a:ext cx="478930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通過にかかった時間は、１８秒間です。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45" name="角丸四角形吹き出し 44"/>
          <p:cNvSpPr/>
          <p:nvPr/>
        </p:nvSpPr>
        <p:spPr>
          <a:xfrm>
            <a:off x="1163742" y="4309649"/>
            <a:ext cx="6816516" cy="72631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通過開始から通過終了までに進んだ距離は、赤い矢印の長さで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鉄橋の長さ＋列車の長さです。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46" name="角丸四角形吹き出し 45"/>
          <p:cNvSpPr/>
          <p:nvPr/>
        </p:nvSpPr>
        <p:spPr>
          <a:xfrm>
            <a:off x="1163742" y="5799030"/>
            <a:ext cx="6816516" cy="72631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進んだ距離</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通過にかかった時間＝列車の速さ　なので、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（３００＋７８）</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１８＝３７８</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１８＝２１　　答え　秒速２１ｍ</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cxnSp>
        <p:nvCxnSpPr>
          <p:cNvPr id="47" name="直線矢印コネクタ 46"/>
          <p:cNvCxnSpPr/>
          <p:nvPr/>
        </p:nvCxnSpPr>
        <p:spPr>
          <a:xfrm>
            <a:off x="7193886" y="3869128"/>
            <a:ext cx="155121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7315441" y="3911530"/>
            <a:ext cx="1217000" cy="369332"/>
          </a:xfrm>
          <a:prstGeom prst="rect">
            <a:avLst/>
          </a:prstGeom>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列車の長さ</a:t>
            </a:r>
            <a:endParaRPr lang="ja-JP" altLang="en-US" dirty="0"/>
          </a:p>
        </p:txBody>
      </p:sp>
      <p:sp>
        <p:nvSpPr>
          <p:cNvPr id="50" name="角丸四角形吹き出し 49"/>
          <p:cNvSpPr/>
          <p:nvPr/>
        </p:nvSpPr>
        <p:spPr>
          <a:xfrm>
            <a:off x="1291828" y="1919386"/>
            <a:ext cx="478930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通過にかかった時間と進んだ距離を考えます。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Tree>
    <p:custDataLst>
      <p:tags r:id="rId1"/>
    </p:custDataLst>
    <p:extLst>
      <p:ext uri="{BB962C8B-B14F-4D97-AF65-F5344CB8AC3E}">
        <p14:creationId xmlns:p14="http://schemas.microsoft.com/office/powerpoint/2010/main" val="3814246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3.05556E-6 -1.85185E-6 L 0.78402 -1.85185E-6 " pathEditMode="relative" rAng="0" ptsTypes="AA">
                                      <p:cBhvr>
                                        <p:cTn id="6" dur="6000" fill="hold"/>
                                        <p:tgtEl>
                                          <p:spTgt spid="16"/>
                                        </p:tgtEl>
                                        <p:attrNameLst>
                                          <p:attrName>ppt_x</p:attrName>
                                          <p:attrName>ppt_y</p:attrName>
                                        </p:attrNameLst>
                                      </p:cBhvr>
                                      <p:rCtr x="39201" y="0"/>
                                    </p:animMotion>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63" presetClass="path" presetSubtype="0" fill="hold" nodeType="withEffect">
                                  <p:stCondLst>
                                    <p:cond delay="0"/>
                                  </p:stCondLst>
                                  <p:childTnLst>
                                    <p:animMotion origin="layout" path="M 2.77778E-7 -1.85185E-6 L 0.73785 -1.85185E-6 " pathEditMode="relative" rAng="0" ptsTypes="AA">
                                      <p:cBhvr>
                                        <p:cTn id="22" dur="6000" fill="hold"/>
                                        <p:tgtEl>
                                          <p:spTgt spid="3"/>
                                        </p:tgtEl>
                                        <p:attrNameLst>
                                          <p:attrName>ppt_x</p:attrName>
                                          <p:attrName>ppt_y</p:attrName>
                                        </p:attrNameLst>
                                      </p:cBhvr>
                                      <p:rCtr x="36892" y="0"/>
                                    </p:animMotion>
                                  </p:childTnLst>
                                </p:cTn>
                              </p:par>
                              <p:par>
                                <p:cTn id="23" presetID="22" presetClass="entr" presetSubtype="8"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7000"/>
                                        <p:tgtEl>
                                          <p:spTgt spid="34"/>
                                        </p:tgtEl>
                                      </p:cBhvr>
                                    </p:animEffect>
                                  </p:childTnLst>
                                </p:cTn>
                              </p:par>
                            </p:childTnLst>
                          </p:cTn>
                        </p:par>
                        <p:par>
                          <p:cTn id="26" fill="hold">
                            <p:stCondLst>
                              <p:cond delay="7000"/>
                            </p:stCondLst>
                            <p:childTnLst>
                              <p:par>
                                <p:cTn id="27" presetID="10"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7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5">
                                            <p:txEl>
                                              <p:pRg st="1" end="1"/>
                                            </p:txEl>
                                          </p:spTgt>
                                        </p:tgtEl>
                                        <p:attrNameLst>
                                          <p:attrName>style.visibility</p:attrName>
                                        </p:attrNameLst>
                                      </p:cBhvr>
                                      <p:to>
                                        <p:strVal val="visible"/>
                                      </p:to>
                                    </p:set>
                                    <p:animEffect transition="in" filter="wipe(left)">
                                      <p:cBhvr>
                                        <p:cTn id="55" dur="500"/>
                                        <p:tgtEl>
                                          <p:spTgt spid="4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6">
                                            <p:txEl>
                                              <p:pRg st="0" end="0"/>
                                            </p:txEl>
                                          </p:spTgt>
                                        </p:tgtEl>
                                        <p:attrNameLst>
                                          <p:attrName>style.visibility</p:attrName>
                                        </p:attrNameLst>
                                      </p:cBhvr>
                                      <p:to>
                                        <p:strVal val="visible"/>
                                      </p:to>
                                    </p:set>
                                    <p:animEffect transition="in" filter="wipe(left)">
                                      <p:cBhvr>
                                        <p:cTn id="70" dur="500"/>
                                        <p:tgtEl>
                                          <p:spTgt spid="4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6">
                                            <p:txEl>
                                              <p:pRg st="1" end="1"/>
                                            </p:txEl>
                                          </p:spTgt>
                                        </p:tgtEl>
                                        <p:attrNameLst>
                                          <p:attrName>style.visibility</p:attrName>
                                        </p:attrNameLst>
                                      </p:cBhvr>
                                      <p:to>
                                        <p:strVal val="visible"/>
                                      </p:to>
                                    </p:set>
                                    <p:animEffect transition="in" filter="wipe(left)">
                                      <p:cBhvr>
                                        <p:cTn id="75" dur="5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p:bldP spid="43" grpId="0"/>
      <p:bldP spid="44" grpId="0" animBg="1"/>
      <p:bldP spid="45" grpId="0" animBg="1"/>
      <p:bldP spid="46" grpId="0" animBg="1"/>
      <p:bldP spid="48"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横巻き 3"/>
          <p:cNvSpPr/>
          <p:nvPr/>
        </p:nvSpPr>
        <p:spPr>
          <a:xfrm>
            <a:off x="1157040" y="260648"/>
            <a:ext cx="2838896"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通過算トンネル問題</a:t>
            </a:r>
            <a:endParaRPr lang="ja-JP" altLang="en-US" sz="2400" b="1" dirty="0">
              <a:solidFill>
                <a:srgbClr val="000000"/>
              </a:solidFill>
              <a:latin typeface="AR P教科書体M" panose="03000600000000000000" pitchFamily="66" charset="-128"/>
              <a:ea typeface="AR P教科書体M" panose="03000600000000000000" pitchFamily="66" charset="-128"/>
            </a:endParaRPr>
          </a:p>
        </p:txBody>
      </p:sp>
      <p:sp>
        <p:nvSpPr>
          <p:cNvPr id="9" name="角丸四角形吹き出し 8"/>
          <p:cNvSpPr/>
          <p:nvPr/>
        </p:nvSpPr>
        <p:spPr>
          <a:xfrm>
            <a:off x="1259632" y="980728"/>
            <a:ext cx="7560839" cy="867239"/>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長さ</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が１２０ｍ</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ある列車が</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、４００ｍあるトンネルの中にかくれて見えなくなっている時間が１４秒ありました</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。この列車の速さは秒速何ｍでしょうか？</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7" name="正方形/長方形 16"/>
          <p:cNvSpPr/>
          <p:nvPr/>
        </p:nvSpPr>
        <p:spPr>
          <a:xfrm>
            <a:off x="2977695" y="3415959"/>
            <a:ext cx="118003" cy="13841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22" name="図 21"/>
          <p:cNvPicPr>
            <a:picLocks noChangeAspect="1"/>
          </p:cNvPicPr>
          <p:nvPr/>
        </p:nvPicPr>
        <p:blipFill rotWithShape="1">
          <a:blip r:embed="rId5" cstate="print">
            <a:extLst>
              <a:ext uri="{28A0092B-C50C-407E-A947-70E740481C1C}">
                <a14:useLocalDpi xmlns:a14="http://schemas.microsoft.com/office/drawing/2010/main" val="0"/>
              </a:ext>
            </a:extLst>
          </a:blip>
          <a:srcRect t="42679" r="34297"/>
          <a:stretch/>
        </p:blipFill>
        <p:spPr>
          <a:xfrm>
            <a:off x="2267744" y="2993248"/>
            <a:ext cx="1107175" cy="766308"/>
          </a:xfrm>
          <a:prstGeom prst="rect">
            <a:avLst/>
          </a:prstGeom>
          <a:scene3d>
            <a:camera prst="orthographicFront">
              <a:rot lat="0" lon="2700000" rev="0"/>
            </a:camera>
            <a:lightRig rig="threePt" dir="t"/>
          </a:scene3d>
        </p:spPr>
      </p:pic>
      <p:grpSp>
        <p:nvGrpSpPr>
          <p:cNvPr id="24" name="グループ化 23"/>
          <p:cNvGrpSpPr>
            <a:grpSpLocks noChangeAspect="1"/>
          </p:cNvGrpSpPr>
          <p:nvPr/>
        </p:nvGrpSpPr>
        <p:grpSpPr>
          <a:xfrm>
            <a:off x="231112" y="3254027"/>
            <a:ext cx="2160000" cy="340072"/>
            <a:chOff x="971600" y="5517232"/>
            <a:chExt cx="5031035" cy="792088"/>
          </a:xfrm>
        </p:grpSpPr>
        <p:pic>
          <p:nvPicPr>
            <p:cNvPr id="25" name="図 24"/>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971600" y="5517232"/>
              <a:ext cx="2592288" cy="792088"/>
            </a:xfrm>
            <a:prstGeom prst="rect">
              <a:avLst/>
            </a:prstGeom>
          </p:spPr>
        </p:pic>
        <p:pic>
          <p:nvPicPr>
            <p:cNvPr id="26" name="図 25"/>
            <p:cNvPicPr>
              <a:picLocks noChangeAspect="1"/>
            </p:cNvPicPr>
            <p:nvPr/>
          </p:nvPicPr>
          <p:blipFill rotWithShape="1">
            <a:blip r:embed="rId6" cstate="print">
              <a:extLst>
                <a:ext uri="{28A0092B-C50C-407E-A947-70E740481C1C}">
                  <a14:useLocalDpi xmlns:a14="http://schemas.microsoft.com/office/drawing/2010/main" val="0"/>
                </a:ext>
              </a:extLst>
            </a:blip>
            <a:srcRect l="5000" t="26521" r="5000" b="24590"/>
            <a:stretch/>
          </p:blipFill>
          <p:spPr>
            <a:xfrm>
              <a:off x="3410347" y="5517232"/>
              <a:ext cx="2592288" cy="792088"/>
            </a:xfrm>
            <a:prstGeom prst="rect">
              <a:avLst/>
            </a:prstGeom>
          </p:spPr>
        </p:pic>
      </p:grpSp>
      <p:pic>
        <p:nvPicPr>
          <p:cNvPr id="3" name="図 2"/>
          <p:cNvPicPr>
            <a:picLocks noChangeAspect="1"/>
          </p:cNvPicPr>
          <p:nvPr/>
        </p:nvPicPr>
        <p:blipFill rotWithShape="1">
          <a:blip r:embed="rId7" cstate="print">
            <a:extLst>
              <a:ext uri="{28A0092B-C50C-407E-A947-70E740481C1C}">
                <a14:useLocalDpi xmlns:a14="http://schemas.microsoft.com/office/drawing/2010/main" val="0"/>
              </a:ext>
            </a:extLst>
          </a:blip>
          <a:srcRect b="51504"/>
          <a:stretch/>
        </p:blipFill>
        <p:spPr>
          <a:xfrm>
            <a:off x="2377635" y="2376640"/>
            <a:ext cx="1685131" cy="648325"/>
          </a:xfrm>
          <a:prstGeom prst="rect">
            <a:avLst/>
          </a:prstGeom>
        </p:spPr>
      </p:pic>
      <p:pic>
        <p:nvPicPr>
          <p:cNvPr id="28" name="図 27"/>
          <p:cNvPicPr>
            <a:picLocks noChangeAspect="1"/>
          </p:cNvPicPr>
          <p:nvPr/>
        </p:nvPicPr>
        <p:blipFill rotWithShape="1">
          <a:blip r:embed="rId8" cstate="print">
            <a:extLst>
              <a:ext uri="{28A0092B-C50C-407E-A947-70E740481C1C}">
                <a14:useLocalDpi xmlns:a14="http://schemas.microsoft.com/office/drawing/2010/main" val="0"/>
              </a:ext>
            </a:extLst>
          </a:blip>
          <a:srcRect l="62962"/>
          <a:stretch/>
        </p:blipFill>
        <p:spPr>
          <a:xfrm>
            <a:off x="3177574" y="2417357"/>
            <a:ext cx="624137" cy="1336870"/>
          </a:xfrm>
          <a:prstGeom prst="rect">
            <a:avLst/>
          </a:prstGeom>
        </p:spPr>
      </p:pic>
      <p:pic>
        <p:nvPicPr>
          <p:cNvPr id="5" name="図 4"/>
          <p:cNvPicPr>
            <a:picLocks noChangeAspect="1"/>
          </p:cNvPicPr>
          <p:nvPr/>
        </p:nvPicPr>
        <p:blipFill rotWithShape="1">
          <a:blip r:embed="rId9" cstate="print">
            <a:extLst>
              <a:ext uri="{28A0092B-C50C-407E-A947-70E740481C1C}">
                <a14:useLocalDpi xmlns:a14="http://schemas.microsoft.com/office/drawing/2010/main" val="0"/>
              </a:ext>
            </a:extLst>
          </a:blip>
          <a:srcRect b="56735"/>
          <a:stretch/>
        </p:blipFill>
        <p:spPr>
          <a:xfrm>
            <a:off x="2731997" y="2369116"/>
            <a:ext cx="1821083" cy="625061"/>
          </a:xfrm>
          <a:prstGeom prst="rect">
            <a:avLst/>
          </a:prstGeom>
        </p:spPr>
      </p:pic>
      <p:pic>
        <p:nvPicPr>
          <p:cNvPr id="6" name="図 5"/>
          <p:cNvPicPr>
            <a:picLocks noChangeAspect="1"/>
          </p:cNvPicPr>
          <p:nvPr/>
        </p:nvPicPr>
        <p:blipFill rotWithShape="1">
          <a:blip r:embed="rId9" cstate="print">
            <a:extLst>
              <a:ext uri="{28A0092B-C50C-407E-A947-70E740481C1C}">
                <a14:useLocalDpi xmlns:a14="http://schemas.microsoft.com/office/drawing/2010/main" val="0"/>
              </a:ext>
            </a:extLst>
          </a:blip>
          <a:srcRect l="69257" b="14363"/>
          <a:stretch/>
        </p:blipFill>
        <p:spPr>
          <a:xfrm>
            <a:off x="3549388" y="2333425"/>
            <a:ext cx="558277" cy="1233728"/>
          </a:xfrm>
          <a:prstGeom prst="rect">
            <a:avLst/>
          </a:prstGeom>
        </p:spPr>
      </p:pic>
      <p:pic>
        <p:nvPicPr>
          <p:cNvPr id="31" name="図 30"/>
          <p:cNvPicPr>
            <a:picLocks noChangeAspect="1"/>
          </p:cNvPicPr>
          <p:nvPr/>
        </p:nvPicPr>
        <p:blipFill rotWithShape="1">
          <a:blip r:embed="rId9" cstate="print">
            <a:extLst>
              <a:ext uri="{28A0092B-C50C-407E-A947-70E740481C1C}">
                <a14:useLocalDpi xmlns:a14="http://schemas.microsoft.com/office/drawing/2010/main" val="0"/>
              </a:ext>
            </a:extLst>
          </a:blip>
          <a:srcRect l="69257" b="14363"/>
          <a:stretch/>
        </p:blipFill>
        <p:spPr>
          <a:xfrm>
            <a:off x="3828526" y="2333425"/>
            <a:ext cx="558277" cy="1233728"/>
          </a:xfrm>
          <a:prstGeom prst="rect">
            <a:avLst/>
          </a:prstGeom>
        </p:spPr>
      </p:pic>
      <p:pic>
        <p:nvPicPr>
          <p:cNvPr id="32" name="図 31"/>
          <p:cNvPicPr>
            <a:picLocks noChangeAspect="1"/>
          </p:cNvPicPr>
          <p:nvPr/>
        </p:nvPicPr>
        <p:blipFill rotWithShape="1">
          <a:blip r:embed="rId9" cstate="print">
            <a:extLst>
              <a:ext uri="{28A0092B-C50C-407E-A947-70E740481C1C}">
                <a14:useLocalDpi xmlns:a14="http://schemas.microsoft.com/office/drawing/2010/main" val="0"/>
              </a:ext>
            </a:extLst>
          </a:blip>
          <a:srcRect l="69257" b="14363"/>
          <a:stretch/>
        </p:blipFill>
        <p:spPr>
          <a:xfrm>
            <a:off x="4106536" y="2323496"/>
            <a:ext cx="558277" cy="1233728"/>
          </a:xfrm>
          <a:prstGeom prst="rect">
            <a:avLst/>
          </a:prstGeom>
        </p:spPr>
      </p:pic>
      <p:pic>
        <p:nvPicPr>
          <p:cNvPr id="33" name="図 32"/>
          <p:cNvPicPr>
            <a:picLocks noChangeAspect="1"/>
          </p:cNvPicPr>
          <p:nvPr/>
        </p:nvPicPr>
        <p:blipFill rotWithShape="1">
          <a:blip r:embed="rId9" cstate="print">
            <a:extLst>
              <a:ext uri="{28A0092B-C50C-407E-A947-70E740481C1C}">
                <a14:useLocalDpi xmlns:a14="http://schemas.microsoft.com/office/drawing/2010/main" val="0"/>
              </a:ext>
            </a:extLst>
          </a:blip>
          <a:srcRect b="56735"/>
          <a:stretch/>
        </p:blipFill>
        <p:spPr>
          <a:xfrm>
            <a:off x="3382827" y="2359187"/>
            <a:ext cx="1821083" cy="625061"/>
          </a:xfrm>
          <a:prstGeom prst="rect">
            <a:avLst/>
          </a:prstGeom>
        </p:spPr>
      </p:pic>
      <p:pic>
        <p:nvPicPr>
          <p:cNvPr id="34" name="図 33"/>
          <p:cNvPicPr>
            <a:picLocks noChangeAspect="1"/>
          </p:cNvPicPr>
          <p:nvPr/>
        </p:nvPicPr>
        <p:blipFill rotWithShape="1">
          <a:blip r:embed="rId9" cstate="print">
            <a:extLst>
              <a:ext uri="{28A0092B-C50C-407E-A947-70E740481C1C}">
                <a14:useLocalDpi xmlns:a14="http://schemas.microsoft.com/office/drawing/2010/main" val="0"/>
              </a:ext>
            </a:extLst>
          </a:blip>
          <a:srcRect l="69257" b="14363"/>
          <a:stretch/>
        </p:blipFill>
        <p:spPr>
          <a:xfrm>
            <a:off x="4371890" y="2321633"/>
            <a:ext cx="558277" cy="1233728"/>
          </a:xfrm>
          <a:prstGeom prst="rect">
            <a:avLst/>
          </a:prstGeom>
        </p:spPr>
      </p:pic>
      <p:pic>
        <p:nvPicPr>
          <p:cNvPr id="35" name="図 34"/>
          <p:cNvPicPr>
            <a:picLocks noChangeAspect="1"/>
          </p:cNvPicPr>
          <p:nvPr/>
        </p:nvPicPr>
        <p:blipFill rotWithShape="1">
          <a:blip r:embed="rId9" cstate="print">
            <a:extLst>
              <a:ext uri="{28A0092B-C50C-407E-A947-70E740481C1C}">
                <a14:useLocalDpi xmlns:a14="http://schemas.microsoft.com/office/drawing/2010/main" val="0"/>
              </a:ext>
            </a:extLst>
          </a:blip>
          <a:srcRect l="69257" b="14363"/>
          <a:stretch/>
        </p:blipFill>
        <p:spPr>
          <a:xfrm>
            <a:off x="4626740" y="2321633"/>
            <a:ext cx="558277" cy="1233728"/>
          </a:xfrm>
          <a:prstGeom prst="rect">
            <a:avLst/>
          </a:prstGeom>
        </p:spPr>
      </p:pic>
      <p:pic>
        <p:nvPicPr>
          <p:cNvPr id="7" name="図 6"/>
          <p:cNvPicPr>
            <a:picLocks noChangeAspect="1"/>
          </p:cNvPicPr>
          <p:nvPr/>
        </p:nvPicPr>
        <p:blipFill>
          <a:blip r:embed="rId10"/>
          <a:stretch>
            <a:fillRect/>
          </a:stretch>
        </p:blipFill>
        <p:spPr>
          <a:xfrm>
            <a:off x="4581797" y="2449334"/>
            <a:ext cx="1577348" cy="1170290"/>
          </a:xfrm>
          <a:prstGeom prst="rect">
            <a:avLst/>
          </a:prstGeom>
        </p:spPr>
      </p:pic>
      <p:pic>
        <p:nvPicPr>
          <p:cNvPr id="36" name="図 35"/>
          <p:cNvPicPr>
            <a:picLocks noChangeAspect="1"/>
          </p:cNvPicPr>
          <p:nvPr/>
        </p:nvPicPr>
        <p:blipFill>
          <a:blip r:embed="rId10"/>
          <a:stretch>
            <a:fillRect/>
          </a:stretch>
        </p:blipFill>
        <p:spPr>
          <a:xfrm>
            <a:off x="5370471" y="2449334"/>
            <a:ext cx="1577348" cy="1170290"/>
          </a:xfrm>
          <a:prstGeom prst="rect">
            <a:avLst/>
          </a:prstGeom>
        </p:spPr>
      </p:pic>
      <p:cxnSp>
        <p:nvCxnSpPr>
          <p:cNvPr id="37" name="直線コネクタ 36"/>
          <p:cNvCxnSpPr/>
          <p:nvPr/>
        </p:nvCxnSpPr>
        <p:spPr>
          <a:xfrm>
            <a:off x="3161719" y="3768734"/>
            <a:ext cx="5093281" cy="0"/>
          </a:xfrm>
          <a:prstGeom prst="line">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5970603" y="3621419"/>
            <a:ext cx="902811" cy="369332"/>
          </a:xfrm>
          <a:prstGeom prst="rect">
            <a:avLst/>
          </a:prstGeom>
          <a:solidFill>
            <a:schemeClr val="bg1"/>
          </a:solidFill>
        </p:spPr>
        <p:txBody>
          <a:bodyPr wrap="none">
            <a:spAutoFit/>
          </a:bodyPr>
          <a:lstStyle/>
          <a:p>
            <a:r>
              <a:rPr lang="ja-JP" altLang="en-US" dirty="0" smtClean="0">
                <a:latin typeface="AR P教科書体M" panose="03000600000000000000" pitchFamily="66" charset="-128"/>
                <a:ea typeface="AR P教科書体M" panose="03000600000000000000" pitchFamily="66" charset="-128"/>
              </a:rPr>
              <a:t>４００ｍ</a:t>
            </a:r>
            <a:endParaRPr lang="ja-JP" altLang="en-US" dirty="0">
              <a:latin typeface="AR P教科書体M" panose="03000600000000000000" pitchFamily="66" charset="-128"/>
              <a:ea typeface="AR P教科書体M" panose="03000600000000000000" pitchFamily="66" charset="-128"/>
            </a:endParaRPr>
          </a:p>
        </p:txBody>
      </p:sp>
      <p:sp>
        <p:nvSpPr>
          <p:cNvPr id="40" name="角丸四角形吹き出し 39"/>
          <p:cNvSpPr/>
          <p:nvPr/>
        </p:nvSpPr>
        <p:spPr>
          <a:xfrm>
            <a:off x="1126575" y="5186817"/>
            <a:ext cx="478930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通過にかかった時間は</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、１４秒間</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です。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41" name="角丸四角形吹き出し 40"/>
          <p:cNvSpPr/>
          <p:nvPr/>
        </p:nvSpPr>
        <p:spPr>
          <a:xfrm>
            <a:off x="1163741" y="4113744"/>
            <a:ext cx="7656730" cy="922219"/>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kern="0" dirty="0" smtClean="0">
                <a:solidFill>
                  <a:prstClr val="black"/>
                </a:solidFill>
                <a:latin typeface="AR P教科書体M" panose="03000600000000000000" pitchFamily="66" charset="-128"/>
                <a:ea typeface="AR P教科書体M" panose="03000600000000000000" pitchFamily="66" charset="-128"/>
              </a:rPr>
              <a:t>トンネルに入って見えなくなっている間に進んだ</a:t>
            </a:r>
            <a:r>
              <a:rPr kumimoji="0" lang="ja-JP" altLang="en-US" kern="0" dirty="0" smtClean="0">
                <a:solidFill>
                  <a:prstClr val="black"/>
                </a:solidFill>
                <a:latin typeface="AR P教科書体M" panose="03000600000000000000" pitchFamily="66" charset="-128"/>
                <a:ea typeface="AR P教科書体M" panose="03000600000000000000" pitchFamily="66" charset="-128"/>
              </a:rPr>
              <a:t>距離は</a:t>
            </a:r>
            <a:r>
              <a:rPr kumimoji="0" lang="ja-JP" altLang="en-US" kern="0" dirty="0" smtClean="0">
                <a:solidFill>
                  <a:prstClr val="black"/>
                </a:solidFill>
                <a:latin typeface="AR P教科書体M" panose="03000600000000000000" pitchFamily="66" charset="-128"/>
                <a:ea typeface="AR P教科書体M" panose="03000600000000000000" pitchFamily="66" charset="-128"/>
              </a:rPr>
              <a:t>、列車の最後尾が見えなくなってから先頭がトンネルの出口まで進んだ距離です。</a:t>
            </a:r>
            <a:endParaRPr kumimoji="0" lang="en-US" altLang="ja-JP"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kern="0" dirty="0" smtClean="0">
                <a:solidFill>
                  <a:prstClr val="black"/>
                </a:solidFill>
                <a:latin typeface="AR P教科書体M" panose="03000600000000000000" pitchFamily="66" charset="-128"/>
                <a:ea typeface="AR P教科書体M" panose="03000600000000000000" pitchFamily="66" charset="-128"/>
              </a:rPr>
              <a:t>進んだ距離＝トンネルの長さ－列車</a:t>
            </a:r>
            <a:r>
              <a:rPr kumimoji="0" lang="ja-JP" altLang="en-US" kern="0" dirty="0" smtClean="0">
                <a:solidFill>
                  <a:prstClr val="black"/>
                </a:solidFill>
                <a:latin typeface="AR P教科書体M" panose="03000600000000000000" pitchFamily="66" charset="-128"/>
                <a:ea typeface="AR P教科書体M" panose="03000600000000000000" pitchFamily="66" charset="-128"/>
              </a:rPr>
              <a:t>の長さです。</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
        <p:nvSpPr>
          <p:cNvPr id="42" name="角丸四角形吹き出し 41"/>
          <p:cNvSpPr/>
          <p:nvPr/>
        </p:nvSpPr>
        <p:spPr>
          <a:xfrm>
            <a:off x="1163742" y="5799030"/>
            <a:ext cx="6816516" cy="72631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進んだ距離</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通過にかかった時間＝列車の速さ　なので、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（４００－１２０）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１４＝２８０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１４＝２０</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答え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秒速２０ｍ</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43" name="角丸四角形吹き出し 42"/>
          <p:cNvSpPr/>
          <p:nvPr/>
        </p:nvSpPr>
        <p:spPr>
          <a:xfrm>
            <a:off x="1278152" y="1918113"/>
            <a:ext cx="555519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見えなくなっている時間</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と進んだ距離を考えます。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pic>
        <p:nvPicPr>
          <p:cNvPr id="50" name="図 49"/>
          <p:cNvPicPr>
            <a:picLocks noChangeAspect="1"/>
          </p:cNvPicPr>
          <p:nvPr/>
        </p:nvPicPr>
        <p:blipFill>
          <a:blip r:embed="rId10"/>
          <a:stretch>
            <a:fillRect/>
          </a:stretch>
        </p:blipFill>
        <p:spPr>
          <a:xfrm>
            <a:off x="6691867" y="2474798"/>
            <a:ext cx="1577348" cy="1170290"/>
          </a:xfrm>
          <a:prstGeom prst="rect">
            <a:avLst/>
          </a:prstGeom>
        </p:spPr>
      </p:pic>
      <p:cxnSp>
        <p:nvCxnSpPr>
          <p:cNvPr id="11" name="直線矢印コネクタ 10"/>
          <p:cNvCxnSpPr/>
          <p:nvPr/>
        </p:nvCxnSpPr>
        <p:spPr>
          <a:xfrm>
            <a:off x="5321719" y="3202255"/>
            <a:ext cx="294749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202974" y="3198340"/>
            <a:ext cx="2118745"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3521105" y="2700802"/>
            <a:ext cx="1217000"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列車の長さ</a:t>
            </a:r>
            <a:endParaRPr lang="ja-JP" altLang="en-US" dirty="0"/>
          </a:p>
        </p:txBody>
      </p:sp>
      <p:sp>
        <p:nvSpPr>
          <p:cNvPr id="12" name="正方形/長方形 11"/>
          <p:cNvSpPr/>
          <p:nvPr/>
        </p:nvSpPr>
        <p:spPr>
          <a:xfrm>
            <a:off x="5982828" y="2700802"/>
            <a:ext cx="1258678"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進んだ距離</a:t>
            </a:r>
            <a:endParaRPr lang="ja-JP" altLang="en-US" dirty="0"/>
          </a:p>
        </p:txBody>
      </p:sp>
      <p:sp>
        <p:nvSpPr>
          <p:cNvPr id="14" name="正方形/長方形 13"/>
          <p:cNvSpPr/>
          <p:nvPr/>
        </p:nvSpPr>
        <p:spPr>
          <a:xfrm>
            <a:off x="7560176" y="2700802"/>
            <a:ext cx="1303562" cy="369332"/>
          </a:xfrm>
          <a:prstGeom prst="rect">
            <a:avLst/>
          </a:prstGeom>
          <a:solidFill>
            <a:schemeClr val="bg1"/>
          </a:solidFill>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列車の先頭</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
        <p:nvSpPr>
          <p:cNvPr id="13" name="正方形/長方形 12"/>
          <p:cNvSpPr/>
          <p:nvPr/>
        </p:nvSpPr>
        <p:spPr>
          <a:xfrm>
            <a:off x="1300159" y="2700802"/>
            <a:ext cx="1534394" cy="369332"/>
          </a:xfrm>
          <a:prstGeom prst="rect">
            <a:avLst/>
          </a:prstGeom>
          <a:solidFill>
            <a:schemeClr val="bg1"/>
          </a:solidFill>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列車の最後尾</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cxnSp>
        <p:nvCxnSpPr>
          <p:cNvPr id="10" name="直線コネクタ 9"/>
          <p:cNvCxnSpPr/>
          <p:nvPr/>
        </p:nvCxnSpPr>
        <p:spPr>
          <a:xfrm>
            <a:off x="251420" y="3573016"/>
            <a:ext cx="8640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6" name="グループ化 45"/>
          <p:cNvGrpSpPr>
            <a:grpSpLocks noChangeAspect="1"/>
          </p:cNvGrpSpPr>
          <p:nvPr/>
        </p:nvGrpSpPr>
        <p:grpSpPr>
          <a:xfrm>
            <a:off x="3161719" y="3277564"/>
            <a:ext cx="2160000" cy="340072"/>
            <a:chOff x="971600" y="5517232"/>
            <a:chExt cx="5031035" cy="792088"/>
          </a:xfrm>
        </p:grpSpPr>
        <p:pic>
          <p:nvPicPr>
            <p:cNvPr id="47" name="図 46"/>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5000" t="26521" r="5000" b="24590"/>
            <a:stretch/>
          </p:blipFill>
          <p:spPr>
            <a:xfrm>
              <a:off x="971600" y="5517232"/>
              <a:ext cx="2592288" cy="792088"/>
            </a:xfrm>
            <a:prstGeom prst="rect">
              <a:avLst/>
            </a:prstGeom>
          </p:spPr>
        </p:pic>
        <p:pic>
          <p:nvPicPr>
            <p:cNvPr id="48" name="図 47"/>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5000" t="26521" r="5000" b="24590"/>
            <a:stretch/>
          </p:blipFill>
          <p:spPr>
            <a:xfrm>
              <a:off x="3410347" y="5517232"/>
              <a:ext cx="2592288" cy="792088"/>
            </a:xfrm>
            <a:prstGeom prst="rect">
              <a:avLst/>
            </a:prstGeom>
          </p:spPr>
        </p:pic>
      </p:grpSp>
    </p:spTree>
    <p:custDataLst>
      <p:tags r:id="rId1"/>
    </p:custDataLst>
    <p:extLst>
      <p:ext uri="{BB962C8B-B14F-4D97-AF65-F5344CB8AC3E}">
        <p14:creationId xmlns:p14="http://schemas.microsoft.com/office/powerpoint/2010/main" val="733685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fill="hold" nodeType="clickEffect">
                                  <p:stCondLst>
                                    <p:cond delay="0"/>
                                  </p:stCondLst>
                                  <p:childTnLst>
                                    <p:animMotion origin="layout" path="M -2.77778E-6 4.44444E-6 L 0.98663 4.44444E-6 " pathEditMode="relative" rAng="0" ptsTypes="AA">
                                      <p:cBhvr>
                                        <p:cTn id="11" dur="4000" fill="hold"/>
                                        <p:tgtEl>
                                          <p:spTgt spid="24"/>
                                        </p:tgtEl>
                                        <p:attrNameLst>
                                          <p:attrName>ppt_x</p:attrName>
                                          <p:attrName>ppt_y</p:attrName>
                                        </p:attrNameLst>
                                      </p:cBhvr>
                                      <p:rCtr x="49323" y="0"/>
                                    </p:animMotion>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Effect transition="in" filter="wipe(left)">
                                      <p:cBhvr>
                                        <p:cTn id="21" dur="500"/>
                                        <p:tgtEl>
                                          <p:spTgt spid="4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1.11111E-6 2.22222E-6 L 0.32812 2.22222E-6 " pathEditMode="relative" rAng="0" ptsTypes="AA">
                                      <p:cBhvr>
                                        <p:cTn id="32" dur="3000" fill="hold"/>
                                        <p:tgtEl>
                                          <p:spTgt spid="46"/>
                                        </p:tgtEl>
                                        <p:attrNameLst>
                                          <p:attrName>ppt_x</p:attrName>
                                          <p:attrName>ppt_y</p:attrName>
                                        </p:attrNameLst>
                                      </p:cBhvr>
                                      <p:rCtr x="16406" y="0"/>
                                    </p:animMotion>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3000"/>
                                        <p:tgtEl>
                                          <p:spTgt spid="1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1">
                                            <p:txEl>
                                              <p:pRg st="1" end="1"/>
                                            </p:txEl>
                                          </p:spTgt>
                                        </p:tgtEl>
                                        <p:attrNameLst>
                                          <p:attrName>style.visibility</p:attrName>
                                        </p:attrNameLst>
                                      </p:cBhvr>
                                      <p:to>
                                        <p:strVal val="visible"/>
                                      </p:to>
                                    </p:set>
                                    <p:animEffect transition="in" filter="wipe(left)">
                                      <p:cBhvr>
                                        <p:cTn id="55" dur="500"/>
                                        <p:tgtEl>
                                          <p:spTgt spid="4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2">
                                            <p:txEl>
                                              <p:pRg st="0" end="0"/>
                                            </p:txEl>
                                          </p:spTgt>
                                        </p:tgtEl>
                                        <p:attrNameLst>
                                          <p:attrName>style.visibility</p:attrName>
                                        </p:attrNameLst>
                                      </p:cBhvr>
                                      <p:to>
                                        <p:strVal val="visible"/>
                                      </p:to>
                                    </p:set>
                                    <p:animEffect transition="in" filter="wipe(left)">
                                      <p:cBhvr>
                                        <p:cTn id="70" dur="500"/>
                                        <p:tgtEl>
                                          <p:spTgt spid="42">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2">
                                            <p:txEl>
                                              <p:pRg st="1" end="1"/>
                                            </p:txEl>
                                          </p:spTgt>
                                        </p:tgtEl>
                                        <p:attrNameLst>
                                          <p:attrName>style.visibility</p:attrName>
                                        </p:attrNameLst>
                                      </p:cBhvr>
                                      <p:to>
                                        <p:strVal val="visible"/>
                                      </p:to>
                                    </p:set>
                                    <p:animEffect transition="in" filter="wipe(left)">
                                      <p:cBhvr>
                                        <p:cTn id="75"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16" grpId="0" animBg="1"/>
      <p:bldP spid="12" grpId="0" animBg="1"/>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横巻き 3"/>
          <p:cNvSpPr/>
          <p:nvPr/>
        </p:nvSpPr>
        <p:spPr>
          <a:xfrm>
            <a:off x="1157040" y="260648"/>
            <a:ext cx="2982912"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通過算すれ違い問題</a:t>
            </a:r>
            <a:endParaRPr lang="ja-JP" altLang="en-US" sz="2400" b="1" dirty="0">
              <a:solidFill>
                <a:srgbClr val="000000"/>
              </a:solidFill>
              <a:latin typeface="AR P教科書体M" panose="03000600000000000000" pitchFamily="66" charset="-128"/>
              <a:ea typeface="AR P教科書体M" panose="03000600000000000000" pitchFamily="66" charset="-128"/>
            </a:endParaRPr>
          </a:p>
        </p:txBody>
      </p:sp>
      <p:grpSp>
        <p:nvGrpSpPr>
          <p:cNvPr id="8" name="グループ化 7"/>
          <p:cNvGrpSpPr>
            <a:grpSpLocks noChangeAspect="1"/>
          </p:cNvGrpSpPr>
          <p:nvPr/>
        </p:nvGrpSpPr>
        <p:grpSpPr>
          <a:xfrm>
            <a:off x="181255" y="2825801"/>
            <a:ext cx="2880000" cy="670635"/>
            <a:chOff x="171847" y="5517232"/>
            <a:chExt cx="3401567" cy="792088"/>
          </a:xfrm>
        </p:grpSpPr>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64042" t="26521" r="5000" b="24590"/>
            <a:stretch/>
          </p:blipFill>
          <p:spPr>
            <a:xfrm>
              <a:off x="2681712" y="5517232"/>
              <a:ext cx="891702" cy="792088"/>
            </a:xfrm>
            <a:prstGeom prst="rect">
              <a:avLst/>
            </a:prstGeom>
          </p:spPr>
        </p:pic>
        <p:pic>
          <p:nvPicPr>
            <p:cNvPr id="40" name="図 39"/>
            <p:cNvPicPr>
              <a:picLocks noChangeAspect="1"/>
            </p:cNvPicPr>
            <p:nvPr/>
          </p:nvPicPr>
          <p:blipFill rotWithShape="1">
            <a:blip r:embed="rId5" cstate="print">
              <a:extLst>
                <a:ext uri="{28A0092B-C50C-407E-A947-70E740481C1C}">
                  <a14:useLocalDpi xmlns:a14="http://schemas.microsoft.com/office/drawing/2010/main" val="0"/>
                </a:ext>
              </a:extLst>
            </a:blip>
            <a:srcRect l="5000" t="26521" r="5000" b="24590"/>
            <a:stretch/>
          </p:blipFill>
          <p:spPr>
            <a:xfrm>
              <a:off x="171847" y="5517232"/>
              <a:ext cx="2592288" cy="792088"/>
            </a:xfrm>
            <a:prstGeom prst="rect">
              <a:avLst/>
            </a:prstGeom>
          </p:spPr>
        </p:pic>
      </p:grpSp>
      <p:sp>
        <p:nvSpPr>
          <p:cNvPr id="12" name="角丸四角形吹き出し 11"/>
          <p:cNvSpPr/>
          <p:nvPr/>
        </p:nvSpPr>
        <p:spPr>
          <a:xfrm>
            <a:off x="1259632" y="980728"/>
            <a:ext cx="7560839" cy="867239"/>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秒速２０ｍで走っている長さが８０ｍ</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ある</a:t>
            </a:r>
            <a:r>
              <a:rPr kumimoji="0" lang="ja-JP" altLang="en-US" sz="2000" kern="0" dirty="0">
                <a:solidFill>
                  <a:prstClr val="black"/>
                </a:solidFill>
                <a:latin typeface="AR P教科書体M" panose="03000600000000000000" pitchFamily="66" charset="-128"/>
                <a:ea typeface="AR P教科書体M" panose="03000600000000000000" pitchFamily="66" charset="-128"/>
              </a:rPr>
              <a:t>列車と</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秒速１６ｍ</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で走っている長さ</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が１００ｍ</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ある</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列車が向かい合って進んでいるとき</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、出会ってから離れるまでにかかる時間は何秒ですか？</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cxnSp>
        <p:nvCxnSpPr>
          <p:cNvPr id="14" name="直線コネクタ 13"/>
          <p:cNvCxnSpPr/>
          <p:nvPr/>
        </p:nvCxnSpPr>
        <p:spPr>
          <a:xfrm>
            <a:off x="251420" y="3711198"/>
            <a:ext cx="8640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1420" y="3437118"/>
            <a:ext cx="8640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 name="グループ化 4"/>
          <p:cNvGrpSpPr>
            <a:grpSpLocks noChangeAspect="1"/>
          </p:cNvGrpSpPr>
          <p:nvPr/>
        </p:nvGrpSpPr>
        <p:grpSpPr>
          <a:xfrm>
            <a:off x="5334932" y="3104306"/>
            <a:ext cx="3600000" cy="665624"/>
            <a:chOff x="1784400" y="4941168"/>
            <a:chExt cx="4256336" cy="792088"/>
          </a:xfrm>
        </p:grpSpPr>
        <p:pic>
          <p:nvPicPr>
            <p:cNvPr id="3" name="図 2"/>
            <p:cNvPicPr>
              <a:picLocks noChangeAspect="1"/>
            </p:cNvPicPr>
            <p:nvPr/>
          </p:nvPicPr>
          <p:blipFill rotWithShape="1">
            <a:blip r:embed="rId6" cstate="print">
              <a:extLst>
                <a:ext uri="{28A0092B-C50C-407E-A947-70E740481C1C}">
                  <a14:useLocalDpi xmlns:a14="http://schemas.microsoft.com/office/drawing/2010/main" val="0"/>
                </a:ext>
              </a:extLst>
            </a:blip>
            <a:srcRect l="4953" t="26415" r="35614" b="25159"/>
            <a:stretch/>
          </p:blipFill>
          <p:spPr>
            <a:xfrm>
              <a:off x="1784400" y="4941168"/>
              <a:ext cx="1728192" cy="792088"/>
            </a:xfrm>
            <a:prstGeom prst="rect">
              <a:avLst/>
            </a:prstGeom>
          </p:spPr>
        </p:pic>
        <p:pic>
          <p:nvPicPr>
            <p:cNvPr id="36" name="図 35"/>
            <p:cNvPicPr>
              <a:picLocks noChangeAspect="1"/>
            </p:cNvPicPr>
            <p:nvPr/>
          </p:nvPicPr>
          <p:blipFill rotWithShape="1">
            <a:blip r:embed="rId6" cstate="print">
              <a:extLst>
                <a:ext uri="{28A0092B-C50C-407E-A947-70E740481C1C}">
                  <a14:useLocalDpi xmlns:a14="http://schemas.microsoft.com/office/drawing/2010/main" val="0"/>
                </a:ext>
              </a:extLst>
            </a:blip>
            <a:srcRect l="4953" t="26415" r="5898" b="25159"/>
            <a:stretch/>
          </p:blipFill>
          <p:spPr>
            <a:xfrm>
              <a:off x="3448447" y="4941168"/>
              <a:ext cx="2592289" cy="792088"/>
            </a:xfrm>
            <a:prstGeom prst="rect">
              <a:avLst/>
            </a:prstGeom>
          </p:spPr>
        </p:pic>
      </p:grpSp>
      <p:sp>
        <p:nvSpPr>
          <p:cNvPr id="15" name="角丸四角形吹き出し 14"/>
          <p:cNvSpPr/>
          <p:nvPr/>
        </p:nvSpPr>
        <p:spPr>
          <a:xfrm>
            <a:off x="1126575" y="5019422"/>
            <a:ext cx="7625741" cy="720000"/>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t"/>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すれ違うときの速さは、列車の先頭同士が離れていく速さと考えます。</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離れていく速さは、秒速２０ｍ＋秒速１６ｍ＝秒速３６ｍになります。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6" name="角丸四角形吹き出し 15"/>
          <p:cNvSpPr/>
          <p:nvPr/>
        </p:nvSpPr>
        <p:spPr>
          <a:xfrm>
            <a:off x="1095586" y="4245954"/>
            <a:ext cx="7656730" cy="720000"/>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列車が出会ってから離れるまでに進んだ</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距離は</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、２つの列車の長さの合計になります。進んだ距離＝左の列車の長さ＋右の列車</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の</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長さ　です</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7" name="角丸四角形吹き出し 16"/>
          <p:cNvSpPr/>
          <p:nvPr/>
        </p:nvSpPr>
        <p:spPr>
          <a:xfrm>
            <a:off x="1163742" y="5799030"/>
            <a:ext cx="6816516" cy="720000"/>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進んだ距離</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すれ違う速さ＝すれ違いにかかる時間</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なので、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（８０＋１００）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（２０＋１６）＝１８０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３６＝５</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答え　</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５秒</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8" name="角丸四角形吹き出し 17"/>
          <p:cNvSpPr/>
          <p:nvPr/>
        </p:nvSpPr>
        <p:spPr>
          <a:xfrm>
            <a:off x="1278152" y="1918113"/>
            <a:ext cx="555519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すれ違いにかかる時間</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と進んだ距離を考えます。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grpSp>
        <p:nvGrpSpPr>
          <p:cNvPr id="19" name="グループ化 18"/>
          <p:cNvGrpSpPr>
            <a:grpSpLocks noChangeAspect="1"/>
          </p:cNvGrpSpPr>
          <p:nvPr/>
        </p:nvGrpSpPr>
        <p:grpSpPr>
          <a:xfrm>
            <a:off x="1908024" y="2825801"/>
            <a:ext cx="2880000" cy="670635"/>
            <a:chOff x="171847" y="5517232"/>
            <a:chExt cx="3401567" cy="792088"/>
          </a:xfrm>
        </p:grpSpPr>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l="64042" t="26521" r="5000" b="24590"/>
            <a:stretch/>
          </p:blipFill>
          <p:spPr>
            <a:xfrm>
              <a:off x="2681712" y="5517232"/>
              <a:ext cx="891702" cy="792088"/>
            </a:xfrm>
            <a:prstGeom prst="rect">
              <a:avLst/>
            </a:prstGeom>
          </p:spPr>
        </p:pic>
        <p:pic>
          <p:nvPicPr>
            <p:cNvPr id="21" name="図 20"/>
            <p:cNvPicPr>
              <a:picLocks noChangeAspect="1"/>
            </p:cNvPicPr>
            <p:nvPr/>
          </p:nvPicPr>
          <p:blipFill rotWithShape="1">
            <a:blip r:embed="rId5" cstate="print">
              <a:extLst>
                <a:ext uri="{28A0092B-C50C-407E-A947-70E740481C1C}">
                  <a14:useLocalDpi xmlns:a14="http://schemas.microsoft.com/office/drawing/2010/main" val="0"/>
                </a:ext>
              </a:extLst>
            </a:blip>
            <a:srcRect l="5000" t="26521" r="5000" b="24590"/>
            <a:stretch/>
          </p:blipFill>
          <p:spPr>
            <a:xfrm>
              <a:off x="171847" y="5517232"/>
              <a:ext cx="2592288" cy="792088"/>
            </a:xfrm>
            <a:prstGeom prst="rect">
              <a:avLst/>
            </a:prstGeom>
          </p:spPr>
        </p:pic>
      </p:grpSp>
      <p:grpSp>
        <p:nvGrpSpPr>
          <p:cNvPr id="22" name="グループ化 21"/>
          <p:cNvGrpSpPr>
            <a:grpSpLocks noChangeAspect="1"/>
          </p:cNvGrpSpPr>
          <p:nvPr/>
        </p:nvGrpSpPr>
        <p:grpSpPr>
          <a:xfrm>
            <a:off x="4643438" y="3097460"/>
            <a:ext cx="3600000" cy="665624"/>
            <a:chOff x="1784400" y="4941168"/>
            <a:chExt cx="4256336" cy="792088"/>
          </a:xfrm>
        </p:grpSpPr>
        <p:pic>
          <p:nvPicPr>
            <p:cNvPr id="23" name="図 22"/>
            <p:cNvPicPr>
              <a:picLocks noChangeAspect="1"/>
            </p:cNvPicPr>
            <p:nvPr/>
          </p:nvPicPr>
          <p:blipFill rotWithShape="1">
            <a:blip r:embed="rId6" cstate="print">
              <a:extLst>
                <a:ext uri="{28A0092B-C50C-407E-A947-70E740481C1C}">
                  <a14:useLocalDpi xmlns:a14="http://schemas.microsoft.com/office/drawing/2010/main" val="0"/>
                </a:ext>
              </a:extLst>
            </a:blip>
            <a:srcRect l="4953" t="26415" r="35614" b="25159"/>
            <a:stretch/>
          </p:blipFill>
          <p:spPr>
            <a:xfrm>
              <a:off x="1784400" y="4941168"/>
              <a:ext cx="1728192" cy="792088"/>
            </a:xfrm>
            <a:prstGeom prst="rect">
              <a:avLst/>
            </a:prstGeom>
          </p:spPr>
        </p:pic>
        <p:pic>
          <p:nvPicPr>
            <p:cNvPr id="24" name="図 23"/>
            <p:cNvPicPr>
              <a:picLocks noChangeAspect="1"/>
            </p:cNvPicPr>
            <p:nvPr/>
          </p:nvPicPr>
          <p:blipFill rotWithShape="1">
            <a:blip r:embed="rId6" cstate="print">
              <a:extLst>
                <a:ext uri="{28A0092B-C50C-407E-A947-70E740481C1C}">
                  <a14:useLocalDpi xmlns:a14="http://schemas.microsoft.com/office/drawing/2010/main" val="0"/>
                </a:ext>
              </a:extLst>
            </a:blip>
            <a:srcRect l="4953" t="26415" r="5898" b="25159"/>
            <a:stretch/>
          </p:blipFill>
          <p:spPr>
            <a:xfrm>
              <a:off x="3448447" y="4941168"/>
              <a:ext cx="2592289" cy="792088"/>
            </a:xfrm>
            <a:prstGeom prst="rect">
              <a:avLst/>
            </a:prstGeom>
          </p:spPr>
        </p:pic>
      </p:grpSp>
      <p:cxnSp>
        <p:nvCxnSpPr>
          <p:cNvPr id="25" name="直線コネクタ 24"/>
          <p:cNvCxnSpPr/>
          <p:nvPr/>
        </p:nvCxnSpPr>
        <p:spPr>
          <a:xfrm>
            <a:off x="1193233" y="3899535"/>
            <a:ext cx="6336000" cy="0"/>
          </a:xfrm>
          <a:prstGeom prst="line">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441024" y="4104594"/>
            <a:ext cx="1217000"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列車の長さ</a:t>
            </a:r>
            <a:endParaRPr lang="ja-JP" altLang="en-US" dirty="0"/>
          </a:p>
        </p:txBody>
      </p:sp>
      <p:sp>
        <p:nvSpPr>
          <p:cNvPr id="27" name="正方形/長方形 26"/>
          <p:cNvSpPr/>
          <p:nvPr/>
        </p:nvSpPr>
        <p:spPr>
          <a:xfrm>
            <a:off x="3968763" y="3755335"/>
            <a:ext cx="1258678"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進んだ距離</a:t>
            </a:r>
            <a:endParaRPr lang="ja-JP" altLang="en-US" dirty="0"/>
          </a:p>
        </p:txBody>
      </p:sp>
      <p:sp>
        <p:nvSpPr>
          <p:cNvPr id="28" name="正方形/長方形 27"/>
          <p:cNvSpPr/>
          <p:nvPr/>
        </p:nvSpPr>
        <p:spPr>
          <a:xfrm>
            <a:off x="4019750" y="2438458"/>
            <a:ext cx="1479892" cy="369332"/>
          </a:xfrm>
          <a:prstGeom prst="rect">
            <a:avLst/>
          </a:prstGeom>
          <a:solidFill>
            <a:schemeClr val="bg1"/>
          </a:solidFill>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すれ違い開始</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
        <p:nvSpPr>
          <p:cNvPr id="29" name="正方形/長方形 28"/>
          <p:cNvSpPr/>
          <p:nvPr/>
        </p:nvSpPr>
        <p:spPr>
          <a:xfrm>
            <a:off x="701046" y="2484608"/>
            <a:ext cx="1479892" cy="369332"/>
          </a:xfrm>
          <a:prstGeom prst="rect">
            <a:avLst/>
          </a:prstGeom>
          <a:solidFill>
            <a:schemeClr val="bg1"/>
          </a:solidFill>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すれ違い終了</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
        <p:nvSpPr>
          <p:cNvPr id="31" name="正方形/長方形 30"/>
          <p:cNvSpPr/>
          <p:nvPr/>
        </p:nvSpPr>
        <p:spPr>
          <a:xfrm>
            <a:off x="5746519" y="2465087"/>
            <a:ext cx="1217000"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列車の長さ</a:t>
            </a:r>
            <a:endParaRPr lang="ja-JP" altLang="en-US" dirty="0"/>
          </a:p>
        </p:txBody>
      </p:sp>
      <p:sp>
        <p:nvSpPr>
          <p:cNvPr id="34" name="正方形/長方形 33"/>
          <p:cNvSpPr/>
          <p:nvPr/>
        </p:nvSpPr>
        <p:spPr>
          <a:xfrm>
            <a:off x="2366042" y="2467644"/>
            <a:ext cx="1217000"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列車の長さ</a:t>
            </a:r>
            <a:endParaRPr lang="ja-JP" altLang="en-US" dirty="0"/>
          </a:p>
        </p:txBody>
      </p:sp>
      <p:cxnSp>
        <p:nvCxnSpPr>
          <p:cNvPr id="30" name="直線矢印コネクタ 29"/>
          <p:cNvCxnSpPr/>
          <p:nvPr/>
        </p:nvCxnSpPr>
        <p:spPr>
          <a:xfrm>
            <a:off x="4718825" y="2854930"/>
            <a:ext cx="28080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1216490" y="2844488"/>
            <a:ext cx="3492000" cy="20885"/>
          </a:xfrm>
          <a:prstGeom prst="straightConnector1">
            <a:avLst/>
          </a:prstGeom>
          <a:ln w="57150">
            <a:solidFill>
              <a:srgbClr val="66FF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24387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fill="hold" nodeType="clickEffect">
                                  <p:stCondLst>
                                    <p:cond delay="0"/>
                                  </p:stCondLst>
                                  <p:childTnLst>
                                    <p:animMotion origin="layout" path="M 1.66667E-6 2.59259E-6 L -0.56372 2.59259E-6 " pathEditMode="relative" rAng="0" ptsTypes="AA">
                                      <p:cBhvr>
                                        <p:cTn id="6" dur="2500" fill="hold"/>
                                        <p:tgtEl>
                                          <p:spTgt spid="5"/>
                                        </p:tgtEl>
                                        <p:attrNameLst>
                                          <p:attrName>ppt_x</p:attrName>
                                          <p:attrName>ppt_y</p:attrName>
                                        </p:attrNameLst>
                                      </p:cBhvr>
                                      <p:rCtr x="-28194" y="0"/>
                                    </p:animMotion>
                                  </p:childTnLst>
                                </p:cTn>
                              </p:par>
                              <p:par>
                                <p:cTn id="7" presetID="63" presetClass="path" presetSubtype="0" fill="hold" nodeType="withEffect">
                                  <p:stCondLst>
                                    <p:cond delay="0"/>
                                  </p:stCondLst>
                                  <p:childTnLst>
                                    <p:animMotion origin="layout" path="M 3.05556E-6 3.7037E-7 L 0.64062 0.00347 " pathEditMode="relative" rAng="0" ptsTypes="AA">
                                      <p:cBhvr>
                                        <p:cTn id="8" dur="2250" fill="hold"/>
                                        <p:tgtEl>
                                          <p:spTgt spid="8"/>
                                        </p:tgtEl>
                                        <p:attrNameLst>
                                          <p:attrName>ppt_x</p:attrName>
                                          <p:attrName>ppt_y</p:attrName>
                                        </p:attrNameLst>
                                      </p:cBhvr>
                                      <p:rCtr x="32031" y="162"/>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fill="hold" nodeType="clickEffect">
                                  <p:stCondLst>
                                    <p:cond delay="0"/>
                                  </p:stCondLst>
                                  <p:childTnLst>
                                    <p:animMotion origin="layout" path="M 4.16667E-6 3.7037E-7 L 0.30295 -0.00069 " pathEditMode="relative" rAng="0" ptsTypes="AA">
                                      <p:cBhvr>
                                        <p:cTn id="32" dur="2250" fill="hold"/>
                                        <p:tgtEl>
                                          <p:spTgt spid="19"/>
                                        </p:tgtEl>
                                        <p:attrNameLst>
                                          <p:attrName>ppt_x</p:attrName>
                                          <p:attrName>ppt_y</p:attrName>
                                        </p:attrNameLst>
                                      </p:cBhvr>
                                      <p:rCtr x="15139" y="-46"/>
                                    </p:animMotion>
                                  </p:childTnLst>
                                </p:cTn>
                              </p:par>
                              <p:par>
                                <p:cTn id="33" presetID="35" presetClass="path" presetSubtype="0" fill="hold" nodeType="withEffect">
                                  <p:stCondLst>
                                    <p:cond delay="0"/>
                                  </p:stCondLst>
                                  <p:childTnLst>
                                    <p:animMotion origin="layout" path="M 2.5E-6 0 L -0.38108 -0.00116 " pathEditMode="relative" rAng="0" ptsTypes="AA">
                                      <p:cBhvr>
                                        <p:cTn id="34" dur="2500" fill="hold"/>
                                        <p:tgtEl>
                                          <p:spTgt spid="22"/>
                                        </p:tgtEl>
                                        <p:attrNameLst>
                                          <p:attrName>ppt_x</p:attrName>
                                          <p:attrName>ppt_y</p:attrName>
                                        </p:attrNameLst>
                                      </p:cBhvr>
                                      <p:rCtr x="-19062" y="-69"/>
                                    </p:animMotion>
                                  </p:childTnLst>
                                </p:cTn>
                              </p:par>
                              <p:par>
                                <p:cTn id="35" presetID="16" presetClass="entr" presetSubtype="37"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outVertical)">
                                      <p:cBhvr>
                                        <p:cTn id="37" dur="2500"/>
                                        <p:tgtEl>
                                          <p:spTgt spid="25"/>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nodeType="with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wipe(left)">
                                      <p:cBhvr>
                                        <p:cTn id="53" dur="500"/>
                                        <p:tgtEl>
                                          <p:spTgt spid="16">
                                            <p:txEl>
                                              <p:pRg st="0" end="0"/>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par>
                          <p:cTn id="61" fill="hold">
                            <p:stCondLst>
                              <p:cond delay="1000"/>
                            </p:stCondLst>
                            <p:childTnLst>
                              <p:par>
                                <p:cTn id="62" presetID="22" presetClass="entr" presetSubtype="2"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right)">
                                      <p:cBhvr>
                                        <p:cTn id="64" dur="500"/>
                                        <p:tgtEl>
                                          <p:spTgt spid="3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left)">
                                      <p:cBhvr>
                                        <p:cTn id="82" dur="500"/>
                                        <p:tgtEl>
                                          <p:spTgt spid="1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7">
                                            <p:txEl>
                                              <p:pRg st="1" end="1"/>
                                            </p:txEl>
                                          </p:spTgt>
                                        </p:tgtEl>
                                        <p:attrNameLst>
                                          <p:attrName>style.visibility</p:attrName>
                                        </p:attrNameLst>
                                      </p:cBhvr>
                                      <p:to>
                                        <p:strVal val="visible"/>
                                      </p:to>
                                    </p:set>
                                    <p:animEffect transition="in" filter="wipe(left)">
                                      <p:cBhvr>
                                        <p:cTn id="87" dur="500"/>
                                        <p:tgtEl>
                                          <p:spTgt spid="17">
                                            <p:txEl>
                                              <p:pRg st="1" end="1"/>
                                            </p:tx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6" grpId="0" animBg="1"/>
      <p:bldP spid="27" grpId="0" animBg="1"/>
      <p:bldP spid="28" grpId="0" animBg="1"/>
      <p:bldP spid="29" grpId="0" animBg="1"/>
      <p:bldP spid="31"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5" y="178544"/>
            <a:ext cx="10112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線コネクタ 13"/>
          <p:cNvCxnSpPr/>
          <p:nvPr/>
        </p:nvCxnSpPr>
        <p:spPr>
          <a:xfrm>
            <a:off x="251420" y="3711198"/>
            <a:ext cx="8640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1420" y="3437118"/>
            <a:ext cx="86400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角丸四角形吹き出し 14"/>
          <p:cNvSpPr/>
          <p:nvPr/>
        </p:nvSpPr>
        <p:spPr>
          <a:xfrm>
            <a:off x="1126575" y="5019422"/>
            <a:ext cx="7625741" cy="720000"/>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t"/>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追い越すときの速さは、２つの列車の速さの差になります。</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追い越す速さは、秒速２０ｍ－秒速１６ｍ＝秒速４ｍになります。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6" name="角丸四角形吹き出し 15"/>
          <p:cNvSpPr/>
          <p:nvPr/>
        </p:nvSpPr>
        <p:spPr>
          <a:xfrm>
            <a:off x="1095586" y="4245954"/>
            <a:ext cx="7656730" cy="720000"/>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kern="0" dirty="0" smtClean="0">
                <a:solidFill>
                  <a:prstClr val="black"/>
                </a:solidFill>
                <a:latin typeface="AR P教科書体M" panose="03000600000000000000" pitchFamily="66" charset="-128"/>
                <a:ea typeface="AR P教科書体M" panose="03000600000000000000" pitchFamily="66" charset="-128"/>
              </a:rPr>
              <a:t>追いつくとは列車の先頭が前の列車の最後尾についたときです。追い越しが完了するまでに列車の先頭が進んだ</a:t>
            </a:r>
            <a:r>
              <a:rPr kumimoji="0" lang="ja-JP" altLang="en-US" kern="0" dirty="0" smtClean="0">
                <a:solidFill>
                  <a:prstClr val="black"/>
                </a:solidFill>
                <a:latin typeface="AR P教科書体M" panose="03000600000000000000" pitchFamily="66" charset="-128"/>
                <a:ea typeface="AR P教科書体M" panose="03000600000000000000" pitchFamily="66" charset="-128"/>
              </a:rPr>
              <a:t>距離は</a:t>
            </a:r>
            <a:r>
              <a:rPr kumimoji="0" lang="ja-JP" altLang="en-US" kern="0" dirty="0" smtClean="0">
                <a:solidFill>
                  <a:prstClr val="black"/>
                </a:solidFill>
                <a:latin typeface="AR P教科書体M" panose="03000600000000000000" pitchFamily="66" charset="-128"/>
                <a:ea typeface="AR P教科書体M" panose="03000600000000000000" pitchFamily="66" charset="-128"/>
              </a:rPr>
              <a:t>、２つの列車の長さの合計になります。</a:t>
            </a:r>
            <a:endParaRPr kumimoji="0" lang="en-US" altLang="ja-JP" kern="0" dirty="0" smtClean="0">
              <a:solidFill>
                <a:prstClr val="black"/>
              </a:solidFill>
              <a:latin typeface="AR P教科書体M" panose="03000600000000000000" pitchFamily="66" charset="-128"/>
              <a:ea typeface="AR P教科書体M" panose="03000600000000000000" pitchFamily="66" charset="-128"/>
            </a:endParaRPr>
          </a:p>
        </p:txBody>
      </p:sp>
      <p:sp>
        <p:nvSpPr>
          <p:cNvPr id="17" name="角丸四角形吹き出し 16"/>
          <p:cNvSpPr/>
          <p:nvPr/>
        </p:nvSpPr>
        <p:spPr>
          <a:xfrm>
            <a:off x="1163742" y="5799030"/>
            <a:ext cx="6816516" cy="720000"/>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進んだ距離</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追い越す速さ＝追い越しにかかる時間</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　なので、</a:t>
            </a:r>
            <a:endParaRPr kumimoji="0" lang="en-US" altLang="ja-JP" sz="2000" kern="0" dirty="0" smtClean="0">
              <a:solidFill>
                <a:prstClr val="black"/>
              </a:solidFill>
              <a:latin typeface="AR P教科書体M" panose="03000600000000000000" pitchFamily="66" charset="-128"/>
              <a:ea typeface="AR P教科書体M" panose="03000600000000000000" pitchFamily="66" charset="-128"/>
            </a:endParaRPr>
          </a:p>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（８０＋１００）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（２０－１６）＝１８０</a:t>
            </a:r>
            <a:r>
              <a:rPr kumimoji="0" lang="en-US" altLang="ja-JP" sz="2000" kern="0" dirty="0" smtClean="0">
                <a:solidFill>
                  <a:prstClr val="black"/>
                </a:solidFill>
                <a:latin typeface="AR P教科書体M" panose="03000600000000000000" pitchFamily="66" charset="-128"/>
                <a:ea typeface="AR P教科書体M" panose="03000600000000000000" pitchFamily="66" charset="-128"/>
              </a:rPr>
              <a:t>÷</a:t>
            </a:r>
            <a:r>
              <a:rPr kumimoji="0" lang="ja-JP" altLang="en-US" sz="2000" kern="0" smtClean="0">
                <a:solidFill>
                  <a:prstClr val="black"/>
                </a:solidFill>
                <a:latin typeface="AR P教科書体M" panose="03000600000000000000" pitchFamily="66" charset="-128"/>
                <a:ea typeface="AR P教科書体M" panose="03000600000000000000" pitchFamily="66" charset="-128"/>
              </a:rPr>
              <a:t>４＝４５</a:t>
            </a:r>
            <a:r>
              <a:rPr kumimoji="0" lang="ja-JP" altLang="en-US" sz="2000" kern="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smtClean="0">
                <a:solidFill>
                  <a:prstClr val="black"/>
                </a:solidFill>
                <a:latin typeface="AR P教科書体M" panose="03000600000000000000" pitchFamily="66" charset="-128"/>
                <a:ea typeface="AR P教科書体M" panose="03000600000000000000" pitchFamily="66" charset="-128"/>
              </a:rPr>
              <a:t>答え</a:t>
            </a:r>
            <a:r>
              <a:rPr kumimoji="0" lang="ja-JP" altLang="en-US" sz="2000" kern="0" smtClean="0">
                <a:solidFill>
                  <a:prstClr val="black"/>
                </a:solidFill>
                <a:latin typeface="AR P教科書体M" panose="03000600000000000000" pitchFamily="66" charset="-128"/>
                <a:ea typeface="AR P教科書体M" panose="03000600000000000000" pitchFamily="66" charset="-128"/>
              </a:rPr>
              <a:t>　</a:t>
            </a:r>
            <a:r>
              <a:rPr kumimoji="0" lang="ja-JP" altLang="en-US" sz="2000" kern="0" smtClean="0">
                <a:solidFill>
                  <a:prstClr val="black"/>
                </a:solidFill>
                <a:latin typeface="AR P教科書体M" panose="03000600000000000000" pitchFamily="66" charset="-128"/>
                <a:ea typeface="AR P教科書体M" panose="03000600000000000000" pitchFamily="66" charset="-128"/>
              </a:rPr>
              <a:t>４５秒</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sp>
        <p:nvSpPr>
          <p:cNvPr id="18" name="角丸四角形吹き出し 17"/>
          <p:cNvSpPr/>
          <p:nvPr/>
        </p:nvSpPr>
        <p:spPr>
          <a:xfrm>
            <a:off x="1278152" y="1918113"/>
            <a:ext cx="5555192" cy="473674"/>
          </a:xfrm>
          <a:prstGeom prst="wedgeRoundRectCallout">
            <a:avLst>
              <a:gd name="adj1" fmla="val -52941"/>
              <a:gd name="adj2" fmla="val -27688"/>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追い越すのにかかる時間</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と進んだ距離を考えます。</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grpSp>
        <p:nvGrpSpPr>
          <p:cNvPr id="19" name="グループ化 18"/>
          <p:cNvGrpSpPr>
            <a:grpSpLocks noChangeAspect="1"/>
          </p:cNvGrpSpPr>
          <p:nvPr/>
        </p:nvGrpSpPr>
        <p:grpSpPr>
          <a:xfrm>
            <a:off x="7194887" y="3066179"/>
            <a:ext cx="1708325" cy="397800"/>
            <a:chOff x="171847" y="5517232"/>
            <a:chExt cx="3401567" cy="792088"/>
          </a:xfrm>
        </p:grpSpPr>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l="64042" t="26521" r="5000" b="24590"/>
            <a:stretch/>
          </p:blipFill>
          <p:spPr>
            <a:xfrm>
              <a:off x="2681712" y="5517232"/>
              <a:ext cx="891702" cy="792088"/>
            </a:xfrm>
            <a:prstGeom prst="rect">
              <a:avLst/>
            </a:prstGeom>
          </p:spPr>
        </p:pic>
        <p:pic>
          <p:nvPicPr>
            <p:cNvPr id="21" name="図 20"/>
            <p:cNvPicPr>
              <a:picLocks noChangeAspect="1"/>
            </p:cNvPicPr>
            <p:nvPr/>
          </p:nvPicPr>
          <p:blipFill rotWithShape="1">
            <a:blip r:embed="rId5" cstate="print">
              <a:extLst>
                <a:ext uri="{28A0092B-C50C-407E-A947-70E740481C1C}">
                  <a14:useLocalDpi xmlns:a14="http://schemas.microsoft.com/office/drawing/2010/main" val="0"/>
                </a:ext>
              </a:extLst>
            </a:blip>
            <a:srcRect l="5000" t="26521" r="5000" b="24590"/>
            <a:stretch/>
          </p:blipFill>
          <p:spPr>
            <a:xfrm>
              <a:off x="171847" y="5517232"/>
              <a:ext cx="2592288" cy="792088"/>
            </a:xfrm>
            <a:prstGeom prst="rect">
              <a:avLst/>
            </a:prstGeom>
          </p:spPr>
        </p:pic>
      </p:grpSp>
      <p:grpSp>
        <p:nvGrpSpPr>
          <p:cNvPr id="22" name="グループ化 21"/>
          <p:cNvGrpSpPr>
            <a:grpSpLocks noChangeAspect="1"/>
          </p:cNvGrpSpPr>
          <p:nvPr/>
        </p:nvGrpSpPr>
        <p:grpSpPr>
          <a:xfrm>
            <a:off x="4805215" y="3330389"/>
            <a:ext cx="2219073" cy="410297"/>
            <a:chOff x="1784400" y="4941168"/>
            <a:chExt cx="4256336" cy="792088"/>
          </a:xfrm>
        </p:grpSpPr>
        <p:pic>
          <p:nvPicPr>
            <p:cNvPr id="23" name="図 22"/>
            <p:cNvPicPr>
              <a:picLocks noChangeAspect="1"/>
            </p:cNvPicPr>
            <p:nvPr/>
          </p:nvPicPr>
          <p:blipFill rotWithShape="1">
            <a:blip r:embed="rId6" cstate="print">
              <a:extLst>
                <a:ext uri="{28A0092B-C50C-407E-A947-70E740481C1C}">
                  <a14:useLocalDpi xmlns:a14="http://schemas.microsoft.com/office/drawing/2010/main" val="0"/>
                </a:ext>
              </a:extLst>
            </a:blip>
            <a:srcRect l="4953" t="26415" r="35614" b="25159"/>
            <a:stretch/>
          </p:blipFill>
          <p:spPr>
            <a:xfrm>
              <a:off x="1784400" y="4941168"/>
              <a:ext cx="1728192" cy="792088"/>
            </a:xfrm>
            <a:prstGeom prst="rect">
              <a:avLst/>
            </a:prstGeom>
          </p:spPr>
        </p:pic>
        <p:pic>
          <p:nvPicPr>
            <p:cNvPr id="24" name="図 23"/>
            <p:cNvPicPr>
              <a:picLocks noChangeAspect="1"/>
            </p:cNvPicPr>
            <p:nvPr/>
          </p:nvPicPr>
          <p:blipFill rotWithShape="1">
            <a:blip r:embed="rId7" cstate="print">
              <a:extLst>
                <a:ext uri="{28A0092B-C50C-407E-A947-70E740481C1C}">
                  <a14:useLocalDpi xmlns:a14="http://schemas.microsoft.com/office/drawing/2010/main" val="0"/>
                </a:ext>
              </a:extLst>
            </a:blip>
            <a:srcRect l="4953" t="26415" r="5898" b="25159"/>
            <a:stretch/>
          </p:blipFill>
          <p:spPr>
            <a:xfrm>
              <a:off x="3448447" y="4941168"/>
              <a:ext cx="2592289" cy="792088"/>
            </a:xfrm>
            <a:prstGeom prst="rect">
              <a:avLst/>
            </a:prstGeom>
          </p:spPr>
        </p:pic>
      </p:grpSp>
      <p:cxnSp>
        <p:nvCxnSpPr>
          <p:cNvPr id="25" name="直線コネクタ 24"/>
          <p:cNvCxnSpPr/>
          <p:nvPr/>
        </p:nvCxnSpPr>
        <p:spPr>
          <a:xfrm>
            <a:off x="3199656" y="3933056"/>
            <a:ext cx="3953049" cy="0"/>
          </a:xfrm>
          <a:prstGeom prst="line">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4790271" y="3740686"/>
            <a:ext cx="1258678"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進んだ距離</a:t>
            </a:r>
            <a:endParaRPr lang="ja-JP" altLang="en-US" dirty="0"/>
          </a:p>
        </p:txBody>
      </p:sp>
      <p:sp>
        <p:nvSpPr>
          <p:cNvPr id="28" name="正方形/長方形 27"/>
          <p:cNvSpPr/>
          <p:nvPr/>
        </p:nvSpPr>
        <p:spPr>
          <a:xfrm>
            <a:off x="6809132" y="2481051"/>
            <a:ext cx="1447832" cy="369332"/>
          </a:xfrm>
          <a:prstGeom prst="rect">
            <a:avLst/>
          </a:prstGeom>
          <a:solidFill>
            <a:schemeClr val="bg1"/>
          </a:solidFill>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追い越し開始</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
        <p:nvSpPr>
          <p:cNvPr id="29" name="正方形/長方形 28"/>
          <p:cNvSpPr/>
          <p:nvPr/>
        </p:nvSpPr>
        <p:spPr>
          <a:xfrm>
            <a:off x="1856252" y="2484608"/>
            <a:ext cx="1447832" cy="369332"/>
          </a:xfrm>
          <a:prstGeom prst="rect">
            <a:avLst/>
          </a:prstGeom>
          <a:solidFill>
            <a:schemeClr val="bg1"/>
          </a:solidFill>
        </p:spPr>
        <p:txBody>
          <a:bodyPr wrap="none">
            <a:spAutoFit/>
          </a:bodyPr>
          <a:lstStyle/>
          <a:p>
            <a:r>
              <a:rPr kumimoji="0" lang="ja-JP" altLang="en-US" kern="0" dirty="0" smtClean="0">
                <a:solidFill>
                  <a:prstClr val="black"/>
                </a:solidFill>
                <a:latin typeface="AR P教科書体M" panose="03000600000000000000" pitchFamily="66" charset="-128"/>
                <a:ea typeface="AR P教科書体M" panose="03000600000000000000" pitchFamily="66" charset="-128"/>
              </a:rPr>
              <a:t>追い越し終了</a:t>
            </a:r>
            <a:endParaRPr kumimoji="0" lang="ja-JP" altLang="en-US" kern="0" dirty="0">
              <a:solidFill>
                <a:prstClr val="black"/>
              </a:solidFill>
              <a:latin typeface="AR P教科書体M" panose="03000600000000000000" pitchFamily="66" charset="-128"/>
              <a:ea typeface="AR P教科書体M" panose="03000600000000000000" pitchFamily="66" charset="-128"/>
            </a:endParaRPr>
          </a:p>
        </p:txBody>
      </p:sp>
      <p:sp>
        <p:nvSpPr>
          <p:cNvPr id="34" name="正方形/長方形 33"/>
          <p:cNvSpPr/>
          <p:nvPr/>
        </p:nvSpPr>
        <p:spPr>
          <a:xfrm>
            <a:off x="3838992" y="2483803"/>
            <a:ext cx="1217000"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列車の長さ</a:t>
            </a:r>
            <a:endParaRPr lang="ja-JP" altLang="en-US" dirty="0"/>
          </a:p>
        </p:txBody>
      </p:sp>
      <p:sp>
        <p:nvSpPr>
          <p:cNvPr id="33" name="横巻き 32"/>
          <p:cNvSpPr/>
          <p:nvPr/>
        </p:nvSpPr>
        <p:spPr>
          <a:xfrm>
            <a:off x="1157040" y="260648"/>
            <a:ext cx="3054920" cy="720080"/>
          </a:xfrm>
          <a:prstGeom prst="horizontalScroll">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lvl="0"/>
            <a:r>
              <a:rPr lang="ja-JP" altLang="en-US" sz="2400" b="1" dirty="0" smtClean="0">
                <a:solidFill>
                  <a:srgbClr val="000000"/>
                </a:solidFill>
                <a:latin typeface="AR P教科書体M" panose="03000600000000000000" pitchFamily="66" charset="-128"/>
                <a:ea typeface="AR P教科書体M" panose="03000600000000000000" pitchFamily="66" charset="-128"/>
              </a:rPr>
              <a:t>通過算追い越す問題</a:t>
            </a:r>
            <a:endParaRPr lang="ja-JP" altLang="en-US" sz="2400" b="1" dirty="0">
              <a:solidFill>
                <a:srgbClr val="000000"/>
              </a:solidFill>
              <a:latin typeface="AR P教科書体M" panose="03000600000000000000" pitchFamily="66" charset="-128"/>
              <a:ea typeface="AR P教科書体M" panose="03000600000000000000" pitchFamily="66" charset="-128"/>
            </a:endParaRPr>
          </a:p>
        </p:txBody>
      </p:sp>
      <p:sp>
        <p:nvSpPr>
          <p:cNvPr id="35" name="角丸四角形吹き出し 34"/>
          <p:cNvSpPr/>
          <p:nvPr/>
        </p:nvSpPr>
        <p:spPr>
          <a:xfrm>
            <a:off x="1259632" y="980728"/>
            <a:ext cx="7560839" cy="867239"/>
          </a:xfrm>
          <a:prstGeom prst="wedgeRoundRectCallout">
            <a:avLst>
              <a:gd name="adj1" fmla="val -52941"/>
              <a:gd name="adj2" fmla="val -27688"/>
              <a:gd name="adj3" fmla="val 16667"/>
            </a:avLst>
          </a:prstGeom>
          <a:gradFill rotWithShape="1">
            <a:gsLst>
              <a:gs pos="0">
                <a:srgbClr val="66FFFF"/>
              </a:gs>
              <a:gs pos="35000">
                <a:srgbClr val="CCFFFF"/>
              </a:gs>
              <a:gs pos="100000">
                <a:srgbClr val="CCFFFF"/>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lvl="0">
              <a:defRPr/>
            </a:pP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秒速２０ｍで走っている長さが８０ｍ</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ある</a:t>
            </a:r>
            <a:r>
              <a:rPr kumimoji="0" lang="ja-JP" altLang="en-US" sz="2000" kern="0" dirty="0">
                <a:solidFill>
                  <a:prstClr val="black"/>
                </a:solidFill>
                <a:latin typeface="AR P教科書体M" panose="03000600000000000000" pitchFamily="66" charset="-128"/>
                <a:ea typeface="AR P教科書体M" panose="03000600000000000000" pitchFamily="66" charset="-128"/>
              </a:rPr>
              <a:t>列車と</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秒速１６ｍ</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で走っている長さ</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が１００ｍ</a:t>
            </a:r>
            <a:r>
              <a:rPr kumimoji="0" lang="ja-JP" altLang="en-US" sz="2000" kern="0" dirty="0">
                <a:solidFill>
                  <a:prstClr val="black"/>
                </a:solidFill>
                <a:latin typeface="AR P教科書体M" panose="03000600000000000000" pitchFamily="66" charset="-128"/>
                <a:ea typeface="AR P教科書体M" panose="03000600000000000000" pitchFamily="66" charset="-128"/>
              </a:rPr>
              <a:t>ある</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列車が同じ方向に進んでいるとき</a:t>
            </a:r>
            <a:r>
              <a:rPr kumimoji="0" lang="ja-JP" altLang="en-US" sz="2000" kern="0" dirty="0" smtClean="0">
                <a:solidFill>
                  <a:prstClr val="black"/>
                </a:solidFill>
                <a:latin typeface="AR P教科書体M" panose="03000600000000000000" pitchFamily="66" charset="-128"/>
                <a:ea typeface="AR P教科書体M" panose="03000600000000000000" pitchFamily="66" charset="-128"/>
              </a:rPr>
              <a:t>、追いついてから追い越すまでにかかる時間は何秒ですか？</a:t>
            </a:r>
            <a:endParaRPr kumimoji="0" lang="ja-JP" altLang="en-US" sz="2000" kern="0" dirty="0">
              <a:solidFill>
                <a:prstClr val="black"/>
              </a:solidFill>
              <a:latin typeface="AR P教科書体M" panose="03000600000000000000" pitchFamily="66" charset="-128"/>
              <a:ea typeface="AR P教科書体M" panose="03000600000000000000" pitchFamily="66" charset="-128"/>
            </a:endParaRPr>
          </a:p>
        </p:txBody>
      </p:sp>
      <p:grpSp>
        <p:nvGrpSpPr>
          <p:cNvPr id="41" name="グループ化 40"/>
          <p:cNvGrpSpPr>
            <a:grpSpLocks noChangeAspect="1"/>
          </p:cNvGrpSpPr>
          <p:nvPr/>
        </p:nvGrpSpPr>
        <p:grpSpPr>
          <a:xfrm>
            <a:off x="4926174" y="3345011"/>
            <a:ext cx="2219064" cy="410297"/>
            <a:chOff x="1784400" y="4941168"/>
            <a:chExt cx="4256336" cy="792088"/>
          </a:xfrm>
        </p:grpSpPr>
        <p:pic>
          <p:nvPicPr>
            <p:cNvPr id="42" name="図 41"/>
            <p:cNvPicPr>
              <a:picLocks noChangeAspect="1"/>
            </p:cNvPicPr>
            <p:nvPr/>
          </p:nvPicPr>
          <p:blipFill rotWithShape="1">
            <a:blip r:embed="rId6" cstate="print">
              <a:extLst>
                <a:ext uri="{28A0092B-C50C-407E-A947-70E740481C1C}">
                  <a14:useLocalDpi xmlns:a14="http://schemas.microsoft.com/office/drawing/2010/main" val="0"/>
                </a:ext>
              </a:extLst>
            </a:blip>
            <a:srcRect l="4953" t="26415" r="35614" b="25159"/>
            <a:stretch/>
          </p:blipFill>
          <p:spPr>
            <a:xfrm>
              <a:off x="1784400" y="4941168"/>
              <a:ext cx="1728192" cy="792088"/>
            </a:xfrm>
            <a:prstGeom prst="rect">
              <a:avLst/>
            </a:prstGeom>
          </p:spPr>
        </p:pic>
        <p:pic>
          <p:nvPicPr>
            <p:cNvPr id="43" name="図 42"/>
            <p:cNvPicPr>
              <a:picLocks noChangeAspect="1"/>
            </p:cNvPicPr>
            <p:nvPr/>
          </p:nvPicPr>
          <p:blipFill rotWithShape="1">
            <a:blip r:embed="rId7" cstate="print">
              <a:extLst>
                <a:ext uri="{28A0092B-C50C-407E-A947-70E740481C1C}">
                  <a14:useLocalDpi xmlns:a14="http://schemas.microsoft.com/office/drawing/2010/main" val="0"/>
                </a:ext>
              </a:extLst>
            </a:blip>
            <a:srcRect l="4953" t="26415" r="5898" b="25159"/>
            <a:stretch/>
          </p:blipFill>
          <p:spPr>
            <a:xfrm>
              <a:off x="3448447" y="4941168"/>
              <a:ext cx="2592289" cy="792088"/>
            </a:xfrm>
            <a:prstGeom prst="rect">
              <a:avLst/>
            </a:prstGeom>
          </p:spPr>
        </p:pic>
      </p:grpSp>
      <p:grpSp>
        <p:nvGrpSpPr>
          <p:cNvPr id="44" name="グループ化 43"/>
          <p:cNvGrpSpPr>
            <a:grpSpLocks noChangeAspect="1"/>
          </p:cNvGrpSpPr>
          <p:nvPr/>
        </p:nvGrpSpPr>
        <p:grpSpPr>
          <a:xfrm>
            <a:off x="7123420" y="3046624"/>
            <a:ext cx="1708325" cy="397800"/>
            <a:chOff x="171847" y="5517232"/>
            <a:chExt cx="3401567" cy="792088"/>
          </a:xfrm>
        </p:grpSpPr>
        <p:pic>
          <p:nvPicPr>
            <p:cNvPr id="45" name="図 44"/>
            <p:cNvPicPr>
              <a:picLocks noChangeAspect="1"/>
            </p:cNvPicPr>
            <p:nvPr/>
          </p:nvPicPr>
          <p:blipFill rotWithShape="1">
            <a:blip r:embed="rId5" cstate="print">
              <a:extLst>
                <a:ext uri="{28A0092B-C50C-407E-A947-70E740481C1C}">
                  <a14:useLocalDpi xmlns:a14="http://schemas.microsoft.com/office/drawing/2010/main" val="0"/>
                </a:ext>
              </a:extLst>
            </a:blip>
            <a:srcRect l="64042" t="26521" r="5000" b="24590"/>
            <a:stretch/>
          </p:blipFill>
          <p:spPr>
            <a:xfrm>
              <a:off x="2681712" y="5517232"/>
              <a:ext cx="891702" cy="792088"/>
            </a:xfrm>
            <a:prstGeom prst="rect">
              <a:avLst/>
            </a:prstGeom>
          </p:spPr>
        </p:pic>
        <p:pic>
          <p:nvPicPr>
            <p:cNvPr id="46" name="図 45"/>
            <p:cNvPicPr>
              <a:picLocks noChangeAspect="1"/>
            </p:cNvPicPr>
            <p:nvPr/>
          </p:nvPicPr>
          <p:blipFill rotWithShape="1">
            <a:blip r:embed="rId5" cstate="print">
              <a:extLst>
                <a:ext uri="{28A0092B-C50C-407E-A947-70E740481C1C}">
                  <a14:useLocalDpi xmlns:a14="http://schemas.microsoft.com/office/drawing/2010/main" val="0"/>
                </a:ext>
              </a:extLst>
            </a:blip>
            <a:srcRect l="5000" t="26521" r="5000" b="24590"/>
            <a:stretch/>
          </p:blipFill>
          <p:spPr>
            <a:xfrm>
              <a:off x="171847" y="5517232"/>
              <a:ext cx="2592288" cy="792088"/>
            </a:xfrm>
            <a:prstGeom prst="rect">
              <a:avLst/>
            </a:prstGeom>
          </p:spPr>
        </p:pic>
      </p:grpSp>
      <p:cxnSp>
        <p:nvCxnSpPr>
          <p:cNvPr id="47" name="直線矢印コネクタ 46"/>
          <p:cNvCxnSpPr/>
          <p:nvPr/>
        </p:nvCxnSpPr>
        <p:spPr>
          <a:xfrm flipH="1">
            <a:off x="3199656" y="2924175"/>
            <a:ext cx="2160000" cy="0"/>
          </a:xfrm>
          <a:prstGeom prst="straightConnector1">
            <a:avLst/>
          </a:prstGeom>
          <a:ln w="57150">
            <a:solidFill>
              <a:srgbClr val="66FFFF"/>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152705" y="2831265"/>
            <a:ext cx="0" cy="1101791"/>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199656" y="2831265"/>
            <a:ext cx="0" cy="1101791"/>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5481984" y="2483803"/>
            <a:ext cx="1217000" cy="369332"/>
          </a:xfrm>
          <a:prstGeom prst="rect">
            <a:avLst/>
          </a:prstGeom>
          <a:solidFill>
            <a:schemeClr val="bg1"/>
          </a:solidFill>
        </p:spPr>
        <p:txBody>
          <a:bodyPr wrap="none">
            <a:spAutoFit/>
          </a:bodyPr>
          <a:lstStyle/>
          <a:p>
            <a:r>
              <a:rPr kumimoji="0" lang="ja-JP" altLang="en-US" kern="0" dirty="0">
                <a:solidFill>
                  <a:prstClr val="black"/>
                </a:solidFill>
                <a:latin typeface="AR P教科書体M" panose="03000600000000000000" pitchFamily="66" charset="-128"/>
                <a:ea typeface="AR P教科書体M" panose="03000600000000000000" pitchFamily="66" charset="-128"/>
              </a:rPr>
              <a:t>列車の長さ</a:t>
            </a:r>
            <a:endParaRPr lang="ja-JP" altLang="en-US" dirty="0"/>
          </a:p>
        </p:txBody>
      </p:sp>
      <p:cxnSp>
        <p:nvCxnSpPr>
          <p:cNvPr id="30" name="直線矢印コネクタ 29"/>
          <p:cNvCxnSpPr/>
          <p:nvPr/>
        </p:nvCxnSpPr>
        <p:spPr>
          <a:xfrm flipH="1" flipV="1">
            <a:off x="5351588" y="2929919"/>
            <a:ext cx="18000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9434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fill="hold" nodeType="clickEffect">
                                  <p:stCondLst>
                                    <p:cond delay="0"/>
                                  </p:stCondLst>
                                  <p:childTnLst>
                                    <p:animMotion origin="layout" path="M 1.66667E-6 4.07407E-6 L -0.97084 0.00092 " pathEditMode="relative" rAng="0" ptsTypes="AA">
                                      <p:cBhvr>
                                        <p:cTn id="17" dur="2250" fill="hold"/>
                                        <p:tgtEl>
                                          <p:spTgt spid="19"/>
                                        </p:tgtEl>
                                        <p:attrNameLst>
                                          <p:attrName>ppt_x</p:attrName>
                                          <p:attrName>ppt_y</p:attrName>
                                        </p:attrNameLst>
                                      </p:cBhvr>
                                      <p:rCtr x="-48542" y="46"/>
                                    </p:animMotion>
                                  </p:childTnLst>
                                </p:cTn>
                              </p:par>
                              <p:par>
                                <p:cTn id="18" presetID="35" presetClass="path" presetSubtype="0" fill="hold" nodeType="withEffect">
                                  <p:stCondLst>
                                    <p:cond delay="0"/>
                                  </p:stCondLst>
                                  <p:childTnLst>
                                    <p:animMotion origin="layout" path="M 5E-6 7.40741E-7 L -0.804 7.40741E-7 " pathEditMode="relative" rAng="0" ptsTypes="AA">
                                      <p:cBhvr>
                                        <p:cTn id="19" dur="4000" fill="hold"/>
                                        <p:tgtEl>
                                          <p:spTgt spid="22"/>
                                        </p:tgtEl>
                                        <p:attrNameLst>
                                          <p:attrName>ppt_x</p:attrName>
                                          <p:attrName>ppt_y</p:attrName>
                                        </p:attrNameLst>
                                      </p:cBhvr>
                                      <p:rCtr x="-40208" y="0"/>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2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path" presetSubtype="0" fill="hold" nodeType="clickEffect">
                                  <p:stCondLst>
                                    <p:cond delay="0"/>
                                  </p:stCondLst>
                                  <p:childTnLst>
                                    <p:animMotion origin="layout" path="M 4.16667E-6 1.85185E-6 L -0.61198 0.00463 " pathEditMode="relative" rAng="0" ptsTypes="AA">
                                      <p:cBhvr>
                                        <p:cTn id="43" dur="2000" fill="hold"/>
                                        <p:tgtEl>
                                          <p:spTgt spid="44"/>
                                        </p:tgtEl>
                                        <p:attrNameLst>
                                          <p:attrName>ppt_x</p:attrName>
                                          <p:attrName>ppt_y</p:attrName>
                                        </p:attrNameLst>
                                      </p:cBhvr>
                                      <p:rCtr x="-30608" y="231"/>
                                    </p:animMotion>
                                  </p:childTnLst>
                                </p:cTn>
                              </p:par>
                              <p:par>
                                <p:cTn id="44" presetID="35" presetClass="path" presetSubtype="0" fill="hold" nodeType="withEffect">
                                  <p:stCondLst>
                                    <p:cond delay="0"/>
                                  </p:stCondLst>
                                  <p:childTnLst>
                                    <p:animMotion origin="layout" path="M 5.55556E-7 -2.59259E-6 L -0.19549 -0.00092 " pathEditMode="relative" rAng="0" ptsTypes="AA">
                                      <p:cBhvr>
                                        <p:cTn id="45" dur="2000" fill="hold"/>
                                        <p:tgtEl>
                                          <p:spTgt spid="41"/>
                                        </p:tgtEl>
                                        <p:attrNameLst>
                                          <p:attrName>ppt_x</p:attrName>
                                          <p:attrName>ppt_y</p:attrName>
                                        </p:attrNameLst>
                                      </p:cBhvr>
                                      <p:rCtr x="-9774" y="-46"/>
                                    </p:animMotion>
                                  </p:childTnLst>
                                </p:cTn>
                              </p:par>
                              <p:par>
                                <p:cTn id="46" presetID="22" presetClass="entr" presetSubtype="2"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right)">
                                      <p:cBhvr>
                                        <p:cTn id="48" dur="2000"/>
                                        <p:tgtEl>
                                          <p:spTgt spid="25"/>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p:stCondLst>
                              <p:cond delay="3000"/>
                            </p:stCondLst>
                            <p:childTnLst>
                              <p:par>
                                <p:cTn id="58" presetID="22" presetClass="entr" presetSubtype="2"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childTnLst>
                          </p:cTn>
                        </p:par>
                        <p:par>
                          <p:cTn id="64" fill="hold">
                            <p:stCondLst>
                              <p:cond delay="3500"/>
                            </p:stCondLst>
                            <p:childTnLst>
                              <p:par>
                                <p:cTn id="65" presetID="22" presetClass="entr" presetSubtype="2"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right)">
                                      <p:cBhvr>
                                        <p:cTn id="67" dur="500"/>
                                        <p:tgtEl>
                                          <p:spTgt spid="47"/>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22" presetClass="entr" presetSubtype="4"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down)">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7">
                                            <p:txEl>
                                              <p:pRg st="0" end="0"/>
                                            </p:txEl>
                                          </p:spTgt>
                                        </p:tgtEl>
                                        <p:attrNameLst>
                                          <p:attrName>style.visibility</p:attrName>
                                        </p:attrNameLst>
                                      </p:cBhvr>
                                      <p:to>
                                        <p:strVal val="visible"/>
                                      </p:to>
                                    </p:set>
                                    <p:animEffect transition="in" filter="wipe(left)">
                                      <p:cBhvr>
                                        <p:cTn id="89" dur="500"/>
                                        <p:tgtEl>
                                          <p:spTgt spid="17">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7">
                                            <p:txEl>
                                              <p:pRg st="1" end="1"/>
                                            </p:txEl>
                                          </p:spTgt>
                                        </p:tgtEl>
                                        <p:attrNameLst>
                                          <p:attrName>style.visibility</p:attrName>
                                        </p:attrNameLst>
                                      </p:cBhvr>
                                      <p:to>
                                        <p:strVal val="visible"/>
                                      </p:to>
                                    </p:set>
                                    <p:animEffect transition="in" filter="wipe(left)">
                                      <p:cBhvr>
                                        <p:cTn id="9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7" grpId="0" animBg="1"/>
      <p:bldP spid="28" grpId="0" animBg="1"/>
      <p:bldP spid="29" grpId="0" animBg="1"/>
      <p:bldP spid="34" grpId="0" animBg="1"/>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1|1.3|3.2|1.7|1.3|1.5|2|2.2|1.8|2.2"/>
</p:tagLst>
</file>

<file path=ppt/tags/tag3.xml><?xml version="1.0" encoding="utf-8"?>
<p:tagLst xmlns:a="http://schemas.openxmlformats.org/drawingml/2006/main" xmlns:r="http://schemas.openxmlformats.org/officeDocument/2006/relationships" xmlns:p="http://schemas.openxmlformats.org/presentationml/2006/main">
  <p:tag name="TIMING" val="|5.8|5.2|2.5|2.1|8.1|5|3.3|2|3.7"/>
</p:tagLst>
</file>

<file path=ppt/tags/tag4.xml><?xml version="1.0" encoding="utf-8"?>
<p:tagLst xmlns:a="http://schemas.openxmlformats.org/drawingml/2006/main" xmlns:r="http://schemas.openxmlformats.org/officeDocument/2006/relationships" xmlns:p="http://schemas.openxmlformats.org/presentationml/2006/main">
  <p:tag name="TIMING" val="|4.2|7.8|3|1.5|10.6|1.6|4.1|4.1|3.3|1.7|3.4"/>
</p:tagLst>
</file>

<file path=ppt/tags/tag5.xml><?xml version="1.0" encoding="utf-8"?>
<p:tagLst xmlns:a="http://schemas.openxmlformats.org/drawingml/2006/main" xmlns:r="http://schemas.openxmlformats.org/officeDocument/2006/relationships" xmlns:p="http://schemas.openxmlformats.org/presentationml/2006/main">
  <p:tag name="TIMING" val="|6.8|2.1|7.7|1.4|7|2.4|5.9|6.1|2.6|1.7|2.4"/>
</p:tagLst>
</file>

<file path=ppt/tags/tag6.xml><?xml version="1.0" encoding="utf-8"?>
<p:tagLst xmlns:a="http://schemas.openxmlformats.org/drawingml/2006/main" xmlns:r="http://schemas.openxmlformats.org/officeDocument/2006/relationships" xmlns:p="http://schemas.openxmlformats.org/presentationml/2006/main">
  <p:tag name="TIMING" val="|7.8|4.7|4.8|1.8|5.5|8.1|6.5|1.7|3.8"/>
</p:tagLst>
</file>

<file path=ppt/tags/tag7.xml><?xml version="1.0" encoding="utf-8"?>
<p:tagLst xmlns:a="http://schemas.openxmlformats.org/drawingml/2006/main" xmlns:r="http://schemas.openxmlformats.org/officeDocument/2006/relationships" xmlns:p="http://schemas.openxmlformats.org/presentationml/2006/main">
  <p:tag name="TIMING" val="|5.6|1.2|2|5.4|7.3|8|7.6|1.6|3.3"/>
</p:tagLst>
</file>

<file path=ppt/theme/theme1.xml><?xml version="1.0" encoding="utf-8"?>
<a:theme xmlns:a="http://schemas.openxmlformats.org/drawingml/2006/main" name="フラッシュ１">
  <a:themeElements>
    <a:clrScheme name="フラッシュ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フラッシュ１">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FFFF"/>
        </a:solidFill>
      </a:spPr>
      <a:bodyPr rtlCol="0" anchor="ctr"/>
      <a:lstStyle>
        <a:defPPr algn="ctr">
          <a:defRPr kumimoji="1" dirty="0"/>
        </a:defPPr>
      </a:lstStyle>
      <a:style>
        <a:lnRef idx="2">
          <a:schemeClr val="dk1"/>
        </a:lnRef>
        <a:fillRef idx="1">
          <a:schemeClr val="lt1"/>
        </a:fillRef>
        <a:effectRef idx="0">
          <a:schemeClr val="dk1"/>
        </a:effectRef>
        <a:fontRef idx="minor">
          <a:schemeClr val="dk1"/>
        </a:fontRef>
      </a:style>
    </a:spDef>
    <a:lnDef>
      <a:spPr>
        <a:ln w="381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フラッシュ１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ラッシュ１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ラッシュ１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ラッシュ１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ラッシュ１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ラッシュ１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ラッシュ１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ラッシュ１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ラッシュ１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ラッシュ１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ラッシュ１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ラッシュ１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7296</TotalTime>
  <Words>674</Words>
  <Application>Microsoft Office PowerPoint</Application>
  <PresentationFormat>画面に合わせる (4:3)</PresentationFormat>
  <Paragraphs>82</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Arial</vt:lpstr>
      <vt:lpstr>Calibri</vt:lpstr>
      <vt:lpstr>AR P丸ゴシック体E</vt:lpstr>
      <vt:lpstr>HG丸ｺﾞｼｯｸM-PRO</vt:lpstr>
      <vt:lpstr>ＭＳ Ｐゴシック</vt:lpstr>
      <vt:lpstr>AR P教科書体M</vt:lpstr>
      <vt:lpstr>フラッシュ１</vt:lpstr>
      <vt:lpstr>通過算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打ち消しの言葉</dc:title>
  <dc:creator>小泉 浩</dc:creator>
  <cp:lastModifiedBy>小泉 浩</cp:lastModifiedBy>
  <cp:revision>283</cp:revision>
  <dcterms:created xsi:type="dcterms:W3CDTF">2015-06-25T04:58:05Z</dcterms:created>
  <dcterms:modified xsi:type="dcterms:W3CDTF">2020-07-31T04:15:22Z</dcterms:modified>
</cp:coreProperties>
</file>