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5"/>
  </p:notesMasterIdLst>
  <p:sldIdLst>
    <p:sldId id="288" r:id="rId2"/>
    <p:sldId id="289" r:id="rId3"/>
    <p:sldId id="290" r:id="rId4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HG丸ｺﾞｼｯｸM-PRO" panose="020F0600000000000000" pitchFamily="50" charset="-128"/>
      <p:regular r:id="rId10"/>
    </p:embeddedFont>
    <p:embeddedFont>
      <p:font typeface="AR P教科書体M" panose="03000600000000000000" pitchFamily="66" charset="-128"/>
      <p:regular r:id="rId11"/>
    </p:embeddedFont>
    <p:embeddedFont>
      <p:font typeface="AR P丸ゴシック体E" panose="020F0900000000000000" pitchFamily="50" charset="-128"/>
      <p:regular r:id="rId12"/>
    </p:embeddedFont>
    <p:embeddedFont>
      <p:font typeface="HGP行書体" panose="03000600000000000000" pitchFamily="66" charset="-128"/>
      <p:regular r:id="rId1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40" y="78"/>
      </p:cViewPr>
      <p:guideLst>
        <p:guide pos="2925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981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和國智恵較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和算を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学ぼう１１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二廻方曜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479975" y="501747"/>
            <a:ext cx="61163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3200" b="1" kern="0" dirty="0" err="1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わこ</a:t>
            </a:r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くちえくらべ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467544" y="3970803"/>
            <a:ext cx="2534061" cy="2507971"/>
            <a:chOff x="1318309" y="3903970"/>
            <a:chExt cx="2534061" cy="2507971"/>
          </a:xfrm>
        </p:grpSpPr>
        <p:cxnSp>
          <p:nvCxnSpPr>
            <p:cNvPr id="29" name="直線コネクタ 28"/>
            <p:cNvCxnSpPr/>
            <p:nvPr/>
          </p:nvCxnSpPr>
          <p:spPr>
            <a:xfrm flipH="1">
              <a:off x="1491432" y="5175134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2576813" y="4077072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円/楕円 30"/>
            <p:cNvSpPr/>
            <p:nvPr/>
          </p:nvSpPr>
          <p:spPr>
            <a:xfrm>
              <a:off x="2396793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一</a:t>
              </a:r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1941432" y="4527072"/>
              <a:ext cx="1260000" cy="12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1491432" y="4077072"/>
              <a:ext cx="2160000" cy="21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1789227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2987824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3492330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2396793" y="559625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2396793" y="4366697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2396793" y="3903970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1318309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396793" y="605190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59632" y="629980"/>
            <a:ext cx="7462589" cy="128685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「二廻方曜といふならべ物</a:t>
            </a:r>
            <a:endParaRPr kumimoji="0" lang="en-US" altLang="ja-JP" sz="2400" kern="0" dirty="0" smtClean="0">
              <a:solidFill>
                <a:prstClr val="black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此ならべ物ハ　下の図のごとく丸を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書て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一より九まで書入れ　丸もさしわたしも同じ数になる様にならべる事也」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5656" y="26064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和國智恵較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下巻</a:t>
            </a:r>
            <a:r>
              <a:rPr kumimoji="1" lang="ja-JP" altLang="en-US" dirty="0" smtClean="0"/>
              <a:t>　原文</a:t>
            </a:r>
            <a:endParaRPr kumimoji="1" lang="ja-JP" altLang="en-US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1259632" y="1972872"/>
            <a:ext cx="7462589" cy="172819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「二廻方曜と言う並べ事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此の並べ物は下の図の如く、（同心）円に書いて、一から九まで（小円の中に）書入れ　円周上も直径も同じ数になる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様に並べる事である。」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636" y="18530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現代語訳</a:t>
            </a:r>
            <a:endParaRPr lang="ja-JP" altLang="en-US" dirty="0"/>
          </a:p>
        </p:txBody>
      </p:sp>
      <p:sp>
        <p:nvSpPr>
          <p:cNvPr id="38" name="角丸四角形吹き出し 37"/>
          <p:cNvSpPr/>
          <p:nvPr/>
        </p:nvSpPr>
        <p:spPr>
          <a:xfrm>
            <a:off x="4643438" y="4309158"/>
            <a:ext cx="3648156" cy="1287093"/>
          </a:xfrm>
          <a:prstGeom prst="wedgeRoundRectCallout">
            <a:avLst>
              <a:gd name="adj1" fmla="val -59777"/>
              <a:gd name="adj2" fmla="val -16063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中心には、一が入ります。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残りの二から九までの数字を入れましょう。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1318309" y="3903970"/>
            <a:ext cx="2534061" cy="2507971"/>
            <a:chOff x="1318309" y="3903970"/>
            <a:chExt cx="2534061" cy="2507971"/>
          </a:xfrm>
        </p:grpSpPr>
        <p:cxnSp>
          <p:nvCxnSpPr>
            <p:cNvPr id="41" name="直線コネクタ 40"/>
            <p:cNvCxnSpPr/>
            <p:nvPr/>
          </p:nvCxnSpPr>
          <p:spPr>
            <a:xfrm flipH="1">
              <a:off x="1491432" y="5175134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2576813" y="4077072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円/楕円 5"/>
            <p:cNvSpPr/>
            <p:nvPr/>
          </p:nvSpPr>
          <p:spPr>
            <a:xfrm>
              <a:off x="2396793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一</a:t>
              </a:r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1941432" y="4527072"/>
              <a:ext cx="1260000" cy="12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1491432" y="4077072"/>
              <a:ext cx="2160000" cy="21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1789227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2987824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492330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2411307" y="559625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2411307" y="4366697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2411307" y="3903970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1318309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2411307" y="605190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2" grpId="0"/>
      <p:bldP spid="27" grpId="0" animBg="1"/>
      <p:bldP spid="3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328879" y="309508"/>
            <a:ext cx="7462589" cy="172819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「二廻方曜と言う並べ事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此の並べ物は上の図の如く、（同心）円に書いて、一から九まで（小円の中に）書入れ　円周上も直径も同じ数になる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よ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様に並べる事である。」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3587994" y="2168060"/>
            <a:ext cx="5203474" cy="2917124"/>
          </a:xfrm>
          <a:prstGeom prst="wedgeRoundRectCallout">
            <a:avLst>
              <a:gd name="adj1" fmla="val -59777"/>
              <a:gd name="adj2" fmla="val -16063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１から９までの数の和は、４５です。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中心に１が入るので、４５－１＝４４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２本の直線上の数が同じになることから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２＝２２　になるように数字を組み合わせればよいことがわかります。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２つの数で１１になる組み合わせは、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２と９、３と８、４と７、５と６です。</a:t>
            </a:r>
            <a:endParaRPr kumimoji="0" lang="ja-JP" altLang="en-US" sz="24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625823" y="2348880"/>
            <a:ext cx="2534061" cy="2507971"/>
            <a:chOff x="1318309" y="3903970"/>
            <a:chExt cx="2534061" cy="2507971"/>
          </a:xfrm>
        </p:grpSpPr>
        <p:cxnSp>
          <p:nvCxnSpPr>
            <p:cNvPr id="41" name="直線コネクタ 40"/>
            <p:cNvCxnSpPr/>
            <p:nvPr/>
          </p:nvCxnSpPr>
          <p:spPr>
            <a:xfrm flipH="1">
              <a:off x="1491432" y="5175134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2576813" y="4077072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円/楕円 5"/>
            <p:cNvSpPr/>
            <p:nvPr/>
          </p:nvSpPr>
          <p:spPr>
            <a:xfrm>
              <a:off x="2396793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一</a:t>
              </a:r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1941432" y="4527072"/>
              <a:ext cx="1260000" cy="12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1491432" y="4077072"/>
              <a:ext cx="2160000" cy="2160000"/>
            </a:xfrm>
            <a:prstGeom prst="ellipse">
              <a:avLst/>
            </a:prstGeom>
            <a:noFill/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1789227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2987824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3492330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2411307" y="559625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2411307" y="4366697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2411307" y="3903970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1318309" y="4995114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2411307" y="6051901"/>
              <a:ext cx="360040" cy="36004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22" name="角丸四角形吹き出し 21"/>
          <p:cNvSpPr/>
          <p:nvPr/>
        </p:nvSpPr>
        <p:spPr>
          <a:xfrm>
            <a:off x="3623668" y="5215544"/>
            <a:ext cx="5203474" cy="1309799"/>
          </a:xfrm>
          <a:prstGeom prst="wedgeRoundRectCallout">
            <a:avLst>
              <a:gd name="adj1" fmla="val -59777"/>
              <a:gd name="adj2" fmla="val -16063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数字の並べ方は、答えがたくさんあります。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答えの一つを書き入れます。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円周上も直径も同じ２３になります。</a:t>
            </a:r>
            <a:endParaRPr kumimoji="0" lang="en-US" altLang="ja-JP" sz="2400" b="1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658373" y="446756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二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683339" y="232629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九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0669" y="342900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三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764931" y="341998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八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658373" y="401015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658374" y="277468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七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40063" y="339995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五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244751" y="3399954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20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六</a:t>
            </a:r>
            <a:endParaRPr lang="ja-JP" altLang="en-US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416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8" grpId="0" animBg="1"/>
      <p:bldP spid="22" grpId="0" animBg="1"/>
      <p:bldP spid="5" grpId="0"/>
      <p:bldP spid="25" grpId="0"/>
      <p:bldP spid="26" grpId="0"/>
      <p:bldP spid="28" grpId="0"/>
      <p:bldP spid="29" grpId="0"/>
      <p:bldP spid="30" grpId="0"/>
      <p:bldP spid="31" grpId="0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.9|6.3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.9|6.3|9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57150">
          <a:solidFill>
            <a:srgbClr val="FF99FF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6258</TotalTime>
  <Words>189</Words>
  <Application>Microsoft Office PowerPoint</Application>
  <PresentationFormat>画面に合わせる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Arial</vt:lpstr>
      <vt:lpstr>Calibri</vt:lpstr>
      <vt:lpstr>ＭＳ Ｐゴシック</vt:lpstr>
      <vt:lpstr>HG丸ｺﾞｼｯｸM-PRO</vt:lpstr>
      <vt:lpstr>AR P教科書体M</vt:lpstr>
      <vt:lpstr>AR P丸ゴシック体E</vt:lpstr>
      <vt:lpstr>HGP行書体</vt:lpstr>
      <vt:lpstr>フラッシュ１</vt:lpstr>
      <vt:lpstr>和國智恵較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211</cp:revision>
  <dcterms:created xsi:type="dcterms:W3CDTF">2015-06-25T04:58:05Z</dcterms:created>
  <dcterms:modified xsi:type="dcterms:W3CDTF">2020-07-27T05:54:31Z</dcterms:modified>
</cp:coreProperties>
</file>