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notesMasterIdLst>
    <p:notesMasterId r:id="rId8"/>
  </p:notesMasterIdLst>
  <p:sldIdLst>
    <p:sldId id="258" r:id="rId2"/>
    <p:sldId id="264" r:id="rId3"/>
    <p:sldId id="284" r:id="rId4"/>
    <p:sldId id="285" r:id="rId5"/>
    <p:sldId id="286" r:id="rId6"/>
    <p:sldId id="287" r:id="rId7"/>
  </p:sldIdLst>
  <p:sldSz cx="9144000" cy="6858000" type="screen4x3"/>
  <p:notesSz cx="6858000" cy="9144000"/>
  <p:embeddedFontLst>
    <p:embeddedFont>
      <p:font typeface="Calibri" panose="020F0502020204030204" pitchFamily="34" charset="0"/>
      <p:regular r:id="rId9"/>
      <p:bold r:id="rId10"/>
      <p:italic r:id="rId11"/>
      <p:boldItalic r:id="rId12"/>
    </p:embeddedFont>
    <p:embeddedFont>
      <p:font typeface="HG丸ｺﾞｼｯｸM-PRO" panose="020F0600000000000000" pitchFamily="50" charset="-128"/>
      <p:regular r:id="rId13"/>
    </p:embeddedFont>
    <p:embeddedFont>
      <p:font typeface="AR P教科書体M" panose="03000600000000000000" pitchFamily="66" charset="-128"/>
      <p:regular r:id="rId14"/>
    </p:embeddedFont>
    <p:embeddedFont>
      <p:font typeface="AR Pゴシック体S" panose="020B0A00000000000000" pitchFamily="50" charset="-128"/>
      <p:regular r:id="rId15"/>
    </p:embeddedFont>
    <p:embeddedFont>
      <p:font typeface="AR P丸ゴシック体E" panose="020F0900000000000000" pitchFamily="50" charset="-128"/>
      <p:regular r:id="rId16"/>
    </p:embeddedFont>
  </p:embeddedFont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2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ECC0"/>
    <a:srgbClr val="B9E3F9"/>
    <a:srgbClr val="66FFFF"/>
    <a:srgbClr val="DAA600"/>
    <a:srgbClr val="AC8300"/>
    <a:srgbClr val="D09E00"/>
    <a:srgbClr val="E6AF00"/>
    <a:srgbClr val="CBBE9A"/>
    <a:srgbClr val="FF99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422" y="78"/>
      </p:cViewPr>
      <p:guideLst>
        <p:guide orient="horz" pos="2160"/>
        <p:guide pos="2925"/>
      </p:guideLst>
    </p:cSldViewPr>
  </p:slideViewPr>
  <p:notesTextViewPr>
    <p:cViewPr>
      <p:scale>
        <a:sx n="100" d="100"/>
        <a:sy n="100" d="100"/>
      </p:scale>
      <p:origin x="0" y="0"/>
    </p:cViewPr>
  </p:notesTextViewPr>
  <p:sorterViewPr>
    <p:cViewPr>
      <p:scale>
        <a:sx n="125" d="100"/>
        <a:sy n="1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4.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8.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font" Target="fonts/font7.fntdata"/><Relationship Id="rId10" Type="http://schemas.openxmlformats.org/officeDocument/2006/relationships/font" Target="fonts/font2.fntdata"/><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F11D78-99EB-45F5-BE76-59F7C1EE38A1}" type="datetimeFigureOut">
              <a:rPr kumimoji="1" lang="ja-JP" altLang="en-US" smtClean="0"/>
              <a:pPr/>
              <a:t>2020/7/7</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38D5A8-10A7-4DCC-953B-A0DFE8C090F8}" type="slidenum">
              <a:rPr kumimoji="1" lang="ja-JP" altLang="en-US" smtClean="0"/>
              <a:pPr/>
              <a:t>‹#›</a:t>
            </a:fld>
            <a:endParaRPr kumimoji="1" lang="ja-JP" altLang="en-US"/>
          </a:p>
        </p:txBody>
      </p:sp>
    </p:spTree>
    <p:extLst>
      <p:ext uri="{BB962C8B-B14F-4D97-AF65-F5344CB8AC3E}">
        <p14:creationId xmlns:p14="http://schemas.microsoft.com/office/powerpoint/2010/main" val="9494189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89091" name="Rectangle 3"/>
          <p:cNvSpPr>
            <a:spLocks noGrp="1" noChangeArrowheads="1"/>
          </p:cNvSpPr>
          <p:nvPr>
            <p:ph type="body" idx="1"/>
          </p:nvPr>
        </p:nvSpPr>
        <p:spPr bwMode="auto">
          <a:solidFill>
            <a:srgbClr val="FFFFFF"/>
          </a:solidFill>
          <a:ln>
            <a:solidFill>
              <a:srgbClr val="000000"/>
            </a:solidFill>
            <a:miter lim="800000"/>
            <a:headEnd/>
            <a:tailEnd/>
          </a:ln>
        </p:spPr>
        <p:txBody>
          <a:bodyPr/>
          <a:lstStyle/>
          <a:p>
            <a:r>
              <a:rPr lang="ja-JP" altLang="en-US" dirty="0" smtClean="0">
                <a:ea typeface="HG丸ｺﾞｼｯｸM-PRO" pitchFamily="50" charset="-128"/>
              </a:rPr>
              <a:t>問題を読みましょう。</a:t>
            </a:r>
          </a:p>
        </p:txBody>
      </p:sp>
    </p:spTree>
    <p:extLst>
      <p:ext uri="{BB962C8B-B14F-4D97-AF65-F5344CB8AC3E}">
        <p14:creationId xmlns:p14="http://schemas.microsoft.com/office/powerpoint/2010/main" val="2228278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2</a:t>
            </a:fld>
            <a:endParaRPr lang="ja-JP" altLang="en-US"/>
          </a:p>
        </p:txBody>
      </p:sp>
    </p:spTree>
    <p:extLst>
      <p:ext uri="{BB962C8B-B14F-4D97-AF65-F5344CB8AC3E}">
        <p14:creationId xmlns:p14="http://schemas.microsoft.com/office/powerpoint/2010/main" val="17172039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3</a:t>
            </a:fld>
            <a:endParaRPr lang="ja-JP" altLang="en-US"/>
          </a:p>
        </p:txBody>
      </p:sp>
    </p:spTree>
    <p:extLst>
      <p:ext uri="{BB962C8B-B14F-4D97-AF65-F5344CB8AC3E}">
        <p14:creationId xmlns:p14="http://schemas.microsoft.com/office/powerpoint/2010/main" val="10250952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4</a:t>
            </a:fld>
            <a:endParaRPr lang="ja-JP" altLang="en-US"/>
          </a:p>
        </p:txBody>
      </p:sp>
    </p:spTree>
    <p:extLst>
      <p:ext uri="{BB962C8B-B14F-4D97-AF65-F5344CB8AC3E}">
        <p14:creationId xmlns:p14="http://schemas.microsoft.com/office/powerpoint/2010/main" val="29765430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5</a:t>
            </a:fld>
            <a:endParaRPr lang="ja-JP" altLang="en-US"/>
          </a:p>
        </p:txBody>
      </p:sp>
    </p:spTree>
    <p:extLst>
      <p:ext uri="{BB962C8B-B14F-4D97-AF65-F5344CB8AC3E}">
        <p14:creationId xmlns:p14="http://schemas.microsoft.com/office/powerpoint/2010/main" val="1806110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DAE9A76-35C8-4A70-8067-20351694DD7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15423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4A3108E-37EE-40F3-A7E9-6899F63596D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42432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14C405E-A102-49B9-B3A2-80B02F81FEA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38381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8401B0B-99D3-471D-BBED-1E118E17361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3515556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A4077BF-9493-434C-A213-3E7224163A5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42059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8491BFB-C57D-477A-B859-9DE19005477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16802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49D2E8A-C900-43AA-BE49-B445B7D41B7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64321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7D6A0A67-8D7F-4FCB-9834-DDEA8D66E98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75826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F8FED89-17F0-4FF8-996E-FF4865A50D4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72820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A9DE7F0-2060-4D18-807E-4E41A775D23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33852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B9BDCEA-35AD-4F34-8DCA-7B11E83D078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63939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3891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3891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3891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fontAlgn="base">
              <a:spcBef>
                <a:spcPct val="0"/>
              </a:spcBef>
              <a:spcAft>
                <a:spcPct val="0"/>
              </a:spcAft>
              <a:defRPr/>
            </a:pPr>
            <a:fld id="{04C2060B-D9AE-4BD5-AEED-56855F7B1BB8}"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
        <p:nvSpPr>
          <p:cNvPr id="7" name="フレーム 6"/>
          <p:cNvSpPr/>
          <p:nvPr userDrawn="1"/>
        </p:nvSpPr>
        <p:spPr>
          <a:xfrm>
            <a:off x="0" y="0"/>
            <a:ext cx="9144000" cy="6858000"/>
          </a:xfrm>
          <a:prstGeom prst="frame">
            <a:avLst>
              <a:gd name="adj1" fmla="val 3249"/>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ja-JP" altLang="en-US">
              <a:solidFill>
                <a:srgbClr val="000000"/>
              </a:solidFill>
            </a:endParaRPr>
          </a:p>
        </p:txBody>
      </p:sp>
    </p:spTree>
    <p:extLst>
      <p:ext uri="{BB962C8B-B14F-4D97-AF65-F5344CB8AC3E}">
        <p14:creationId xmlns:p14="http://schemas.microsoft.com/office/powerpoint/2010/main" val="10145620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 Id="rId5" Type="http://schemas.openxmlformats.org/officeDocument/2006/relationships/image" Target="../media/image2.jpe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69202" y="290079"/>
            <a:ext cx="8579296" cy="2272648"/>
          </a:xfrm>
          <a:scene3d>
            <a:camera prst="orthographicFront">
              <a:rot lat="0" lon="0" rev="0"/>
            </a:camera>
            <a:lightRig rig="threePt" dir="t"/>
          </a:scene3d>
        </p:spPr>
        <p:txBody>
          <a:bodyPr>
            <a:scene3d>
              <a:camera prst="isometricRightUp"/>
              <a:lightRig rig="threePt" dir="t"/>
            </a:scene3d>
          </a:bodyPr>
          <a:lstStyle/>
          <a:p>
            <a:r>
              <a:rPr kumimoji="1" lang="en-US" altLang="ja-JP" sz="88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rPr>
              <a:t>4</a:t>
            </a:r>
            <a:r>
              <a:rPr kumimoji="1" lang="ja-JP" altLang="en-US" sz="88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rPr>
              <a:t>年生算数</a:t>
            </a:r>
            <a:r>
              <a:rPr lang="en-US" altLang="ja-JP" sz="6000" b="1"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rPr>
              <a:t/>
            </a:r>
            <a:br>
              <a:rPr lang="en-US" altLang="ja-JP" sz="6000" b="1"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rPr>
            </a:br>
            <a:r>
              <a:rPr kumimoji="1" lang="ja-JP" altLang="en-US" sz="60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rPr>
              <a:t>立方体と直方体</a:t>
            </a:r>
            <a:endParaRPr kumimoji="1" lang="ja-JP" altLang="en-US" sz="6000" b="1"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endParaRPr>
          </a:p>
        </p:txBody>
      </p:sp>
      <p:sp>
        <p:nvSpPr>
          <p:cNvPr id="9" name="タイトル 1"/>
          <p:cNvSpPr txBox="1">
            <a:spLocks/>
          </p:cNvSpPr>
          <p:nvPr/>
        </p:nvSpPr>
        <p:spPr bwMode="auto">
          <a:xfrm>
            <a:off x="528638" y="2742759"/>
            <a:ext cx="8229600" cy="1138138"/>
          </a:xfrm>
          <a:prstGeom prst="rect">
            <a:avLst/>
          </a:prstGeom>
          <a:noFill/>
          <a:ln>
            <a:noFill/>
          </a:ln>
          <a:scene3d>
            <a:camera prst="orthographicFront">
              <a:rot lat="0" lon="0" rev="0"/>
            </a:camera>
            <a:lightRig rig="threePt" dir="t"/>
          </a:scene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cene3d>
              <a:camera prst="isometricRightUp">
                <a:rot lat="2100000" lon="0" rev="0"/>
              </a:camera>
              <a:lightRig rig="threePt" dir="t"/>
            </a:scene3d>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a:lstStyle>
          <a:p>
            <a:r>
              <a:rPr lang="ja-JP" altLang="en-US" sz="4800" b="1" kern="0" dirty="0" smtClean="0">
                <a:ln w="9525">
                  <a:solidFill>
                    <a:schemeClr val="bg1"/>
                  </a:solidFill>
                  <a:prstDash val="solid"/>
                </a:ln>
                <a:solidFill>
                  <a:srgbClr val="0070C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rPr>
              <a:t>直方体の面と辺の交わり方</a:t>
            </a:r>
            <a:endParaRPr lang="en-US" altLang="ja-JP" sz="4800" b="1" kern="0" dirty="0" smtClean="0">
              <a:ln w="9525">
                <a:solidFill>
                  <a:schemeClr val="bg1"/>
                </a:solidFill>
                <a:prstDash val="solid"/>
              </a:ln>
              <a:solidFill>
                <a:srgbClr val="0070C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endParaRPr>
          </a:p>
          <a:p>
            <a:r>
              <a:rPr lang="ja-JP" altLang="en-US" sz="4800" b="1" kern="0" dirty="0" smtClean="0">
                <a:ln w="9525">
                  <a:solidFill>
                    <a:schemeClr val="bg1"/>
                  </a:solidFill>
                  <a:prstDash val="solid"/>
                </a:ln>
                <a:solidFill>
                  <a:srgbClr val="0070C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rPr>
              <a:t>やならび方</a:t>
            </a:r>
            <a:endParaRPr lang="ja-JP" altLang="en-US" sz="4800" b="1" kern="0" dirty="0">
              <a:ln w="9525">
                <a:solidFill>
                  <a:schemeClr val="bg1"/>
                </a:solidFill>
                <a:prstDash val="solid"/>
              </a:ln>
              <a:solidFill>
                <a:srgbClr val="0070C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endParaRPr>
          </a:p>
        </p:txBody>
      </p:sp>
      <p:sp>
        <p:nvSpPr>
          <p:cNvPr id="35" name="直方体 34"/>
          <p:cNvSpPr>
            <a:spLocks noChangeAspect="1"/>
          </p:cNvSpPr>
          <p:nvPr/>
        </p:nvSpPr>
        <p:spPr>
          <a:xfrm>
            <a:off x="1043608" y="4078089"/>
            <a:ext cx="2158088" cy="2158088"/>
          </a:xfrm>
          <a:prstGeom prst="cube">
            <a:avLst>
              <a:gd name="adj" fmla="val 32987"/>
            </a:avLst>
          </a:prstGeom>
          <a:solidFill>
            <a:srgbClr val="66FFFF"/>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6" name="直方体 35"/>
          <p:cNvSpPr>
            <a:spLocks noChangeAspect="1"/>
          </p:cNvSpPr>
          <p:nvPr/>
        </p:nvSpPr>
        <p:spPr>
          <a:xfrm>
            <a:off x="4139952" y="4060929"/>
            <a:ext cx="3528392" cy="2158088"/>
          </a:xfrm>
          <a:prstGeom prst="cube">
            <a:avLst>
              <a:gd name="adj" fmla="val 32987"/>
            </a:avLst>
          </a:prstGeom>
          <a:solidFill>
            <a:srgbClr val="66FFFF"/>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cxnSp>
        <p:nvCxnSpPr>
          <p:cNvPr id="4" name="直線コネクタ 3"/>
          <p:cNvCxnSpPr/>
          <p:nvPr/>
        </p:nvCxnSpPr>
        <p:spPr>
          <a:xfrm>
            <a:off x="1763688" y="4078089"/>
            <a:ext cx="0" cy="144000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1763688" y="5532603"/>
            <a:ext cx="1440000"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flipH="1">
            <a:off x="1043608" y="5532603"/>
            <a:ext cx="720080" cy="686414"/>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4857959" y="4049737"/>
            <a:ext cx="0" cy="144000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4857958" y="5504251"/>
            <a:ext cx="2808000" cy="1383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flipH="1">
            <a:off x="4137879" y="5504251"/>
            <a:ext cx="720080" cy="686414"/>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平行四辺形 73"/>
          <p:cNvSpPr/>
          <p:nvPr/>
        </p:nvSpPr>
        <p:spPr>
          <a:xfrm>
            <a:off x="5076056" y="4399117"/>
            <a:ext cx="3070336" cy="709100"/>
          </a:xfrm>
          <a:prstGeom prst="parallelogram">
            <a:avLst>
              <a:gd name="adj" fmla="val 102839"/>
            </a:avLst>
          </a:prstGeom>
          <a:solidFill>
            <a:srgbClr val="FFC000">
              <a:alpha val="75000"/>
            </a:srgbClr>
          </a:solidFill>
          <a:ln w="28575" cap="rnd">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0" name="正方形/長方形 39"/>
          <p:cNvSpPr/>
          <p:nvPr/>
        </p:nvSpPr>
        <p:spPr>
          <a:xfrm>
            <a:off x="254919" y="260648"/>
            <a:ext cx="8709569" cy="584775"/>
          </a:xfrm>
          <a:prstGeom prst="rect">
            <a:avLst/>
          </a:prstGeom>
          <a:solidFill>
            <a:srgbClr val="FCECC0"/>
          </a:solidFill>
          <a:ln w="28575" cap="rnd">
            <a:solidFill>
              <a:schemeClr val="tx1"/>
            </a:solidFill>
            <a:bevel/>
          </a:ln>
        </p:spPr>
        <p:txBody>
          <a:bodyPr wrap="square">
            <a:spAutoFit/>
          </a:bodyPr>
          <a:lstStyle/>
          <a:p>
            <a:r>
              <a:rPr lang="ja-JP" altLang="en-US" sz="3200" dirty="0" smtClean="0">
                <a:solidFill>
                  <a:srgbClr val="000000"/>
                </a:solidFill>
                <a:latin typeface="AR P教科書体M" panose="03000600000000000000" pitchFamily="66" charset="-128"/>
                <a:ea typeface="AR P教科書体M" panose="03000600000000000000" pitchFamily="66" charset="-128"/>
              </a:rPr>
              <a:t>直方体の面と辺の交わり方やならび方を調べましょう。</a:t>
            </a:r>
            <a:endParaRPr lang="ja-JP" altLang="en-US" dirty="0"/>
          </a:p>
        </p:txBody>
      </p:sp>
      <p:sp>
        <p:nvSpPr>
          <p:cNvPr id="60" name="正方形/長方形 59"/>
          <p:cNvSpPr/>
          <p:nvPr/>
        </p:nvSpPr>
        <p:spPr>
          <a:xfrm>
            <a:off x="254919" y="984047"/>
            <a:ext cx="6489277" cy="461665"/>
          </a:xfrm>
          <a:prstGeom prst="rect">
            <a:avLst/>
          </a:prstGeom>
          <a:solidFill>
            <a:schemeClr val="bg1"/>
          </a:solidFill>
          <a:ln w="28575" cap="rnd">
            <a:solidFill>
              <a:srgbClr val="00B050"/>
            </a:solidFill>
            <a:bevel/>
          </a:ln>
        </p:spPr>
        <p:txBody>
          <a:bodyPr wrap="none">
            <a:spAutoFit/>
          </a:bodyPr>
          <a:lstStyle/>
          <a:p>
            <a:r>
              <a:rPr lang="ja-JP" altLang="en-US" sz="2400" dirty="0" smtClean="0">
                <a:solidFill>
                  <a:srgbClr val="000000"/>
                </a:solidFill>
                <a:latin typeface="AR P教科書体M" panose="03000600000000000000" pitchFamily="66" charset="-128"/>
                <a:ea typeface="AR P教科書体M" panose="03000600000000000000" pitchFamily="66" charset="-128"/>
              </a:rPr>
              <a:t>直方体の面と辺の</a:t>
            </a:r>
            <a:r>
              <a:rPr lang="en-US" altLang="ja-JP" sz="2400" dirty="0" smtClean="0">
                <a:solidFill>
                  <a:srgbClr val="000000"/>
                </a:solidFill>
                <a:latin typeface="AR P教科書体M" panose="03000600000000000000" pitchFamily="66" charset="-128"/>
                <a:ea typeface="AR P教科書体M" panose="03000600000000000000" pitchFamily="66" charset="-128"/>
              </a:rPr>
              <a:t>､</a:t>
            </a:r>
            <a:r>
              <a:rPr lang="ja-JP" altLang="en-US" sz="2400" dirty="0" smtClean="0">
                <a:solidFill>
                  <a:srgbClr val="000000"/>
                </a:solidFill>
                <a:latin typeface="AR P教科書体M" panose="03000600000000000000" pitchFamily="66" charset="-128"/>
                <a:ea typeface="AR P教科書体M" panose="03000600000000000000" pitchFamily="66" charset="-128"/>
              </a:rPr>
              <a:t>垂直や平行の関係を調べよう。</a:t>
            </a:r>
            <a:endParaRPr lang="ja-JP" altLang="en-US" sz="1400" dirty="0"/>
          </a:p>
        </p:txBody>
      </p:sp>
      <p:sp>
        <p:nvSpPr>
          <p:cNvPr id="87" name="角丸四角形吹き出し 86"/>
          <p:cNvSpPr/>
          <p:nvPr/>
        </p:nvSpPr>
        <p:spPr>
          <a:xfrm>
            <a:off x="1259319" y="1640226"/>
            <a:ext cx="5484877" cy="691779"/>
          </a:xfrm>
          <a:prstGeom prst="wedgeRoundRectCallout">
            <a:avLst>
              <a:gd name="adj1" fmla="val -51725"/>
              <a:gd name="adj2" fmla="val 43016"/>
              <a:gd name="adj3" fmla="val 16667"/>
            </a:avLst>
          </a:prstGeom>
          <a:noFill/>
          <a:ln w="28575">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2400" dirty="0" smtClean="0">
                <a:solidFill>
                  <a:sysClr val="windowText" lastClr="000000"/>
                </a:solidFill>
                <a:latin typeface="AR P教科書体M" panose="03000600000000000000" pitchFamily="66" charset="-128"/>
                <a:ea typeface="AR P教科書体M" panose="03000600000000000000" pitchFamily="66" charset="-128"/>
              </a:rPr>
              <a:t>辺ＢＦと面</a:t>
            </a:r>
            <a:r>
              <a:rPr lang="ja-JP" altLang="en-US" sz="2400" dirty="0" smtClean="0">
                <a:solidFill>
                  <a:sysClr val="windowText" lastClr="000000"/>
                </a:solidFill>
                <a:latin typeface="AR P教科書体M" panose="03000600000000000000" pitchFamily="66" charset="-128"/>
                <a:ea typeface="AR P教科書体M" panose="03000600000000000000" pitchFamily="66" charset="-128"/>
              </a:rPr>
              <a:t>　　</a:t>
            </a:r>
            <a:r>
              <a:rPr lang="ja-JP" altLang="en-US" sz="2400" dirty="0" smtClean="0">
                <a:solidFill>
                  <a:sysClr val="windowText" lastClr="000000"/>
                </a:solidFill>
                <a:latin typeface="AR P教科書体M" panose="03000600000000000000" pitchFamily="66" charset="-128"/>
                <a:ea typeface="AR P教科書体M" panose="03000600000000000000" pitchFamily="66" charset="-128"/>
              </a:rPr>
              <a:t>は、垂直 </a:t>
            </a:r>
            <a:r>
              <a:rPr lang="ja-JP" altLang="en-US" sz="2400" dirty="0" smtClean="0">
                <a:solidFill>
                  <a:sysClr val="windowText" lastClr="000000"/>
                </a:solidFill>
                <a:latin typeface="AR P教科書体M" panose="03000600000000000000" pitchFamily="66" charset="-128"/>
                <a:ea typeface="AR P教科書体M" panose="03000600000000000000" pitchFamily="66" charset="-128"/>
              </a:rPr>
              <a:t>であるといいます。</a:t>
            </a:r>
            <a:endParaRPr kumimoji="1" lang="ja-JP" altLang="en-US" sz="2400" dirty="0">
              <a:solidFill>
                <a:sysClr val="windowText" lastClr="000000"/>
              </a:solidFill>
              <a:latin typeface="AR P教科書体M" panose="03000600000000000000" pitchFamily="66" charset="-128"/>
              <a:ea typeface="AR P教科書体M" panose="03000600000000000000" pitchFamily="66" charset="-128"/>
            </a:endParaRPr>
          </a:p>
        </p:txBody>
      </p:sp>
      <p:pic>
        <p:nvPicPr>
          <p:cNvPr id="88" name="Picture 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5212" y="1867328"/>
            <a:ext cx="829334" cy="885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 name="円/楕円 88"/>
          <p:cNvSpPr/>
          <p:nvPr/>
        </p:nvSpPr>
        <p:spPr>
          <a:xfrm>
            <a:off x="2693516" y="1797938"/>
            <a:ext cx="360000" cy="360000"/>
          </a:xfrm>
          <a:prstGeom prst="ellipse">
            <a:avLst/>
          </a:prstGeom>
          <a:noFill/>
          <a:ln w="9525">
            <a:solidFill>
              <a:schemeClr val="tx1"/>
            </a:solidFill>
            <a:miter lim="800000"/>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r>
              <a:rPr kumimoji="1" lang="ja-JP" altLang="en-US" sz="2400" dirty="0" smtClean="0">
                <a:solidFill>
                  <a:schemeClr val="tx1"/>
                </a:solidFill>
                <a:latin typeface="AR P教科書体M" panose="03000600000000000000" pitchFamily="66" charset="-128"/>
                <a:ea typeface="AR P教科書体M" panose="03000600000000000000" pitchFamily="66" charset="-128"/>
              </a:rPr>
              <a:t>い</a:t>
            </a:r>
            <a:endParaRPr kumimoji="1" lang="ja-JP" altLang="en-US" dirty="0">
              <a:solidFill>
                <a:schemeClr val="tx1"/>
              </a:solidFill>
              <a:latin typeface="AR P教科書体M" panose="03000600000000000000" pitchFamily="66" charset="-128"/>
              <a:ea typeface="AR P教科書体M" panose="03000600000000000000" pitchFamily="66" charset="-128"/>
            </a:endParaRPr>
          </a:p>
        </p:txBody>
      </p:sp>
      <p:sp>
        <p:nvSpPr>
          <p:cNvPr id="91" name="メモ 90"/>
          <p:cNvSpPr/>
          <p:nvPr/>
        </p:nvSpPr>
        <p:spPr>
          <a:xfrm flipH="1">
            <a:off x="3652728" y="1800560"/>
            <a:ext cx="703248" cy="403098"/>
          </a:xfrm>
          <a:prstGeom prst="foldedCorner">
            <a:avLst/>
          </a:prstGeom>
          <a:solidFill>
            <a:srgbClr val="FF99FF"/>
          </a:solidFill>
          <a:ln w="1905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grpSp>
        <p:nvGrpSpPr>
          <p:cNvPr id="7" name="グループ化 6"/>
          <p:cNvGrpSpPr/>
          <p:nvPr/>
        </p:nvGrpSpPr>
        <p:grpSpPr>
          <a:xfrm>
            <a:off x="4690106" y="2599818"/>
            <a:ext cx="3772586" cy="2895753"/>
            <a:chOff x="4690106" y="2599818"/>
            <a:chExt cx="3772586" cy="2895753"/>
          </a:xfrm>
        </p:grpSpPr>
        <p:sp>
          <p:nvSpPr>
            <p:cNvPr id="76" name="直方体 75"/>
            <p:cNvSpPr>
              <a:spLocks noChangeAspect="1"/>
            </p:cNvSpPr>
            <p:nvPr/>
          </p:nvSpPr>
          <p:spPr>
            <a:xfrm>
              <a:off x="5076056" y="2950129"/>
              <a:ext cx="3070335" cy="2158088"/>
            </a:xfrm>
            <a:prstGeom prst="cube">
              <a:avLst>
                <a:gd name="adj" fmla="val 32987"/>
              </a:avLst>
            </a:prstGeom>
            <a:solidFill>
              <a:schemeClr val="bg1">
                <a:alpha val="25000"/>
              </a:schemeClr>
            </a:solidFill>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cxnSp>
          <p:nvCxnSpPr>
            <p:cNvPr id="77" name="直線コネクタ 76"/>
            <p:cNvCxnSpPr/>
            <p:nvPr/>
          </p:nvCxnSpPr>
          <p:spPr>
            <a:xfrm>
              <a:off x="5796137" y="2957428"/>
              <a:ext cx="0" cy="1440000"/>
            </a:xfrm>
            <a:prstGeom prst="line">
              <a:avLst/>
            </a:prstGeom>
            <a:solidFill>
              <a:schemeClr val="bg1">
                <a:alpha val="25000"/>
              </a:schemeClr>
            </a:solidFill>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5796136" y="4397428"/>
              <a:ext cx="2360627" cy="0"/>
            </a:xfrm>
            <a:prstGeom prst="line">
              <a:avLst/>
            </a:prstGeom>
            <a:solidFill>
              <a:schemeClr val="bg1">
                <a:alpha val="25000"/>
              </a:schemeClr>
            </a:solidFill>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flipH="1">
              <a:off x="5076056" y="4410460"/>
              <a:ext cx="720080" cy="686414"/>
            </a:xfrm>
            <a:prstGeom prst="line">
              <a:avLst/>
            </a:prstGeom>
            <a:solidFill>
              <a:schemeClr val="bg1">
                <a:alpha val="25000"/>
              </a:schemeClr>
            </a:solidFill>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0" name="円/楕円 79"/>
            <p:cNvSpPr/>
            <p:nvPr/>
          </p:nvSpPr>
          <p:spPr>
            <a:xfrm>
              <a:off x="6220314" y="3089472"/>
              <a:ext cx="432048" cy="432048"/>
            </a:xfrm>
            <a:prstGeom prst="ellipse">
              <a:avLst/>
            </a:prstGeom>
            <a:noFill/>
            <a:ln w="12700">
              <a:solidFill>
                <a:schemeClr val="tx1"/>
              </a:solidFill>
              <a:miter lim="800000"/>
            </a:ln>
            <a:scene3d>
              <a:camera prst="orthographicFront">
                <a:rot lat="17999998"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2000" dirty="0" smtClean="0">
                  <a:solidFill>
                    <a:sysClr val="windowText" lastClr="000000"/>
                  </a:solidFill>
                </a:rPr>
                <a:t>あ</a:t>
              </a:r>
              <a:endParaRPr kumimoji="1" lang="ja-JP" altLang="en-US" sz="1600" dirty="0">
                <a:solidFill>
                  <a:sysClr val="windowText" lastClr="000000"/>
                </a:solidFill>
              </a:endParaRPr>
            </a:p>
          </p:txBody>
        </p:sp>
        <p:sp>
          <p:nvSpPr>
            <p:cNvPr id="82" name="円/楕円 81"/>
            <p:cNvSpPr/>
            <p:nvPr/>
          </p:nvSpPr>
          <p:spPr>
            <a:xfrm>
              <a:off x="6708194" y="3290270"/>
              <a:ext cx="360000" cy="360000"/>
            </a:xfrm>
            <a:prstGeom prst="ellipse">
              <a:avLst/>
            </a:prstGeom>
            <a:noFill/>
            <a:ln w="12700">
              <a:solidFill>
                <a:schemeClr val="bg2"/>
              </a:solidFill>
              <a:miter lim="800000"/>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2000" dirty="0" smtClean="0">
                  <a:solidFill>
                    <a:schemeClr val="bg1">
                      <a:lumMod val="50000"/>
                    </a:schemeClr>
                  </a:solidFill>
                </a:rPr>
                <a:t>え</a:t>
              </a:r>
              <a:endParaRPr kumimoji="1" lang="ja-JP" altLang="en-US" dirty="0">
                <a:solidFill>
                  <a:schemeClr val="bg1">
                    <a:lumMod val="50000"/>
                  </a:schemeClr>
                </a:solidFill>
              </a:endParaRPr>
            </a:p>
          </p:txBody>
        </p:sp>
        <p:sp>
          <p:nvSpPr>
            <p:cNvPr id="83" name="円/楕円 82"/>
            <p:cNvSpPr/>
            <p:nvPr/>
          </p:nvSpPr>
          <p:spPr>
            <a:xfrm>
              <a:off x="6156219" y="4011789"/>
              <a:ext cx="360000" cy="360000"/>
            </a:xfrm>
            <a:prstGeom prst="ellipse">
              <a:avLst/>
            </a:prstGeom>
            <a:solidFill>
              <a:schemeClr val="bg1"/>
            </a:solidFill>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000" dirty="0">
                  <a:solidFill>
                    <a:schemeClr val="dk1"/>
                  </a:solidFill>
                </a:rPr>
                <a:t>か</a:t>
              </a:r>
              <a:endParaRPr lang="ja-JP" altLang="en-US" sz="2400" dirty="0">
                <a:solidFill>
                  <a:schemeClr val="dk1"/>
                </a:solidFill>
              </a:endParaRPr>
            </a:p>
          </p:txBody>
        </p:sp>
        <p:sp>
          <p:nvSpPr>
            <p:cNvPr id="84" name="円/楕円 83"/>
            <p:cNvSpPr/>
            <p:nvPr/>
          </p:nvSpPr>
          <p:spPr>
            <a:xfrm rot="20091344">
              <a:off x="7652105" y="3849730"/>
              <a:ext cx="356785" cy="288032"/>
            </a:xfrm>
            <a:prstGeom prst="ellipse">
              <a:avLst/>
            </a:prstGeom>
            <a:noFill/>
            <a:ln w="12700">
              <a:solidFill>
                <a:schemeClr val="tx1"/>
              </a:solidFill>
              <a:miter lim="800000"/>
            </a:ln>
            <a:scene3d>
              <a:camera prst="orthographicFront">
                <a:rot lat="0" lon="2700000" rev="20658439"/>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chemeClr val="tx1"/>
                  </a:solidFill>
                </a:rPr>
                <a:t>う</a:t>
              </a:r>
              <a:endParaRPr kumimoji="1" lang="ja-JP" altLang="en-US" sz="2000" dirty="0">
                <a:solidFill>
                  <a:schemeClr val="tx1"/>
                </a:solidFill>
              </a:endParaRPr>
            </a:p>
          </p:txBody>
        </p:sp>
        <p:sp>
          <p:nvSpPr>
            <p:cNvPr id="85" name="円/楕円 84"/>
            <p:cNvSpPr/>
            <p:nvPr/>
          </p:nvSpPr>
          <p:spPr>
            <a:xfrm rot="20091344">
              <a:off x="5276461" y="3887196"/>
              <a:ext cx="356785" cy="288032"/>
            </a:xfrm>
            <a:prstGeom prst="ellipse">
              <a:avLst/>
            </a:prstGeom>
            <a:noFill/>
            <a:ln w="12700">
              <a:solidFill>
                <a:schemeClr val="bg2"/>
              </a:solidFill>
              <a:miter lim="800000"/>
            </a:ln>
            <a:scene3d>
              <a:camera prst="orthographicFront">
                <a:rot lat="0" lon="2700000" rev="20658439"/>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chemeClr val="bg2"/>
                  </a:solidFill>
                </a:rPr>
                <a:t>お</a:t>
              </a:r>
              <a:endParaRPr kumimoji="1" lang="ja-JP" altLang="en-US" sz="2000" dirty="0">
                <a:solidFill>
                  <a:schemeClr val="bg2"/>
                </a:solidFill>
              </a:endParaRPr>
            </a:p>
          </p:txBody>
        </p:sp>
        <p:sp>
          <p:nvSpPr>
            <p:cNvPr id="81" name="円/楕円 80"/>
            <p:cNvSpPr/>
            <p:nvPr/>
          </p:nvSpPr>
          <p:spPr>
            <a:xfrm>
              <a:off x="6220314" y="4554984"/>
              <a:ext cx="432048" cy="432048"/>
            </a:xfrm>
            <a:prstGeom prst="ellipse">
              <a:avLst/>
            </a:prstGeom>
            <a:noFill/>
            <a:ln w="19050">
              <a:solidFill>
                <a:schemeClr val="bg2">
                  <a:lumMod val="75000"/>
                </a:schemeClr>
              </a:solidFill>
              <a:miter lim="800000"/>
            </a:ln>
            <a:scene3d>
              <a:camera prst="orthographicFront">
                <a:rot lat="17999998"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2000" dirty="0" smtClean="0">
                  <a:solidFill>
                    <a:schemeClr val="bg1">
                      <a:lumMod val="50000"/>
                    </a:schemeClr>
                  </a:solidFill>
                </a:rPr>
                <a:t>い</a:t>
              </a:r>
              <a:endParaRPr kumimoji="1" lang="ja-JP" altLang="en-US" dirty="0">
                <a:solidFill>
                  <a:schemeClr val="bg1">
                    <a:lumMod val="50000"/>
                  </a:schemeClr>
                </a:solidFill>
              </a:endParaRPr>
            </a:p>
          </p:txBody>
        </p:sp>
        <p:sp>
          <p:nvSpPr>
            <p:cNvPr id="29" name="テキスト ボックス 28"/>
            <p:cNvSpPr txBox="1"/>
            <p:nvPr/>
          </p:nvSpPr>
          <p:spPr>
            <a:xfrm>
              <a:off x="4690106" y="3512291"/>
              <a:ext cx="300370" cy="400110"/>
            </a:xfrm>
            <a:prstGeom prst="rect">
              <a:avLst/>
            </a:prstGeom>
            <a:noFill/>
          </p:spPr>
          <p:txBody>
            <a:bodyPr wrap="square" rtlCol="0">
              <a:spAutoFit/>
            </a:bodyPr>
            <a:lstStyle/>
            <a:p>
              <a:r>
                <a:rPr kumimoji="1" lang="ja-JP" altLang="en-US" sz="2000" dirty="0" smtClean="0"/>
                <a:t>Ａ</a:t>
              </a:r>
              <a:endParaRPr kumimoji="1" lang="ja-JP" altLang="en-US" sz="2000" dirty="0"/>
            </a:p>
          </p:txBody>
        </p:sp>
        <p:sp>
          <p:nvSpPr>
            <p:cNvPr id="30" name="テキスト ボックス 29"/>
            <p:cNvSpPr txBox="1"/>
            <p:nvPr/>
          </p:nvSpPr>
          <p:spPr>
            <a:xfrm>
              <a:off x="7194429" y="3262916"/>
              <a:ext cx="300370" cy="400110"/>
            </a:xfrm>
            <a:prstGeom prst="rect">
              <a:avLst/>
            </a:prstGeom>
            <a:noFill/>
          </p:spPr>
          <p:txBody>
            <a:bodyPr wrap="square" rtlCol="0">
              <a:spAutoFit/>
            </a:bodyPr>
            <a:lstStyle/>
            <a:p>
              <a:r>
                <a:rPr kumimoji="1" lang="ja-JP" altLang="en-US" sz="2000" dirty="0" smtClean="0"/>
                <a:t>Ｂ</a:t>
              </a:r>
              <a:endParaRPr kumimoji="1" lang="ja-JP" altLang="en-US" sz="2000" dirty="0"/>
            </a:p>
          </p:txBody>
        </p:sp>
        <p:sp>
          <p:nvSpPr>
            <p:cNvPr id="31" name="テキスト ボックス 30"/>
            <p:cNvSpPr txBox="1"/>
            <p:nvPr/>
          </p:nvSpPr>
          <p:spPr>
            <a:xfrm>
              <a:off x="8162322" y="2722478"/>
              <a:ext cx="300370" cy="400110"/>
            </a:xfrm>
            <a:prstGeom prst="rect">
              <a:avLst/>
            </a:prstGeom>
            <a:noFill/>
          </p:spPr>
          <p:txBody>
            <a:bodyPr wrap="square" rtlCol="0">
              <a:spAutoFit/>
            </a:bodyPr>
            <a:lstStyle/>
            <a:p>
              <a:r>
                <a:rPr kumimoji="1" lang="ja-JP" altLang="en-US" sz="2000" dirty="0" smtClean="0"/>
                <a:t>Ｃ</a:t>
              </a:r>
              <a:endParaRPr kumimoji="1" lang="ja-JP" altLang="en-US" sz="2000" dirty="0"/>
            </a:p>
          </p:txBody>
        </p:sp>
        <p:sp>
          <p:nvSpPr>
            <p:cNvPr id="32" name="テキスト ボックス 31"/>
            <p:cNvSpPr txBox="1"/>
            <p:nvPr/>
          </p:nvSpPr>
          <p:spPr>
            <a:xfrm>
              <a:off x="5723332" y="2599818"/>
              <a:ext cx="300370" cy="400110"/>
            </a:xfrm>
            <a:prstGeom prst="rect">
              <a:avLst/>
            </a:prstGeom>
            <a:noFill/>
          </p:spPr>
          <p:txBody>
            <a:bodyPr wrap="square" rtlCol="0">
              <a:spAutoFit/>
            </a:bodyPr>
            <a:lstStyle/>
            <a:p>
              <a:r>
                <a:rPr kumimoji="1" lang="ja-JP" altLang="en-US" sz="2000" dirty="0" smtClean="0"/>
                <a:t>Ｄ</a:t>
              </a:r>
              <a:endParaRPr kumimoji="1" lang="ja-JP" altLang="en-US" sz="2000" dirty="0"/>
            </a:p>
          </p:txBody>
        </p:sp>
        <p:sp>
          <p:nvSpPr>
            <p:cNvPr id="33" name="テキスト ボックス 32"/>
            <p:cNvSpPr txBox="1"/>
            <p:nvPr/>
          </p:nvSpPr>
          <p:spPr>
            <a:xfrm>
              <a:off x="4726791" y="5048676"/>
              <a:ext cx="300370" cy="400110"/>
            </a:xfrm>
            <a:prstGeom prst="rect">
              <a:avLst/>
            </a:prstGeom>
            <a:noFill/>
          </p:spPr>
          <p:txBody>
            <a:bodyPr wrap="square" rtlCol="0">
              <a:spAutoFit/>
            </a:bodyPr>
            <a:lstStyle/>
            <a:p>
              <a:r>
                <a:rPr kumimoji="1" lang="ja-JP" altLang="en-US" sz="2000" dirty="0" smtClean="0"/>
                <a:t>Ｅ</a:t>
              </a:r>
              <a:endParaRPr kumimoji="1" lang="ja-JP" altLang="en-US" sz="2000" dirty="0"/>
            </a:p>
          </p:txBody>
        </p:sp>
        <p:sp>
          <p:nvSpPr>
            <p:cNvPr id="34" name="テキスト ボックス 33"/>
            <p:cNvSpPr txBox="1"/>
            <p:nvPr/>
          </p:nvSpPr>
          <p:spPr>
            <a:xfrm>
              <a:off x="7357449" y="5095461"/>
              <a:ext cx="300370" cy="400110"/>
            </a:xfrm>
            <a:prstGeom prst="rect">
              <a:avLst/>
            </a:prstGeom>
            <a:noFill/>
          </p:spPr>
          <p:txBody>
            <a:bodyPr wrap="square" rtlCol="0">
              <a:spAutoFit/>
            </a:bodyPr>
            <a:lstStyle/>
            <a:p>
              <a:r>
                <a:rPr kumimoji="1" lang="ja-JP" altLang="en-US" sz="2000" dirty="0" smtClean="0"/>
                <a:t>Ｆ</a:t>
              </a:r>
              <a:endParaRPr kumimoji="1" lang="ja-JP" altLang="en-US" sz="2000" dirty="0"/>
            </a:p>
          </p:txBody>
        </p:sp>
        <p:sp>
          <p:nvSpPr>
            <p:cNvPr id="35" name="テキスト ボックス 34"/>
            <p:cNvSpPr txBox="1"/>
            <p:nvPr/>
          </p:nvSpPr>
          <p:spPr>
            <a:xfrm>
              <a:off x="8053178" y="4354929"/>
              <a:ext cx="300370" cy="400110"/>
            </a:xfrm>
            <a:prstGeom prst="rect">
              <a:avLst/>
            </a:prstGeom>
            <a:noFill/>
          </p:spPr>
          <p:txBody>
            <a:bodyPr wrap="square" rtlCol="0">
              <a:spAutoFit/>
            </a:bodyPr>
            <a:lstStyle/>
            <a:p>
              <a:r>
                <a:rPr kumimoji="1" lang="ja-JP" altLang="en-US" sz="2000" dirty="0" smtClean="0"/>
                <a:t>Ｇ</a:t>
              </a:r>
              <a:endParaRPr kumimoji="1" lang="ja-JP" altLang="en-US" sz="2000" dirty="0"/>
            </a:p>
          </p:txBody>
        </p:sp>
        <p:sp>
          <p:nvSpPr>
            <p:cNvPr id="36" name="テキスト ボックス 35"/>
            <p:cNvSpPr txBox="1"/>
            <p:nvPr/>
          </p:nvSpPr>
          <p:spPr>
            <a:xfrm>
              <a:off x="5808413" y="4031212"/>
              <a:ext cx="300370" cy="400110"/>
            </a:xfrm>
            <a:prstGeom prst="rect">
              <a:avLst/>
            </a:prstGeom>
            <a:noFill/>
          </p:spPr>
          <p:txBody>
            <a:bodyPr wrap="square" rtlCol="0">
              <a:spAutoFit/>
            </a:bodyPr>
            <a:lstStyle/>
            <a:p>
              <a:r>
                <a:rPr kumimoji="1" lang="ja-JP" altLang="en-US" sz="2000" dirty="0" smtClean="0"/>
                <a:t>Ｈ</a:t>
              </a:r>
              <a:endParaRPr kumimoji="1" lang="ja-JP" altLang="en-US" sz="2000" dirty="0"/>
            </a:p>
          </p:txBody>
        </p:sp>
      </p:grpSp>
      <p:cxnSp>
        <p:nvCxnSpPr>
          <p:cNvPr id="5" name="直線コネクタ 4"/>
          <p:cNvCxnSpPr/>
          <p:nvPr/>
        </p:nvCxnSpPr>
        <p:spPr>
          <a:xfrm>
            <a:off x="7452321" y="3650270"/>
            <a:ext cx="0" cy="1440000"/>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8" name="平行四辺形 7"/>
          <p:cNvSpPr/>
          <p:nvPr/>
        </p:nvSpPr>
        <p:spPr>
          <a:xfrm>
            <a:off x="1048446" y="4031212"/>
            <a:ext cx="3172246" cy="920123"/>
          </a:xfrm>
          <a:prstGeom prst="parallelogram">
            <a:avLst>
              <a:gd name="adj" fmla="val 106781"/>
            </a:avLst>
          </a:prstGeom>
          <a:noFill/>
          <a:ln w="28575">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pic>
        <p:nvPicPr>
          <p:cNvPr id="6" name="図 5"/>
          <p:cNvPicPr>
            <a:picLocks noChangeAspect="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8115815">
            <a:off x="2135163" y="3348332"/>
            <a:ext cx="1082723" cy="1076227"/>
          </a:xfrm>
          <a:prstGeom prst="rect">
            <a:avLst/>
          </a:prstGeom>
        </p:spPr>
      </p:pic>
      <p:sp>
        <p:nvSpPr>
          <p:cNvPr id="9" name="フリーフォーム 8"/>
          <p:cNvSpPr/>
          <p:nvPr/>
        </p:nvSpPr>
        <p:spPr>
          <a:xfrm>
            <a:off x="2702483" y="3325207"/>
            <a:ext cx="388645" cy="1293147"/>
          </a:xfrm>
          <a:custGeom>
            <a:avLst/>
            <a:gdLst>
              <a:gd name="connsiteX0" fmla="*/ 15240 w 579120"/>
              <a:gd name="connsiteY0" fmla="*/ 0 h 883920"/>
              <a:gd name="connsiteX1" fmla="*/ 0 w 579120"/>
              <a:gd name="connsiteY1" fmla="*/ 883920 h 883920"/>
              <a:gd name="connsiteX2" fmla="*/ 579120 w 579120"/>
              <a:gd name="connsiteY2" fmla="*/ 731520 h 883920"/>
              <a:gd name="connsiteX3" fmla="*/ 15240 w 579120"/>
              <a:gd name="connsiteY3" fmla="*/ 0 h 883920"/>
              <a:gd name="connsiteX0" fmla="*/ 15240 w 299594"/>
              <a:gd name="connsiteY0" fmla="*/ 0 h 883920"/>
              <a:gd name="connsiteX1" fmla="*/ 0 w 299594"/>
              <a:gd name="connsiteY1" fmla="*/ 883920 h 883920"/>
              <a:gd name="connsiteX2" fmla="*/ 299594 w 299594"/>
              <a:gd name="connsiteY2" fmla="*/ 553132 h 883920"/>
              <a:gd name="connsiteX3" fmla="*/ 15240 w 299594"/>
              <a:gd name="connsiteY3" fmla="*/ 0 h 883920"/>
              <a:gd name="connsiteX0" fmla="*/ 15240 w 362487"/>
              <a:gd name="connsiteY0" fmla="*/ 0 h 883920"/>
              <a:gd name="connsiteX1" fmla="*/ 0 w 362487"/>
              <a:gd name="connsiteY1" fmla="*/ 883920 h 883920"/>
              <a:gd name="connsiteX2" fmla="*/ 362487 w 362487"/>
              <a:gd name="connsiteY2" fmla="*/ 553132 h 883920"/>
              <a:gd name="connsiteX3" fmla="*/ 15240 w 362487"/>
              <a:gd name="connsiteY3" fmla="*/ 0 h 883920"/>
              <a:gd name="connsiteX0" fmla="*/ 29216 w 376463"/>
              <a:gd name="connsiteY0" fmla="*/ 0 h 860135"/>
              <a:gd name="connsiteX1" fmla="*/ 0 w 376463"/>
              <a:gd name="connsiteY1" fmla="*/ 860135 h 860135"/>
              <a:gd name="connsiteX2" fmla="*/ 376463 w 376463"/>
              <a:gd name="connsiteY2" fmla="*/ 553132 h 860135"/>
              <a:gd name="connsiteX3" fmla="*/ 29216 w 376463"/>
              <a:gd name="connsiteY3" fmla="*/ 0 h 860135"/>
              <a:gd name="connsiteX0" fmla="*/ 29216 w 243688"/>
              <a:gd name="connsiteY0" fmla="*/ 0 h 860135"/>
              <a:gd name="connsiteX1" fmla="*/ 0 w 243688"/>
              <a:gd name="connsiteY1" fmla="*/ 860135 h 860135"/>
              <a:gd name="connsiteX2" fmla="*/ 243688 w 243688"/>
              <a:gd name="connsiteY2" fmla="*/ 654218 h 860135"/>
              <a:gd name="connsiteX3" fmla="*/ 29216 w 243688"/>
              <a:gd name="connsiteY3" fmla="*/ 0 h 860135"/>
              <a:gd name="connsiteX0" fmla="*/ 1263 w 243688"/>
              <a:gd name="connsiteY0" fmla="*/ 0 h 860135"/>
              <a:gd name="connsiteX1" fmla="*/ 0 w 243688"/>
              <a:gd name="connsiteY1" fmla="*/ 860135 h 860135"/>
              <a:gd name="connsiteX2" fmla="*/ 243688 w 243688"/>
              <a:gd name="connsiteY2" fmla="*/ 654218 h 860135"/>
              <a:gd name="connsiteX3" fmla="*/ 1263 w 243688"/>
              <a:gd name="connsiteY3" fmla="*/ 0 h 860135"/>
              <a:gd name="connsiteX0" fmla="*/ 1263 w 232301"/>
              <a:gd name="connsiteY0" fmla="*/ 0 h 860135"/>
              <a:gd name="connsiteX1" fmla="*/ 0 w 232301"/>
              <a:gd name="connsiteY1" fmla="*/ 860135 h 860135"/>
              <a:gd name="connsiteX2" fmla="*/ 232301 w 232301"/>
              <a:gd name="connsiteY2" fmla="*/ 624652 h 860135"/>
              <a:gd name="connsiteX3" fmla="*/ 1263 w 232301"/>
              <a:gd name="connsiteY3" fmla="*/ 0 h 860135"/>
            </a:gdLst>
            <a:ahLst/>
            <a:cxnLst>
              <a:cxn ang="0">
                <a:pos x="connsiteX0" y="connsiteY0"/>
              </a:cxn>
              <a:cxn ang="0">
                <a:pos x="connsiteX1" y="connsiteY1"/>
              </a:cxn>
              <a:cxn ang="0">
                <a:pos x="connsiteX2" y="connsiteY2"/>
              </a:cxn>
              <a:cxn ang="0">
                <a:pos x="connsiteX3" y="connsiteY3"/>
              </a:cxn>
            </a:cxnLst>
            <a:rect l="l" t="t" r="r" b="b"/>
            <a:pathLst>
              <a:path w="232301" h="860135">
                <a:moveTo>
                  <a:pt x="1263" y="0"/>
                </a:moveTo>
                <a:lnTo>
                  <a:pt x="0" y="860135"/>
                </a:lnTo>
                <a:lnTo>
                  <a:pt x="232301" y="624652"/>
                </a:lnTo>
                <a:lnTo>
                  <a:pt x="1263" y="0"/>
                </a:lnTo>
                <a:close/>
              </a:path>
            </a:pathLst>
          </a:custGeom>
          <a:solidFill>
            <a:srgbClr val="B9E3F9">
              <a:alpha val="75000"/>
            </a:srgbClr>
          </a:solidFill>
          <a:ln w="3175">
            <a:solidFill>
              <a:schemeClr val="tx1"/>
            </a:solidFill>
            <a:miter lim="800000"/>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41" name="フリーフォーム 40"/>
          <p:cNvSpPr/>
          <p:nvPr/>
        </p:nvSpPr>
        <p:spPr>
          <a:xfrm rot="1379127">
            <a:off x="2044567" y="3811042"/>
            <a:ext cx="698773" cy="970902"/>
          </a:xfrm>
          <a:custGeom>
            <a:avLst/>
            <a:gdLst>
              <a:gd name="connsiteX0" fmla="*/ 15240 w 579120"/>
              <a:gd name="connsiteY0" fmla="*/ 0 h 883920"/>
              <a:gd name="connsiteX1" fmla="*/ 0 w 579120"/>
              <a:gd name="connsiteY1" fmla="*/ 883920 h 883920"/>
              <a:gd name="connsiteX2" fmla="*/ 579120 w 579120"/>
              <a:gd name="connsiteY2" fmla="*/ 731520 h 883920"/>
              <a:gd name="connsiteX3" fmla="*/ 15240 w 579120"/>
              <a:gd name="connsiteY3" fmla="*/ 0 h 883920"/>
              <a:gd name="connsiteX0" fmla="*/ 15240 w 299594"/>
              <a:gd name="connsiteY0" fmla="*/ 0 h 883920"/>
              <a:gd name="connsiteX1" fmla="*/ 0 w 299594"/>
              <a:gd name="connsiteY1" fmla="*/ 883920 h 883920"/>
              <a:gd name="connsiteX2" fmla="*/ 299594 w 299594"/>
              <a:gd name="connsiteY2" fmla="*/ 553132 h 883920"/>
              <a:gd name="connsiteX3" fmla="*/ 15240 w 299594"/>
              <a:gd name="connsiteY3" fmla="*/ 0 h 883920"/>
              <a:gd name="connsiteX0" fmla="*/ 15240 w 362487"/>
              <a:gd name="connsiteY0" fmla="*/ 0 h 883920"/>
              <a:gd name="connsiteX1" fmla="*/ 0 w 362487"/>
              <a:gd name="connsiteY1" fmla="*/ 883920 h 883920"/>
              <a:gd name="connsiteX2" fmla="*/ 362487 w 362487"/>
              <a:gd name="connsiteY2" fmla="*/ 553132 h 883920"/>
              <a:gd name="connsiteX3" fmla="*/ 15240 w 362487"/>
              <a:gd name="connsiteY3" fmla="*/ 0 h 883920"/>
              <a:gd name="connsiteX0" fmla="*/ 29216 w 376463"/>
              <a:gd name="connsiteY0" fmla="*/ 0 h 860135"/>
              <a:gd name="connsiteX1" fmla="*/ 0 w 376463"/>
              <a:gd name="connsiteY1" fmla="*/ 860135 h 860135"/>
              <a:gd name="connsiteX2" fmla="*/ 376463 w 376463"/>
              <a:gd name="connsiteY2" fmla="*/ 553132 h 860135"/>
              <a:gd name="connsiteX3" fmla="*/ 29216 w 376463"/>
              <a:gd name="connsiteY3" fmla="*/ 0 h 860135"/>
              <a:gd name="connsiteX0" fmla="*/ 29216 w 243688"/>
              <a:gd name="connsiteY0" fmla="*/ 0 h 860135"/>
              <a:gd name="connsiteX1" fmla="*/ 0 w 243688"/>
              <a:gd name="connsiteY1" fmla="*/ 860135 h 860135"/>
              <a:gd name="connsiteX2" fmla="*/ 243688 w 243688"/>
              <a:gd name="connsiteY2" fmla="*/ 654218 h 860135"/>
              <a:gd name="connsiteX3" fmla="*/ 29216 w 243688"/>
              <a:gd name="connsiteY3" fmla="*/ 0 h 860135"/>
              <a:gd name="connsiteX0" fmla="*/ 1263 w 243688"/>
              <a:gd name="connsiteY0" fmla="*/ 0 h 860135"/>
              <a:gd name="connsiteX1" fmla="*/ 0 w 243688"/>
              <a:gd name="connsiteY1" fmla="*/ 860135 h 860135"/>
              <a:gd name="connsiteX2" fmla="*/ 243688 w 243688"/>
              <a:gd name="connsiteY2" fmla="*/ 654218 h 860135"/>
              <a:gd name="connsiteX3" fmla="*/ 1263 w 243688"/>
              <a:gd name="connsiteY3" fmla="*/ 0 h 860135"/>
              <a:gd name="connsiteX0" fmla="*/ 1263 w 232301"/>
              <a:gd name="connsiteY0" fmla="*/ 0 h 860135"/>
              <a:gd name="connsiteX1" fmla="*/ 0 w 232301"/>
              <a:gd name="connsiteY1" fmla="*/ 860135 h 860135"/>
              <a:gd name="connsiteX2" fmla="*/ 232301 w 232301"/>
              <a:gd name="connsiteY2" fmla="*/ 624652 h 860135"/>
              <a:gd name="connsiteX3" fmla="*/ 1263 w 232301"/>
              <a:gd name="connsiteY3" fmla="*/ 0 h 860135"/>
              <a:gd name="connsiteX0" fmla="*/ 76223 w 307261"/>
              <a:gd name="connsiteY0" fmla="*/ 0 h 771643"/>
              <a:gd name="connsiteX1" fmla="*/ 0 w 307261"/>
              <a:gd name="connsiteY1" fmla="*/ 771643 h 771643"/>
              <a:gd name="connsiteX2" fmla="*/ 307261 w 307261"/>
              <a:gd name="connsiteY2" fmla="*/ 624652 h 771643"/>
              <a:gd name="connsiteX3" fmla="*/ 76223 w 307261"/>
              <a:gd name="connsiteY3" fmla="*/ 0 h 771643"/>
              <a:gd name="connsiteX0" fmla="*/ 165681 w 307261"/>
              <a:gd name="connsiteY0" fmla="*/ 0 h 547768"/>
              <a:gd name="connsiteX1" fmla="*/ 0 w 307261"/>
              <a:gd name="connsiteY1" fmla="*/ 547768 h 547768"/>
              <a:gd name="connsiteX2" fmla="*/ 307261 w 307261"/>
              <a:gd name="connsiteY2" fmla="*/ 400777 h 547768"/>
              <a:gd name="connsiteX3" fmla="*/ 165681 w 307261"/>
              <a:gd name="connsiteY3" fmla="*/ 0 h 547768"/>
              <a:gd name="connsiteX0" fmla="*/ 273471 w 415051"/>
              <a:gd name="connsiteY0" fmla="*/ 0 h 589472"/>
              <a:gd name="connsiteX1" fmla="*/ 0 w 415051"/>
              <a:gd name="connsiteY1" fmla="*/ 589472 h 589472"/>
              <a:gd name="connsiteX2" fmla="*/ 415051 w 415051"/>
              <a:gd name="connsiteY2" fmla="*/ 400777 h 589472"/>
              <a:gd name="connsiteX3" fmla="*/ 273471 w 415051"/>
              <a:gd name="connsiteY3" fmla="*/ 0 h 589472"/>
              <a:gd name="connsiteX0" fmla="*/ 259709 w 415051"/>
              <a:gd name="connsiteY0" fmla="*/ 0 h 647207"/>
              <a:gd name="connsiteX1" fmla="*/ 0 w 415051"/>
              <a:gd name="connsiteY1" fmla="*/ 647207 h 647207"/>
              <a:gd name="connsiteX2" fmla="*/ 415051 w 415051"/>
              <a:gd name="connsiteY2" fmla="*/ 458512 h 647207"/>
              <a:gd name="connsiteX3" fmla="*/ 259709 w 415051"/>
              <a:gd name="connsiteY3" fmla="*/ 0 h 647207"/>
              <a:gd name="connsiteX0" fmla="*/ 249425 w 415051"/>
              <a:gd name="connsiteY0" fmla="*/ 0 h 645794"/>
              <a:gd name="connsiteX1" fmla="*/ 0 w 415051"/>
              <a:gd name="connsiteY1" fmla="*/ 645794 h 645794"/>
              <a:gd name="connsiteX2" fmla="*/ 415051 w 415051"/>
              <a:gd name="connsiteY2" fmla="*/ 457099 h 645794"/>
              <a:gd name="connsiteX3" fmla="*/ 249425 w 415051"/>
              <a:gd name="connsiteY3" fmla="*/ 0 h 645794"/>
              <a:gd name="connsiteX0" fmla="*/ 249425 w 417671"/>
              <a:gd name="connsiteY0" fmla="*/ 0 h 645794"/>
              <a:gd name="connsiteX1" fmla="*/ 0 w 417671"/>
              <a:gd name="connsiteY1" fmla="*/ 645794 h 645794"/>
              <a:gd name="connsiteX2" fmla="*/ 417671 w 417671"/>
              <a:gd name="connsiteY2" fmla="*/ 455861 h 645794"/>
              <a:gd name="connsiteX3" fmla="*/ 249425 w 417671"/>
              <a:gd name="connsiteY3" fmla="*/ 0 h 645794"/>
            </a:gdLst>
            <a:ahLst/>
            <a:cxnLst>
              <a:cxn ang="0">
                <a:pos x="connsiteX0" y="connsiteY0"/>
              </a:cxn>
              <a:cxn ang="0">
                <a:pos x="connsiteX1" y="connsiteY1"/>
              </a:cxn>
              <a:cxn ang="0">
                <a:pos x="connsiteX2" y="connsiteY2"/>
              </a:cxn>
              <a:cxn ang="0">
                <a:pos x="connsiteX3" y="connsiteY3"/>
              </a:cxn>
            </a:cxnLst>
            <a:rect l="l" t="t" r="r" b="b"/>
            <a:pathLst>
              <a:path w="417671" h="645794">
                <a:moveTo>
                  <a:pt x="249425" y="0"/>
                </a:moveTo>
                <a:lnTo>
                  <a:pt x="0" y="645794"/>
                </a:lnTo>
                <a:lnTo>
                  <a:pt x="417671" y="455861"/>
                </a:lnTo>
                <a:lnTo>
                  <a:pt x="249425" y="0"/>
                </a:lnTo>
                <a:close/>
              </a:path>
            </a:pathLst>
          </a:custGeom>
          <a:solidFill>
            <a:srgbClr val="B9E3F9">
              <a:alpha val="75000"/>
            </a:srgbClr>
          </a:solidFill>
          <a:ln w="3175">
            <a:solidFill>
              <a:schemeClr val="tx1"/>
            </a:solidFill>
            <a:miter lim="800000"/>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42" name="フリーフォーム 41"/>
          <p:cNvSpPr/>
          <p:nvPr/>
        </p:nvSpPr>
        <p:spPr>
          <a:xfrm>
            <a:off x="7475848" y="3724715"/>
            <a:ext cx="391820" cy="1328072"/>
          </a:xfrm>
          <a:custGeom>
            <a:avLst/>
            <a:gdLst>
              <a:gd name="connsiteX0" fmla="*/ 15240 w 579120"/>
              <a:gd name="connsiteY0" fmla="*/ 0 h 883920"/>
              <a:gd name="connsiteX1" fmla="*/ 0 w 579120"/>
              <a:gd name="connsiteY1" fmla="*/ 883920 h 883920"/>
              <a:gd name="connsiteX2" fmla="*/ 579120 w 579120"/>
              <a:gd name="connsiteY2" fmla="*/ 731520 h 883920"/>
              <a:gd name="connsiteX3" fmla="*/ 15240 w 579120"/>
              <a:gd name="connsiteY3" fmla="*/ 0 h 883920"/>
              <a:gd name="connsiteX0" fmla="*/ 15240 w 299594"/>
              <a:gd name="connsiteY0" fmla="*/ 0 h 883920"/>
              <a:gd name="connsiteX1" fmla="*/ 0 w 299594"/>
              <a:gd name="connsiteY1" fmla="*/ 883920 h 883920"/>
              <a:gd name="connsiteX2" fmla="*/ 299594 w 299594"/>
              <a:gd name="connsiteY2" fmla="*/ 553132 h 883920"/>
              <a:gd name="connsiteX3" fmla="*/ 15240 w 299594"/>
              <a:gd name="connsiteY3" fmla="*/ 0 h 883920"/>
              <a:gd name="connsiteX0" fmla="*/ 15240 w 362487"/>
              <a:gd name="connsiteY0" fmla="*/ 0 h 883920"/>
              <a:gd name="connsiteX1" fmla="*/ 0 w 362487"/>
              <a:gd name="connsiteY1" fmla="*/ 883920 h 883920"/>
              <a:gd name="connsiteX2" fmla="*/ 362487 w 362487"/>
              <a:gd name="connsiteY2" fmla="*/ 553132 h 883920"/>
              <a:gd name="connsiteX3" fmla="*/ 15240 w 362487"/>
              <a:gd name="connsiteY3" fmla="*/ 0 h 883920"/>
              <a:gd name="connsiteX0" fmla="*/ 29216 w 376463"/>
              <a:gd name="connsiteY0" fmla="*/ 0 h 860135"/>
              <a:gd name="connsiteX1" fmla="*/ 0 w 376463"/>
              <a:gd name="connsiteY1" fmla="*/ 860135 h 860135"/>
              <a:gd name="connsiteX2" fmla="*/ 376463 w 376463"/>
              <a:gd name="connsiteY2" fmla="*/ 553132 h 860135"/>
              <a:gd name="connsiteX3" fmla="*/ 29216 w 376463"/>
              <a:gd name="connsiteY3" fmla="*/ 0 h 860135"/>
              <a:gd name="connsiteX0" fmla="*/ 29216 w 243688"/>
              <a:gd name="connsiteY0" fmla="*/ 0 h 860135"/>
              <a:gd name="connsiteX1" fmla="*/ 0 w 243688"/>
              <a:gd name="connsiteY1" fmla="*/ 860135 h 860135"/>
              <a:gd name="connsiteX2" fmla="*/ 243688 w 243688"/>
              <a:gd name="connsiteY2" fmla="*/ 654218 h 860135"/>
              <a:gd name="connsiteX3" fmla="*/ 29216 w 243688"/>
              <a:gd name="connsiteY3" fmla="*/ 0 h 860135"/>
              <a:gd name="connsiteX0" fmla="*/ 1263 w 243688"/>
              <a:gd name="connsiteY0" fmla="*/ 0 h 860135"/>
              <a:gd name="connsiteX1" fmla="*/ 0 w 243688"/>
              <a:gd name="connsiteY1" fmla="*/ 860135 h 860135"/>
              <a:gd name="connsiteX2" fmla="*/ 243688 w 243688"/>
              <a:gd name="connsiteY2" fmla="*/ 654218 h 860135"/>
              <a:gd name="connsiteX3" fmla="*/ 1263 w 243688"/>
              <a:gd name="connsiteY3" fmla="*/ 0 h 860135"/>
              <a:gd name="connsiteX0" fmla="*/ 1263 w 232301"/>
              <a:gd name="connsiteY0" fmla="*/ 0 h 860135"/>
              <a:gd name="connsiteX1" fmla="*/ 0 w 232301"/>
              <a:gd name="connsiteY1" fmla="*/ 860135 h 860135"/>
              <a:gd name="connsiteX2" fmla="*/ 232301 w 232301"/>
              <a:gd name="connsiteY2" fmla="*/ 624652 h 860135"/>
              <a:gd name="connsiteX3" fmla="*/ 1263 w 232301"/>
              <a:gd name="connsiteY3" fmla="*/ 0 h 860135"/>
              <a:gd name="connsiteX0" fmla="*/ 3161 w 234199"/>
              <a:gd name="connsiteY0" fmla="*/ 0 h 883365"/>
              <a:gd name="connsiteX1" fmla="*/ 0 w 234199"/>
              <a:gd name="connsiteY1" fmla="*/ 883365 h 883365"/>
              <a:gd name="connsiteX2" fmla="*/ 234199 w 234199"/>
              <a:gd name="connsiteY2" fmla="*/ 624652 h 883365"/>
              <a:gd name="connsiteX3" fmla="*/ 3161 w 234199"/>
              <a:gd name="connsiteY3" fmla="*/ 0 h 883365"/>
            </a:gdLst>
            <a:ahLst/>
            <a:cxnLst>
              <a:cxn ang="0">
                <a:pos x="connsiteX0" y="connsiteY0"/>
              </a:cxn>
              <a:cxn ang="0">
                <a:pos x="connsiteX1" y="connsiteY1"/>
              </a:cxn>
              <a:cxn ang="0">
                <a:pos x="connsiteX2" y="connsiteY2"/>
              </a:cxn>
              <a:cxn ang="0">
                <a:pos x="connsiteX3" y="connsiteY3"/>
              </a:cxn>
            </a:cxnLst>
            <a:rect l="l" t="t" r="r" b="b"/>
            <a:pathLst>
              <a:path w="234199" h="883365">
                <a:moveTo>
                  <a:pt x="3161" y="0"/>
                </a:moveTo>
                <a:cubicBezTo>
                  <a:pt x="2107" y="294455"/>
                  <a:pt x="1054" y="588910"/>
                  <a:pt x="0" y="883365"/>
                </a:cubicBezTo>
                <a:lnTo>
                  <a:pt x="234199" y="624652"/>
                </a:lnTo>
                <a:lnTo>
                  <a:pt x="3161" y="0"/>
                </a:lnTo>
                <a:close/>
              </a:path>
            </a:pathLst>
          </a:custGeom>
          <a:solidFill>
            <a:srgbClr val="B9E3F9">
              <a:alpha val="75000"/>
            </a:srgbClr>
          </a:solidFill>
          <a:ln w="3175">
            <a:solidFill>
              <a:schemeClr val="tx1"/>
            </a:solidFill>
            <a:miter lim="800000"/>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43" name="フリーフォーム 42"/>
          <p:cNvSpPr/>
          <p:nvPr/>
        </p:nvSpPr>
        <p:spPr>
          <a:xfrm rot="1379127">
            <a:off x="6824642" y="4285441"/>
            <a:ext cx="696737" cy="983833"/>
          </a:xfrm>
          <a:custGeom>
            <a:avLst/>
            <a:gdLst>
              <a:gd name="connsiteX0" fmla="*/ 15240 w 579120"/>
              <a:gd name="connsiteY0" fmla="*/ 0 h 883920"/>
              <a:gd name="connsiteX1" fmla="*/ 0 w 579120"/>
              <a:gd name="connsiteY1" fmla="*/ 883920 h 883920"/>
              <a:gd name="connsiteX2" fmla="*/ 579120 w 579120"/>
              <a:gd name="connsiteY2" fmla="*/ 731520 h 883920"/>
              <a:gd name="connsiteX3" fmla="*/ 15240 w 579120"/>
              <a:gd name="connsiteY3" fmla="*/ 0 h 883920"/>
              <a:gd name="connsiteX0" fmla="*/ 15240 w 299594"/>
              <a:gd name="connsiteY0" fmla="*/ 0 h 883920"/>
              <a:gd name="connsiteX1" fmla="*/ 0 w 299594"/>
              <a:gd name="connsiteY1" fmla="*/ 883920 h 883920"/>
              <a:gd name="connsiteX2" fmla="*/ 299594 w 299594"/>
              <a:gd name="connsiteY2" fmla="*/ 553132 h 883920"/>
              <a:gd name="connsiteX3" fmla="*/ 15240 w 299594"/>
              <a:gd name="connsiteY3" fmla="*/ 0 h 883920"/>
              <a:gd name="connsiteX0" fmla="*/ 15240 w 362487"/>
              <a:gd name="connsiteY0" fmla="*/ 0 h 883920"/>
              <a:gd name="connsiteX1" fmla="*/ 0 w 362487"/>
              <a:gd name="connsiteY1" fmla="*/ 883920 h 883920"/>
              <a:gd name="connsiteX2" fmla="*/ 362487 w 362487"/>
              <a:gd name="connsiteY2" fmla="*/ 553132 h 883920"/>
              <a:gd name="connsiteX3" fmla="*/ 15240 w 362487"/>
              <a:gd name="connsiteY3" fmla="*/ 0 h 883920"/>
              <a:gd name="connsiteX0" fmla="*/ 29216 w 376463"/>
              <a:gd name="connsiteY0" fmla="*/ 0 h 860135"/>
              <a:gd name="connsiteX1" fmla="*/ 0 w 376463"/>
              <a:gd name="connsiteY1" fmla="*/ 860135 h 860135"/>
              <a:gd name="connsiteX2" fmla="*/ 376463 w 376463"/>
              <a:gd name="connsiteY2" fmla="*/ 553132 h 860135"/>
              <a:gd name="connsiteX3" fmla="*/ 29216 w 376463"/>
              <a:gd name="connsiteY3" fmla="*/ 0 h 860135"/>
              <a:gd name="connsiteX0" fmla="*/ 29216 w 243688"/>
              <a:gd name="connsiteY0" fmla="*/ 0 h 860135"/>
              <a:gd name="connsiteX1" fmla="*/ 0 w 243688"/>
              <a:gd name="connsiteY1" fmla="*/ 860135 h 860135"/>
              <a:gd name="connsiteX2" fmla="*/ 243688 w 243688"/>
              <a:gd name="connsiteY2" fmla="*/ 654218 h 860135"/>
              <a:gd name="connsiteX3" fmla="*/ 29216 w 243688"/>
              <a:gd name="connsiteY3" fmla="*/ 0 h 860135"/>
              <a:gd name="connsiteX0" fmla="*/ 1263 w 243688"/>
              <a:gd name="connsiteY0" fmla="*/ 0 h 860135"/>
              <a:gd name="connsiteX1" fmla="*/ 0 w 243688"/>
              <a:gd name="connsiteY1" fmla="*/ 860135 h 860135"/>
              <a:gd name="connsiteX2" fmla="*/ 243688 w 243688"/>
              <a:gd name="connsiteY2" fmla="*/ 654218 h 860135"/>
              <a:gd name="connsiteX3" fmla="*/ 1263 w 243688"/>
              <a:gd name="connsiteY3" fmla="*/ 0 h 860135"/>
              <a:gd name="connsiteX0" fmla="*/ 1263 w 232301"/>
              <a:gd name="connsiteY0" fmla="*/ 0 h 860135"/>
              <a:gd name="connsiteX1" fmla="*/ 0 w 232301"/>
              <a:gd name="connsiteY1" fmla="*/ 860135 h 860135"/>
              <a:gd name="connsiteX2" fmla="*/ 232301 w 232301"/>
              <a:gd name="connsiteY2" fmla="*/ 624652 h 860135"/>
              <a:gd name="connsiteX3" fmla="*/ 1263 w 232301"/>
              <a:gd name="connsiteY3" fmla="*/ 0 h 860135"/>
              <a:gd name="connsiteX0" fmla="*/ 76223 w 307261"/>
              <a:gd name="connsiteY0" fmla="*/ 0 h 771643"/>
              <a:gd name="connsiteX1" fmla="*/ 0 w 307261"/>
              <a:gd name="connsiteY1" fmla="*/ 771643 h 771643"/>
              <a:gd name="connsiteX2" fmla="*/ 307261 w 307261"/>
              <a:gd name="connsiteY2" fmla="*/ 624652 h 771643"/>
              <a:gd name="connsiteX3" fmla="*/ 76223 w 307261"/>
              <a:gd name="connsiteY3" fmla="*/ 0 h 771643"/>
              <a:gd name="connsiteX0" fmla="*/ 165681 w 307261"/>
              <a:gd name="connsiteY0" fmla="*/ 0 h 547768"/>
              <a:gd name="connsiteX1" fmla="*/ 0 w 307261"/>
              <a:gd name="connsiteY1" fmla="*/ 547768 h 547768"/>
              <a:gd name="connsiteX2" fmla="*/ 307261 w 307261"/>
              <a:gd name="connsiteY2" fmla="*/ 400777 h 547768"/>
              <a:gd name="connsiteX3" fmla="*/ 165681 w 307261"/>
              <a:gd name="connsiteY3" fmla="*/ 0 h 547768"/>
              <a:gd name="connsiteX0" fmla="*/ 273471 w 415051"/>
              <a:gd name="connsiteY0" fmla="*/ 0 h 589472"/>
              <a:gd name="connsiteX1" fmla="*/ 0 w 415051"/>
              <a:gd name="connsiteY1" fmla="*/ 589472 h 589472"/>
              <a:gd name="connsiteX2" fmla="*/ 415051 w 415051"/>
              <a:gd name="connsiteY2" fmla="*/ 400777 h 589472"/>
              <a:gd name="connsiteX3" fmla="*/ 273471 w 415051"/>
              <a:gd name="connsiteY3" fmla="*/ 0 h 589472"/>
              <a:gd name="connsiteX0" fmla="*/ 259709 w 415051"/>
              <a:gd name="connsiteY0" fmla="*/ 0 h 647207"/>
              <a:gd name="connsiteX1" fmla="*/ 0 w 415051"/>
              <a:gd name="connsiteY1" fmla="*/ 647207 h 647207"/>
              <a:gd name="connsiteX2" fmla="*/ 415051 w 415051"/>
              <a:gd name="connsiteY2" fmla="*/ 458512 h 647207"/>
              <a:gd name="connsiteX3" fmla="*/ 259709 w 415051"/>
              <a:gd name="connsiteY3" fmla="*/ 0 h 647207"/>
              <a:gd name="connsiteX0" fmla="*/ 249425 w 415051"/>
              <a:gd name="connsiteY0" fmla="*/ 0 h 645794"/>
              <a:gd name="connsiteX1" fmla="*/ 0 w 415051"/>
              <a:gd name="connsiteY1" fmla="*/ 645794 h 645794"/>
              <a:gd name="connsiteX2" fmla="*/ 415051 w 415051"/>
              <a:gd name="connsiteY2" fmla="*/ 457099 h 645794"/>
              <a:gd name="connsiteX3" fmla="*/ 249425 w 415051"/>
              <a:gd name="connsiteY3" fmla="*/ 0 h 645794"/>
              <a:gd name="connsiteX0" fmla="*/ 249425 w 417671"/>
              <a:gd name="connsiteY0" fmla="*/ 0 h 645794"/>
              <a:gd name="connsiteX1" fmla="*/ 0 w 417671"/>
              <a:gd name="connsiteY1" fmla="*/ 645794 h 645794"/>
              <a:gd name="connsiteX2" fmla="*/ 417671 w 417671"/>
              <a:gd name="connsiteY2" fmla="*/ 455861 h 645794"/>
              <a:gd name="connsiteX3" fmla="*/ 249425 w 417671"/>
              <a:gd name="connsiteY3" fmla="*/ 0 h 645794"/>
              <a:gd name="connsiteX0" fmla="*/ 248208 w 416454"/>
              <a:gd name="connsiteY0" fmla="*/ 0 h 654395"/>
              <a:gd name="connsiteX1" fmla="*/ 0 w 416454"/>
              <a:gd name="connsiteY1" fmla="*/ 654395 h 654395"/>
              <a:gd name="connsiteX2" fmla="*/ 416454 w 416454"/>
              <a:gd name="connsiteY2" fmla="*/ 455861 h 654395"/>
              <a:gd name="connsiteX3" fmla="*/ 248208 w 416454"/>
              <a:gd name="connsiteY3" fmla="*/ 0 h 654395"/>
            </a:gdLst>
            <a:ahLst/>
            <a:cxnLst>
              <a:cxn ang="0">
                <a:pos x="connsiteX0" y="connsiteY0"/>
              </a:cxn>
              <a:cxn ang="0">
                <a:pos x="connsiteX1" y="connsiteY1"/>
              </a:cxn>
              <a:cxn ang="0">
                <a:pos x="connsiteX2" y="connsiteY2"/>
              </a:cxn>
              <a:cxn ang="0">
                <a:pos x="connsiteX3" y="connsiteY3"/>
              </a:cxn>
            </a:cxnLst>
            <a:rect l="l" t="t" r="r" b="b"/>
            <a:pathLst>
              <a:path w="416454" h="654395">
                <a:moveTo>
                  <a:pt x="248208" y="0"/>
                </a:moveTo>
                <a:lnTo>
                  <a:pt x="0" y="654395"/>
                </a:lnTo>
                <a:lnTo>
                  <a:pt x="416454" y="455861"/>
                </a:lnTo>
                <a:lnTo>
                  <a:pt x="248208" y="0"/>
                </a:lnTo>
                <a:close/>
              </a:path>
            </a:pathLst>
          </a:custGeom>
          <a:solidFill>
            <a:srgbClr val="B9E3F9">
              <a:alpha val="75000"/>
            </a:srgbClr>
          </a:solidFill>
          <a:ln w="3175">
            <a:solidFill>
              <a:schemeClr val="tx1"/>
            </a:solidFill>
            <a:miter lim="800000"/>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44" name="角丸四角形吹き出し 43"/>
          <p:cNvSpPr/>
          <p:nvPr/>
        </p:nvSpPr>
        <p:spPr>
          <a:xfrm>
            <a:off x="671342" y="5440886"/>
            <a:ext cx="5484877" cy="1132916"/>
          </a:xfrm>
          <a:prstGeom prst="wedgeRoundRectCallout">
            <a:avLst>
              <a:gd name="adj1" fmla="val -20235"/>
              <a:gd name="adj2" fmla="val -68443"/>
              <a:gd name="adj3" fmla="val 16667"/>
            </a:avLst>
          </a:prstGeom>
          <a:noFill/>
          <a:ln w="28575">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ja-JP" altLang="en-US" sz="2000" dirty="0" smtClean="0">
                <a:solidFill>
                  <a:sysClr val="windowText" lastClr="000000"/>
                </a:solidFill>
                <a:latin typeface="AR P教科書体M" panose="03000600000000000000" pitchFamily="66" charset="-128"/>
                <a:ea typeface="AR P教科書体M" panose="03000600000000000000" pitchFamily="66" charset="-128"/>
              </a:rPr>
              <a:t>えん</a:t>
            </a:r>
            <a:r>
              <a:rPr lang="ja-JP" altLang="en-US" sz="2000" dirty="0" err="1" smtClean="0">
                <a:solidFill>
                  <a:sysClr val="windowText" lastClr="000000"/>
                </a:solidFill>
                <a:latin typeface="AR P教科書体M" panose="03000600000000000000" pitchFamily="66" charset="-128"/>
                <a:ea typeface="AR P教科書体M" panose="03000600000000000000" pitchFamily="66" charset="-128"/>
              </a:rPr>
              <a:t>ぴつを</a:t>
            </a:r>
            <a:r>
              <a:rPr lang="ja-JP" altLang="en-US" sz="2000" dirty="0" smtClean="0">
                <a:solidFill>
                  <a:sysClr val="windowText" lastClr="000000"/>
                </a:solidFill>
                <a:latin typeface="AR P教科書体M" panose="03000600000000000000" pitchFamily="66" charset="-128"/>
                <a:ea typeface="AR P教科書体M" panose="03000600000000000000" pitchFamily="66" charset="-128"/>
              </a:rPr>
              <a:t>二つの三角定規で立てたとき、三角定規の直角がえんぴつと平面が垂直であることを表しています。</a:t>
            </a:r>
            <a:endParaRPr kumimoji="1" lang="ja-JP" altLang="en-US" sz="2000" dirty="0">
              <a:solidFill>
                <a:sysClr val="windowText" lastClr="000000"/>
              </a:solidFill>
              <a:latin typeface="AR P教科書体M" panose="03000600000000000000" pitchFamily="66" charset="-128"/>
              <a:ea typeface="AR P教科書体M" panose="03000600000000000000" pitchFamily="66" charset="-128"/>
            </a:endParaRPr>
          </a:p>
        </p:txBody>
      </p:sp>
    </p:spTree>
    <p:custDataLst>
      <p:tags r:id="rId1"/>
    </p:custDataLst>
    <p:extLst>
      <p:ext uri="{BB962C8B-B14F-4D97-AF65-F5344CB8AC3E}">
        <p14:creationId xmlns:p14="http://schemas.microsoft.com/office/powerpoint/2010/main" val="5987975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4"/>
                                        </p:tgtEl>
                                        <p:attrNameLst>
                                          <p:attrName>style.visibility</p:attrName>
                                        </p:attrNameLst>
                                      </p:cBhvr>
                                      <p:to>
                                        <p:strVal val="visible"/>
                                      </p:to>
                                    </p:set>
                                    <p:animEffect transition="in" filter="fade">
                                      <p:cBhvr>
                                        <p:cTn id="11" dur="750"/>
                                        <p:tgtEl>
                                          <p:spTgt spid="7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par>
                          <p:cTn id="17" fill="hold">
                            <p:stCondLst>
                              <p:cond delay="500"/>
                            </p:stCondLst>
                            <p:childTnLst>
                              <p:par>
                                <p:cTn id="18" presetID="10" presetClass="entr" presetSubtype="0" fill="hold" nodeType="after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44"/>
                                        </p:tgtEl>
                                        <p:attrNameLst>
                                          <p:attrName>style.visibility</p:attrName>
                                        </p:attrNameLst>
                                      </p:cBhvr>
                                      <p:to>
                                        <p:strVal val="visible"/>
                                      </p:to>
                                    </p:set>
                                    <p:animEffect transition="in" filter="wipe(up)">
                                      <p:cBhvr>
                                        <p:cTn id="25" dur="500"/>
                                        <p:tgtEl>
                                          <p:spTgt spid="44"/>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fade">
                                      <p:cBhvr>
                                        <p:cTn id="30" dur="1000"/>
                                        <p:tgtEl>
                                          <p:spTgt spid="9"/>
                                        </p:tgtEl>
                                      </p:cBhvr>
                                    </p:animEffect>
                                    <p:anim calcmode="lin" valueType="num">
                                      <p:cBhvr>
                                        <p:cTn id="31" dur="1000" fill="hold"/>
                                        <p:tgtEl>
                                          <p:spTgt spid="9"/>
                                        </p:tgtEl>
                                        <p:attrNameLst>
                                          <p:attrName>ppt_x</p:attrName>
                                        </p:attrNameLst>
                                      </p:cBhvr>
                                      <p:tavLst>
                                        <p:tav tm="0">
                                          <p:val>
                                            <p:strVal val="#ppt_x"/>
                                          </p:val>
                                        </p:tav>
                                        <p:tav tm="100000">
                                          <p:val>
                                            <p:strVal val="#ppt_x"/>
                                          </p:val>
                                        </p:tav>
                                      </p:tavLst>
                                    </p:anim>
                                    <p:anim calcmode="lin" valueType="num">
                                      <p:cBhvr>
                                        <p:cTn id="32" dur="1000" fill="hold"/>
                                        <p:tgtEl>
                                          <p:spTgt spid="9"/>
                                        </p:tgtEl>
                                        <p:attrNameLst>
                                          <p:attrName>ppt_y</p:attrName>
                                        </p:attrNameLst>
                                      </p:cBhvr>
                                      <p:tavLst>
                                        <p:tav tm="0">
                                          <p:val>
                                            <p:strVal val="#ppt_y+.1"/>
                                          </p:val>
                                        </p:tav>
                                        <p:tav tm="100000">
                                          <p:val>
                                            <p:strVal val="#ppt_y"/>
                                          </p:val>
                                        </p:tav>
                                      </p:tavLst>
                                    </p:anim>
                                  </p:childTnLst>
                                </p:cTn>
                              </p:par>
                            </p:childTnLst>
                          </p:cTn>
                        </p:par>
                        <p:par>
                          <p:cTn id="33" fill="hold">
                            <p:stCondLst>
                              <p:cond delay="1000"/>
                            </p:stCondLst>
                            <p:childTnLst>
                              <p:par>
                                <p:cTn id="34" presetID="42" presetClass="entr" presetSubtype="0" fill="hold" grpId="0" nodeType="afterEffect">
                                  <p:stCondLst>
                                    <p:cond delay="0"/>
                                  </p:stCondLst>
                                  <p:childTnLst>
                                    <p:set>
                                      <p:cBhvr>
                                        <p:cTn id="35" dur="1" fill="hold">
                                          <p:stCondLst>
                                            <p:cond delay="0"/>
                                          </p:stCondLst>
                                        </p:cTn>
                                        <p:tgtEl>
                                          <p:spTgt spid="41"/>
                                        </p:tgtEl>
                                        <p:attrNameLst>
                                          <p:attrName>style.visibility</p:attrName>
                                        </p:attrNameLst>
                                      </p:cBhvr>
                                      <p:to>
                                        <p:strVal val="visible"/>
                                      </p:to>
                                    </p:set>
                                    <p:animEffect transition="in" filter="fade">
                                      <p:cBhvr>
                                        <p:cTn id="36" dur="1000"/>
                                        <p:tgtEl>
                                          <p:spTgt spid="41"/>
                                        </p:tgtEl>
                                      </p:cBhvr>
                                    </p:animEffect>
                                    <p:anim calcmode="lin" valueType="num">
                                      <p:cBhvr>
                                        <p:cTn id="37" dur="1000" fill="hold"/>
                                        <p:tgtEl>
                                          <p:spTgt spid="41"/>
                                        </p:tgtEl>
                                        <p:attrNameLst>
                                          <p:attrName>ppt_x</p:attrName>
                                        </p:attrNameLst>
                                      </p:cBhvr>
                                      <p:tavLst>
                                        <p:tav tm="0">
                                          <p:val>
                                            <p:strVal val="#ppt_x"/>
                                          </p:val>
                                        </p:tav>
                                        <p:tav tm="100000">
                                          <p:val>
                                            <p:strVal val="#ppt_x"/>
                                          </p:val>
                                        </p:tav>
                                      </p:tavLst>
                                    </p:anim>
                                    <p:anim calcmode="lin" valueType="num">
                                      <p:cBhvr>
                                        <p:cTn id="38"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42"/>
                                        </p:tgtEl>
                                        <p:attrNameLst>
                                          <p:attrName>style.visibility</p:attrName>
                                        </p:attrNameLst>
                                      </p:cBhvr>
                                      <p:to>
                                        <p:strVal val="visible"/>
                                      </p:to>
                                    </p:set>
                                    <p:animEffect transition="in" filter="fade">
                                      <p:cBhvr>
                                        <p:cTn id="43" dur="1000"/>
                                        <p:tgtEl>
                                          <p:spTgt spid="42"/>
                                        </p:tgtEl>
                                      </p:cBhvr>
                                    </p:animEffect>
                                    <p:anim calcmode="lin" valueType="num">
                                      <p:cBhvr>
                                        <p:cTn id="44" dur="1000" fill="hold"/>
                                        <p:tgtEl>
                                          <p:spTgt spid="42"/>
                                        </p:tgtEl>
                                        <p:attrNameLst>
                                          <p:attrName>ppt_x</p:attrName>
                                        </p:attrNameLst>
                                      </p:cBhvr>
                                      <p:tavLst>
                                        <p:tav tm="0">
                                          <p:val>
                                            <p:strVal val="#ppt_x"/>
                                          </p:val>
                                        </p:tav>
                                        <p:tav tm="100000">
                                          <p:val>
                                            <p:strVal val="#ppt_x"/>
                                          </p:val>
                                        </p:tav>
                                      </p:tavLst>
                                    </p:anim>
                                    <p:anim calcmode="lin" valueType="num">
                                      <p:cBhvr>
                                        <p:cTn id="45" dur="1000" fill="hold"/>
                                        <p:tgtEl>
                                          <p:spTgt spid="42"/>
                                        </p:tgtEl>
                                        <p:attrNameLst>
                                          <p:attrName>ppt_y</p:attrName>
                                        </p:attrNameLst>
                                      </p:cBhvr>
                                      <p:tavLst>
                                        <p:tav tm="0">
                                          <p:val>
                                            <p:strVal val="#ppt_y+.1"/>
                                          </p:val>
                                        </p:tav>
                                        <p:tav tm="100000">
                                          <p:val>
                                            <p:strVal val="#ppt_y"/>
                                          </p:val>
                                        </p:tav>
                                      </p:tavLst>
                                    </p:anim>
                                  </p:childTnLst>
                                </p:cTn>
                              </p:par>
                            </p:childTnLst>
                          </p:cTn>
                        </p:par>
                        <p:par>
                          <p:cTn id="46" fill="hold">
                            <p:stCondLst>
                              <p:cond delay="1000"/>
                            </p:stCondLst>
                            <p:childTnLst>
                              <p:par>
                                <p:cTn id="47" presetID="42" presetClass="entr" presetSubtype="0" fill="hold" grpId="0" nodeType="afterEffect">
                                  <p:stCondLst>
                                    <p:cond delay="0"/>
                                  </p:stCondLst>
                                  <p:childTnLst>
                                    <p:set>
                                      <p:cBhvr>
                                        <p:cTn id="48" dur="1" fill="hold">
                                          <p:stCondLst>
                                            <p:cond delay="0"/>
                                          </p:stCondLst>
                                        </p:cTn>
                                        <p:tgtEl>
                                          <p:spTgt spid="43"/>
                                        </p:tgtEl>
                                        <p:attrNameLst>
                                          <p:attrName>style.visibility</p:attrName>
                                        </p:attrNameLst>
                                      </p:cBhvr>
                                      <p:to>
                                        <p:strVal val="visible"/>
                                      </p:to>
                                    </p:set>
                                    <p:animEffect transition="in" filter="fade">
                                      <p:cBhvr>
                                        <p:cTn id="49" dur="1000"/>
                                        <p:tgtEl>
                                          <p:spTgt spid="43"/>
                                        </p:tgtEl>
                                      </p:cBhvr>
                                    </p:animEffect>
                                    <p:anim calcmode="lin" valueType="num">
                                      <p:cBhvr>
                                        <p:cTn id="50" dur="1000" fill="hold"/>
                                        <p:tgtEl>
                                          <p:spTgt spid="43"/>
                                        </p:tgtEl>
                                        <p:attrNameLst>
                                          <p:attrName>ppt_x</p:attrName>
                                        </p:attrNameLst>
                                      </p:cBhvr>
                                      <p:tavLst>
                                        <p:tav tm="0">
                                          <p:val>
                                            <p:strVal val="#ppt_x"/>
                                          </p:val>
                                        </p:tav>
                                        <p:tav tm="100000">
                                          <p:val>
                                            <p:strVal val="#ppt_x"/>
                                          </p:val>
                                        </p:tav>
                                      </p:tavLst>
                                    </p:anim>
                                    <p:anim calcmode="lin" valueType="num">
                                      <p:cBhvr>
                                        <p:cTn id="51"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18" presetClass="exit" presetSubtype="12" fill="hold" grpId="0" nodeType="clickEffect">
                                  <p:stCondLst>
                                    <p:cond delay="0"/>
                                  </p:stCondLst>
                                  <p:childTnLst>
                                    <p:animEffect transition="out" filter="strips(downLeft)">
                                      <p:cBhvr>
                                        <p:cTn id="55" dur="500"/>
                                        <p:tgtEl>
                                          <p:spTgt spid="91"/>
                                        </p:tgtEl>
                                      </p:cBhvr>
                                    </p:animEffect>
                                    <p:set>
                                      <p:cBhvr>
                                        <p:cTn id="56" dur="1" fill="hold">
                                          <p:stCondLst>
                                            <p:cond delay="499"/>
                                          </p:stCondLst>
                                        </p:cTn>
                                        <p:tgtEl>
                                          <p:spTgt spid="9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animBg="1"/>
      <p:bldP spid="91" grpId="0" animBg="1"/>
      <p:bldP spid="8" grpId="0" animBg="1"/>
      <p:bldP spid="9" grpId="0" animBg="1"/>
      <p:bldP spid="41" grpId="0" animBg="1"/>
      <p:bldP spid="42" grpId="0" animBg="1"/>
      <p:bldP spid="43" grpId="0" animBg="1"/>
      <p:bldP spid="4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平行四辺形 73"/>
          <p:cNvSpPr/>
          <p:nvPr/>
        </p:nvSpPr>
        <p:spPr>
          <a:xfrm>
            <a:off x="5076056" y="4399117"/>
            <a:ext cx="3070336" cy="709100"/>
          </a:xfrm>
          <a:prstGeom prst="parallelogram">
            <a:avLst>
              <a:gd name="adj" fmla="val 102839"/>
            </a:avLst>
          </a:prstGeom>
          <a:solidFill>
            <a:srgbClr val="FFC000">
              <a:alpha val="75000"/>
            </a:srgbClr>
          </a:solidFill>
          <a:ln w="28575" cap="rnd">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0" name="正方形/長方形 39"/>
          <p:cNvSpPr/>
          <p:nvPr/>
        </p:nvSpPr>
        <p:spPr>
          <a:xfrm>
            <a:off x="254919" y="260648"/>
            <a:ext cx="8709569" cy="584775"/>
          </a:xfrm>
          <a:prstGeom prst="rect">
            <a:avLst/>
          </a:prstGeom>
          <a:solidFill>
            <a:srgbClr val="FCECC0"/>
          </a:solidFill>
          <a:ln w="28575" cap="rnd">
            <a:solidFill>
              <a:schemeClr val="tx1"/>
            </a:solidFill>
            <a:bevel/>
          </a:ln>
        </p:spPr>
        <p:txBody>
          <a:bodyPr wrap="square">
            <a:spAutoFit/>
          </a:bodyPr>
          <a:lstStyle/>
          <a:p>
            <a:r>
              <a:rPr lang="ja-JP" altLang="en-US" sz="3200" dirty="0" smtClean="0">
                <a:solidFill>
                  <a:srgbClr val="000000"/>
                </a:solidFill>
                <a:latin typeface="AR P教科書体M" panose="03000600000000000000" pitchFamily="66" charset="-128"/>
                <a:ea typeface="AR P教科書体M" panose="03000600000000000000" pitchFamily="66" charset="-128"/>
              </a:rPr>
              <a:t>直方体の面と辺の交わり方やならび方を調べましょう。</a:t>
            </a:r>
            <a:endParaRPr lang="ja-JP" altLang="en-US" dirty="0"/>
          </a:p>
        </p:txBody>
      </p:sp>
      <p:sp>
        <p:nvSpPr>
          <p:cNvPr id="60" name="正方形/長方形 59"/>
          <p:cNvSpPr/>
          <p:nvPr/>
        </p:nvSpPr>
        <p:spPr>
          <a:xfrm>
            <a:off x="254919" y="984047"/>
            <a:ext cx="6489277" cy="461665"/>
          </a:xfrm>
          <a:prstGeom prst="rect">
            <a:avLst/>
          </a:prstGeom>
          <a:solidFill>
            <a:schemeClr val="bg1"/>
          </a:solidFill>
          <a:ln w="28575" cap="rnd">
            <a:solidFill>
              <a:srgbClr val="00B050"/>
            </a:solidFill>
            <a:bevel/>
          </a:ln>
        </p:spPr>
        <p:txBody>
          <a:bodyPr wrap="none">
            <a:spAutoFit/>
          </a:bodyPr>
          <a:lstStyle/>
          <a:p>
            <a:r>
              <a:rPr lang="ja-JP" altLang="en-US" sz="2400" dirty="0" smtClean="0">
                <a:solidFill>
                  <a:srgbClr val="000000"/>
                </a:solidFill>
                <a:latin typeface="AR P教科書体M" panose="03000600000000000000" pitchFamily="66" charset="-128"/>
                <a:ea typeface="AR P教科書体M" panose="03000600000000000000" pitchFamily="66" charset="-128"/>
              </a:rPr>
              <a:t>直方体の面と辺の</a:t>
            </a:r>
            <a:r>
              <a:rPr lang="en-US" altLang="ja-JP" sz="2400" dirty="0" smtClean="0">
                <a:solidFill>
                  <a:srgbClr val="000000"/>
                </a:solidFill>
                <a:latin typeface="AR P教科書体M" panose="03000600000000000000" pitchFamily="66" charset="-128"/>
                <a:ea typeface="AR P教科書体M" panose="03000600000000000000" pitchFamily="66" charset="-128"/>
              </a:rPr>
              <a:t>､</a:t>
            </a:r>
            <a:r>
              <a:rPr lang="ja-JP" altLang="en-US" sz="2400" dirty="0" smtClean="0">
                <a:solidFill>
                  <a:srgbClr val="000000"/>
                </a:solidFill>
                <a:latin typeface="AR P教科書体M" panose="03000600000000000000" pitchFamily="66" charset="-128"/>
                <a:ea typeface="AR P教科書体M" panose="03000600000000000000" pitchFamily="66" charset="-128"/>
              </a:rPr>
              <a:t>垂直や平行の関係を調べよう。</a:t>
            </a:r>
            <a:endParaRPr lang="ja-JP" altLang="en-US" sz="1400" dirty="0"/>
          </a:p>
        </p:txBody>
      </p:sp>
      <p:grpSp>
        <p:nvGrpSpPr>
          <p:cNvPr id="7" name="グループ化 6"/>
          <p:cNvGrpSpPr/>
          <p:nvPr/>
        </p:nvGrpSpPr>
        <p:grpSpPr>
          <a:xfrm>
            <a:off x="4690106" y="2599818"/>
            <a:ext cx="3772586" cy="2895753"/>
            <a:chOff x="4690106" y="2599818"/>
            <a:chExt cx="3772586" cy="2895753"/>
          </a:xfrm>
        </p:grpSpPr>
        <p:sp>
          <p:nvSpPr>
            <p:cNvPr id="76" name="直方体 75"/>
            <p:cNvSpPr>
              <a:spLocks noChangeAspect="1"/>
            </p:cNvSpPr>
            <p:nvPr/>
          </p:nvSpPr>
          <p:spPr>
            <a:xfrm>
              <a:off x="5076056" y="2950129"/>
              <a:ext cx="3070335" cy="2158088"/>
            </a:xfrm>
            <a:prstGeom prst="cube">
              <a:avLst>
                <a:gd name="adj" fmla="val 32987"/>
              </a:avLst>
            </a:prstGeom>
            <a:solidFill>
              <a:schemeClr val="bg1">
                <a:alpha val="25000"/>
              </a:schemeClr>
            </a:solidFill>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cxnSp>
          <p:nvCxnSpPr>
            <p:cNvPr id="77" name="直線コネクタ 76"/>
            <p:cNvCxnSpPr/>
            <p:nvPr/>
          </p:nvCxnSpPr>
          <p:spPr>
            <a:xfrm>
              <a:off x="5796137" y="2957428"/>
              <a:ext cx="0" cy="1440000"/>
            </a:xfrm>
            <a:prstGeom prst="line">
              <a:avLst/>
            </a:prstGeom>
            <a:solidFill>
              <a:schemeClr val="bg1">
                <a:alpha val="25000"/>
              </a:schemeClr>
            </a:solidFill>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5796136" y="4397428"/>
              <a:ext cx="2360627" cy="0"/>
            </a:xfrm>
            <a:prstGeom prst="line">
              <a:avLst/>
            </a:prstGeom>
            <a:solidFill>
              <a:schemeClr val="bg1">
                <a:alpha val="25000"/>
              </a:schemeClr>
            </a:solidFill>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flipH="1">
              <a:off x="5076056" y="4410460"/>
              <a:ext cx="720080" cy="686414"/>
            </a:xfrm>
            <a:prstGeom prst="line">
              <a:avLst/>
            </a:prstGeom>
            <a:solidFill>
              <a:schemeClr val="bg1">
                <a:alpha val="25000"/>
              </a:schemeClr>
            </a:solidFill>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0" name="円/楕円 79"/>
            <p:cNvSpPr/>
            <p:nvPr/>
          </p:nvSpPr>
          <p:spPr>
            <a:xfrm>
              <a:off x="6220314" y="3089472"/>
              <a:ext cx="432048" cy="432048"/>
            </a:xfrm>
            <a:prstGeom prst="ellipse">
              <a:avLst/>
            </a:prstGeom>
            <a:noFill/>
            <a:ln w="12700">
              <a:solidFill>
                <a:schemeClr val="tx1"/>
              </a:solidFill>
              <a:miter lim="800000"/>
            </a:ln>
            <a:scene3d>
              <a:camera prst="orthographicFront">
                <a:rot lat="17999998"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2000" dirty="0" smtClean="0">
                  <a:solidFill>
                    <a:sysClr val="windowText" lastClr="000000"/>
                  </a:solidFill>
                </a:rPr>
                <a:t>あ</a:t>
              </a:r>
              <a:endParaRPr kumimoji="1" lang="ja-JP" altLang="en-US" sz="1600" dirty="0">
                <a:solidFill>
                  <a:sysClr val="windowText" lastClr="000000"/>
                </a:solidFill>
              </a:endParaRPr>
            </a:p>
          </p:txBody>
        </p:sp>
        <p:sp>
          <p:nvSpPr>
            <p:cNvPr id="82" name="円/楕円 81"/>
            <p:cNvSpPr/>
            <p:nvPr/>
          </p:nvSpPr>
          <p:spPr>
            <a:xfrm>
              <a:off x="6708194" y="3290270"/>
              <a:ext cx="360000" cy="360000"/>
            </a:xfrm>
            <a:prstGeom prst="ellipse">
              <a:avLst/>
            </a:prstGeom>
            <a:noFill/>
            <a:ln w="12700">
              <a:solidFill>
                <a:schemeClr val="bg2"/>
              </a:solidFill>
              <a:miter lim="800000"/>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2000" dirty="0" smtClean="0">
                  <a:solidFill>
                    <a:schemeClr val="bg1">
                      <a:lumMod val="50000"/>
                    </a:schemeClr>
                  </a:solidFill>
                </a:rPr>
                <a:t>え</a:t>
              </a:r>
              <a:endParaRPr kumimoji="1" lang="ja-JP" altLang="en-US" dirty="0">
                <a:solidFill>
                  <a:schemeClr val="bg1">
                    <a:lumMod val="50000"/>
                  </a:schemeClr>
                </a:solidFill>
              </a:endParaRPr>
            </a:p>
          </p:txBody>
        </p:sp>
        <p:sp>
          <p:nvSpPr>
            <p:cNvPr id="83" name="円/楕円 82"/>
            <p:cNvSpPr/>
            <p:nvPr/>
          </p:nvSpPr>
          <p:spPr>
            <a:xfrm>
              <a:off x="6156219" y="4011789"/>
              <a:ext cx="360000" cy="360000"/>
            </a:xfrm>
            <a:prstGeom prst="ellipse">
              <a:avLst/>
            </a:prstGeom>
            <a:solidFill>
              <a:schemeClr val="bg1"/>
            </a:solidFill>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000" dirty="0">
                  <a:solidFill>
                    <a:schemeClr val="dk1"/>
                  </a:solidFill>
                </a:rPr>
                <a:t>か</a:t>
              </a:r>
              <a:endParaRPr lang="ja-JP" altLang="en-US" sz="2400" dirty="0">
                <a:solidFill>
                  <a:schemeClr val="dk1"/>
                </a:solidFill>
              </a:endParaRPr>
            </a:p>
          </p:txBody>
        </p:sp>
        <p:sp>
          <p:nvSpPr>
            <p:cNvPr id="84" name="円/楕円 83"/>
            <p:cNvSpPr/>
            <p:nvPr/>
          </p:nvSpPr>
          <p:spPr>
            <a:xfrm rot="20091344">
              <a:off x="7652105" y="3849730"/>
              <a:ext cx="356785" cy="288032"/>
            </a:xfrm>
            <a:prstGeom prst="ellipse">
              <a:avLst/>
            </a:prstGeom>
            <a:noFill/>
            <a:ln w="12700">
              <a:solidFill>
                <a:schemeClr val="tx1"/>
              </a:solidFill>
              <a:miter lim="800000"/>
            </a:ln>
            <a:scene3d>
              <a:camera prst="orthographicFront">
                <a:rot lat="0" lon="2700000" rev="20658439"/>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chemeClr val="tx1"/>
                  </a:solidFill>
                </a:rPr>
                <a:t>う</a:t>
              </a:r>
              <a:endParaRPr kumimoji="1" lang="ja-JP" altLang="en-US" sz="2000" dirty="0">
                <a:solidFill>
                  <a:schemeClr val="tx1"/>
                </a:solidFill>
              </a:endParaRPr>
            </a:p>
          </p:txBody>
        </p:sp>
        <p:sp>
          <p:nvSpPr>
            <p:cNvPr id="85" name="円/楕円 84"/>
            <p:cNvSpPr/>
            <p:nvPr/>
          </p:nvSpPr>
          <p:spPr>
            <a:xfrm rot="20091344">
              <a:off x="5276461" y="3887196"/>
              <a:ext cx="356785" cy="288032"/>
            </a:xfrm>
            <a:prstGeom prst="ellipse">
              <a:avLst/>
            </a:prstGeom>
            <a:noFill/>
            <a:ln w="12700">
              <a:solidFill>
                <a:schemeClr val="bg2"/>
              </a:solidFill>
              <a:miter lim="800000"/>
            </a:ln>
            <a:scene3d>
              <a:camera prst="orthographicFront">
                <a:rot lat="0" lon="2700000" rev="20658439"/>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chemeClr val="bg2"/>
                  </a:solidFill>
                </a:rPr>
                <a:t>お</a:t>
              </a:r>
              <a:endParaRPr kumimoji="1" lang="ja-JP" altLang="en-US" sz="2000" dirty="0">
                <a:solidFill>
                  <a:schemeClr val="bg2"/>
                </a:solidFill>
              </a:endParaRPr>
            </a:p>
          </p:txBody>
        </p:sp>
        <p:sp>
          <p:nvSpPr>
            <p:cNvPr id="81" name="円/楕円 80"/>
            <p:cNvSpPr/>
            <p:nvPr/>
          </p:nvSpPr>
          <p:spPr>
            <a:xfrm>
              <a:off x="6220314" y="4554984"/>
              <a:ext cx="432048" cy="432048"/>
            </a:xfrm>
            <a:prstGeom prst="ellipse">
              <a:avLst/>
            </a:prstGeom>
            <a:noFill/>
            <a:ln w="19050">
              <a:solidFill>
                <a:schemeClr val="bg2">
                  <a:lumMod val="75000"/>
                </a:schemeClr>
              </a:solidFill>
              <a:miter lim="800000"/>
            </a:ln>
            <a:scene3d>
              <a:camera prst="orthographicFront">
                <a:rot lat="17999998"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2000" dirty="0" smtClean="0">
                  <a:solidFill>
                    <a:schemeClr val="bg1">
                      <a:lumMod val="50000"/>
                    </a:schemeClr>
                  </a:solidFill>
                </a:rPr>
                <a:t>い</a:t>
              </a:r>
              <a:endParaRPr kumimoji="1" lang="ja-JP" altLang="en-US" dirty="0">
                <a:solidFill>
                  <a:schemeClr val="bg1">
                    <a:lumMod val="50000"/>
                  </a:schemeClr>
                </a:solidFill>
              </a:endParaRPr>
            </a:p>
          </p:txBody>
        </p:sp>
        <p:sp>
          <p:nvSpPr>
            <p:cNvPr id="29" name="テキスト ボックス 28"/>
            <p:cNvSpPr txBox="1"/>
            <p:nvPr/>
          </p:nvSpPr>
          <p:spPr>
            <a:xfrm>
              <a:off x="4690106" y="3512291"/>
              <a:ext cx="300370" cy="400110"/>
            </a:xfrm>
            <a:prstGeom prst="rect">
              <a:avLst/>
            </a:prstGeom>
            <a:noFill/>
          </p:spPr>
          <p:txBody>
            <a:bodyPr wrap="square" rtlCol="0">
              <a:spAutoFit/>
            </a:bodyPr>
            <a:lstStyle/>
            <a:p>
              <a:r>
                <a:rPr kumimoji="1" lang="ja-JP" altLang="en-US" sz="2000" dirty="0" smtClean="0"/>
                <a:t>Ａ</a:t>
              </a:r>
              <a:endParaRPr kumimoji="1" lang="ja-JP" altLang="en-US" sz="2000" dirty="0"/>
            </a:p>
          </p:txBody>
        </p:sp>
        <p:sp>
          <p:nvSpPr>
            <p:cNvPr id="30" name="テキスト ボックス 29"/>
            <p:cNvSpPr txBox="1"/>
            <p:nvPr/>
          </p:nvSpPr>
          <p:spPr>
            <a:xfrm>
              <a:off x="7194429" y="3262916"/>
              <a:ext cx="300370" cy="400110"/>
            </a:xfrm>
            <a:prstGeom prst="rect">
              <a:avLst/>
            </a:prstGeom>
            <a:noFill/>
          </p:spPr>
          <p:txBody>
            <a:bodyPr wrap="square" rtlCol="0">
              <a:spAutoFit/>
            </a:bodyPr>
            <a:lstStyle/>
            <a:p>
              <a:r>
                <a:rPr kumimoji="1" lang="ja-JP" altLang="en-US" sz="2000" dirty="0" smtClean="0"/>
                <a:t>Ｂ</a:t>
              </a:r>
              <a:endParaRPr kumimoji="1" lang="ja-JP" altLang="en-US" sz="2000" dirty="0"/>
            </a:p>
          </p:txBody>
        </p:sp>
        <p:sp>
          <p:nvSpPr>
            <p:cNvPr id="31" name="テキスト ボックス 30"/>
            <p:cNvSpPr txBox="1"/>
            <p:nvPr/>
          </p:nvSpPr>
          <p:spPr>
            <a:xfrm>
              <a:off x="8162322" y="2722478"/>
              <a:ext cx="300370" cy="400110"/>
            </a:xfrm>
            <a:prstGeom prst="rect">
              <a:avLst/>
            </a:prstGeom>
            <a:noFill/>
          </p:spPr>
          <p:txBody>
            <a:bodyPr wrap="square" rtlCol="0">
              <a:spAutoFit/>
            </a:bodyPr>
            <a:lstStyle/>
            <a:p>
              <a:r>
                <a:rPr kumimoji="1" lang="ja-JP" altLang="en-US" sz="2000" dirty="0" smtClean="0"/>
                <a:t>Ｃ</a:t>
              </a:r>
              <a:endParaRPr kumimoji="1" lang="ja-JP" altLang="en-US" sz="2000" dirty="0"/>
            </a:p>
          </p:txBody>
        </p:sp>
        <p:sp>
          <p:nvSpPr>
            <p:cNvPr id="32" name="テキスト ボックス 31"/>
            <p:cNvSpPr txBox="1"/>
            <p:nvPr/>
          </p:nvSpPr>
          <p:spPr>
            <a:xfrm>
              <a:off x="5723332" y="2599818"/>
              <a:ext cx="300370" cy="400110"/>
            </a:xfrm>
            <a:prstGeom prst="rect">
              <a:avLst/>
            </a:prstGeom>
            <a:noFill/>
          </p:spPr>
          <p:txBody>
            <a:bodyPr wrap="square" rtlCol="0">
              <a:spAutoFit/>
            </a:bodyPr>
            <a:lstStyle/>
            <a:p>
              <a:r>
                <a:rPr kumimoji="1" lang="ja-JP" altLang="en-US" sz="2000" dirty="0" smtClean="0"/>
                <a:t>Ｄ</a:t>
              </a:r>
              <a:endParaRPr kumimoji="1" lang="ja-JP" altLang="en-US" sz="2000" dirty="0"/>
            </a:p>
          </p:txBody>
        </p:sp>
        <p:sp>
          <p:nvSpPr>
            <p:cNvPr id="33" name="テキスト ボックス 32"/>
            <p:cNvSpPr txBox="1"/>
            <p:nvPr/>
          </p:nvSpPr>
          <p:spPr>
            <a:xfrm>
              <a:off x="4726791" y="5048676"/>
              <a:ext cx="300370" cy="400110"/>
            </a:xfrm>
            <a:prstGeom prst="rect">
              <a:avLst/>
            </a:prstGeom>
            <a:noFill/>
          </p:spPr>
          <p:txBody>
            <a:bodyPr wrap="square" rtlCol="0">
              <a:spAutoFit/>
            </a:bodyPr>
            <a:lstStyle/>
            <a:p>
              <a:r>
                <a:rPr kumimoji="1" lang="ja-JP" altLang="en-US" sz="2000" dirty="0" smtClean="0"/>
                <a:t>Ｅ</a:t>
              </a:r>
              <a:endParaRPr kumimoji="1" lang="ja-JP" altLang="en-US" sz="2000" dirty="0"/>
            </a:p>
          </p:txBody>
        </p:sp>
        <p:sp>
          <p:nvSpPr>
            <p:cNvPr id="34" name="テキスト ボックス 33"/>
            <p:cNvSpPr txBox="1"/>
            <p:nvPr/>
          </p:nvSpPr>
          <p:spPr>
            <a:xfrm>
              <a:off x="7357449" y="5095461"/>
              <a:ext cx="300370" cy="400110"/>
            </a:xfrm>
            <a:prstGeom prst="rect">
              <a:avLst/>
            </a:prstGeom>
            <a:noFill/>
          </p:spPr>
          <p:txBody>
            <a:bodyPr wrap="square" rtlCol="0">
              <a:spAutoFit/>
            </a:bodyPr>
            <a:lstStyle/>
            <a:p>
              <a:r>
                <a:rPr kumimoji="1" lang="ja-JP" altLang="en-US" sz="2000" dirty="0" smtClean="0"/>
                <a:t>Ｆ</a:t>
              </a:r>
              <a:endParaRPr kumimoji="1" lang="ja-JP" altLang="en-US" sz="2000" dirty="0"/>
            </a:p>
          </p:txBody>
        </p:sp>
        <p:sp>
          <p:nvSpPr>
            <p:cNvPr id="35" name="テキスト ボックス 34"/>
            <p:cNvSpPr txBox="1"/>
            <p:nvPr/>
          </p:nvSpPr>
          <p:spPr>
            <a:xfrm>
              <a:off x="8053178" y="4354929"/>
              <a:ext cx="300370" cy="400110"/>
            </a:xfrm>
            <a:prstGeom prst="rect">
              <a:avLst/>
            </a:prstGeom>
            <a:noFill/>
          </p:spPr>
          <p:txBody>
            <a:bodyPr wrap="square" rtlCol="0">
              <a:spAutoFit/>
            </a:bodyPr>
            <a:lstStyle/>
            <a:p>
              <a:r>
                <a:rPr kumimoji="1" lang="ja-JP" altLang="en-US" sz="2000" dirty="0" smtClean="0"/>
                <a:t>Ｇ</a:t>
              </a:r>
              <a:endParaRPr kumimoji="1" lang="ja-JP" altLang="en-US" sz="2000" dirty="0"/>
            </a:p>
          </p:txBody>
        </p:sp>
        <p:sp>
          <p:nvSpPr>
            <p:cNvPr id="36" name="テキスト ボックス 35"/>
            <p:cNvSpPr txBox="1"/>
            <p:nvPr/>
          </p:nvSpPr>
          <p:spPr>
            <a:xfrm>
              <a:off x="5808413" y="4031212"/>
              <a:ext cx="300370" cy="400110"/>
            </a:xfrm>
            <a:prstGeom prst="rect">
              <a:avLst/>
            </a:prstGeom>
            <a:noFill/>
          </p:spPr>
          <p:txBody>
            <a:bodyPr wrap="square" rtlCol="0">
              <a:spAutoFit/>
            </a:bodyPr>
            <a:lstStyle/>
            <a:p>
              <a:r>
                <a:rPr kumimoji="1" lang="ja-JP" altLang="en-US" sz="2000" dirty="0" smtClean="0"/>
                <a:t>Ｈ</a:t>
              </a:r>
              <a:endParaRPr kumimoji="1" lang="ja-JP" altLang="en-US" sz="2000" dirty="0"/>
            </a:p>
          </p:txBody>
        </p:sp>
      </p:grpSp>
      <p:cxnSp>
        <p:nvCxnSpPr>
          <p:cNvPr id="5" name="直線コネクタ 4"/>
          <p:cNvCxnSpPr/>
          <p:nvPr/>
        </p:nvCxnSpPr>
        <p:spPr>
          <a:xfrm>
            <a:off x="7439621" y="3650270"/>
            <a:ext cx="0" cy="1440000"/>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42" name="フリーフォーム 41"/>
          <p:cNvSpPr/>
          <p:nvPr/>
        </p:nvSpPr>
        <p:spPr>
          <a:xfrm>
            <a:off x="5099966" y="3734237"/>
            <a:ext cx="391820" cy="1328072"/>
          </a:xfrm>
          <a:custGeom>
            <a:avLst/>
            <a:gdLst>
              <a:gd name="connsiteX0" fmla="*/ 15240 w 579120"/>
              <a:gd name="connsiteY0" fmla="*/ 0 h 883920"/>
              <a:gd name="connsiteX1" fmla="*/ 0 w 579120"/>
              <a:gd name="connsiteY1" fmla="*/ 883920 h 883920"/>
              <a:gd name="connsiteX2" fmla="*/ 579120 w 579120"/>
              <a:gd name="connsiteY2" fmla="*/ 731520 h 883920"/>
              <a:gd name="connsiteX3" fmla="*/ 15240 w 579120"/>
              <a:gd name="connsiteY3" fmla="*/ 0 h 883920"/>
              <a:gd name="connsiteX0" fmla="*/ 15240 w 299594"/>
              <a:gd name="connsiteY0" fmla="*/ 0 h 883920"/>
              <a:gd name="connsiteX1" fmla="*/ 0 w 299594"/>
              <a:gd name="connsiteY1" fmla="*/ 883920 h 883920"/>
              <a:gd name="connsiteX2" fmla="*/ 299594 w 299594"/>
              <a:gd name="connsiteY2" fmla="*/ 553132 h 883920"/>
              <a:gd name="connsiteX3" fmla="*/ 15240 w 299594"/>
              <a:gd name="connsiteY3" fmla="*/ 0 h 883920"/>
              <a:gd name="connsiteX0" fmla="*/ 15240 w 362487"/>
              <a:gd name="connsiteY0" fmla="*/ 0 h 883920"/>
              <a:gd name="connsiteX1" fmla="*/ 0 w 362487"/>
              <a:gd name="connsiteY1" fmla="*/ 883920 h 883920"/>
              <a:gd name="connsiteX2" fmla="*/ 362487 w 362487"/>
              <a:gd name="connsiteY2" fmla="*/ 553132 h 883920"/>
              <a:gd name="connsiteX3" fmla="*/ 15240 w 362487"/>
              <a:gd name="connsiteY3" fmla="*/ 0 h 883920"/>
              <a:gd name="connsiteX0" fmla="*/ 29216 w 376463"/>
              <a:gd name="connsiteY0" fmla="*/ 0 h 860135"/>
              <a:gd name="connsiteX1" fmla="*/ 0 w 376463"/>
              <a:gd name="connsiteY1" fmla="*/ 860135 h 860135"/>
              <a:gd name="connsiteX2" fmla="*/ 376463 w 376463"/>
              <a:gd name="connsiteY2" fmla="*/ 553132 h 860135"/>
              <a:gd name="connsiteX3" fmla="*/ 29216 w 376463"/>
              <a:gd name="connsiteY3" fmla="*/ 0 h 860135"/>
              <a:gd name="connsiteX0" fmla="*/ 29216 w 243688"/>
              <a:gd name="connsiteY0" fmla="*/ 0 h 860135"/>
              <a:gd name="connsiteX1" fmla="*/ 0 w 243688"/>
              <a:gd name="connsiteY1" fmla="*/ 860135 h 860135"/>
              <a:gd name="connsiteX2" fmla="*/ 243688 w 243688"/>
              <a:gd name="connsiteY2" fmla="*/ 654218 h 860135"/>
              <a:gd name="connsiteX3" fmla="*/ 29216 w 243688"/>
              <a:gd name="connsiteY3" fmla="*/ 0 h 860135"/>
              <a:gd name="connsiteX0" fmla="*/ 1263 w 243688"/>
              <a:gd name="connsiteY0" fmla="*/ 0 h 860135"/>
              <a:gd name="connsiteX1" fmla="*/ 0 w 243688"/>
              <a:gd name="connsiteY1" fmla="*/ 860135 h 860135"/>
              <a:gd name="connsiteX2" fmla="*/ 243688 w 243688"/>
              <a:gd name="connsiteY2" fmla="*/ 654218 h 860135"/>
              <a:gd name="connsiteX3" fmla="*/ 1263 w 243688"/>
              <a:gd name="connsiteY3" fmla="*/ 0 h 860135"/>
              <a:gd name="connsiteX0" fmla="*/ 1263 w 232301"/>
              <a:gd name="connsiteY0" fmla="*/ 0 h 860135"/>
              <a:gd name="connsiteX1" fmla="*/ 0 w 232301"/>
              <a:gd name="connsiteY1" fmla="*/ 860135 h 860135"/>
              <a:gd name="connsiteX2" fmla="*/ 232301 w 232301"/>
              <a:gd name="connsiteY2" fmla="*/ 624652 h 860135"/>
              <a:gd name="connsiteX3" fmla="*/ 1263 w 232301"/>
              <a:gd name="connsiteY3" fmla="*/ 0 h 860135"/>
              <a:gd name="connsiteX0" fmla="*/ 3161 w 234199"/>
              <a:gd name="connsiteY0" fmla="*/ 0 h 883365"/>
              <a:gd name="connsiteX1" fmla="*/ 0 w 234199"/>
              <a:gd name="connsiteY1" fmla="*/ 883365 h 883365"/>
              <a:gd name="connsiteX2" fmla="*/ 234199 w 234199"/>
              <a:gd name="connsiteY2" fmla="*/ 624652 h 883365"/>
              <a:gd name="connsiteX3" fmla="*/ 3161 w 234199"/>
              <a:gd name="connsiteY3" fmla="*/ 0 h 883365"/>
            </a:gdLst>
            <a:ahLst/>
            <a:cxnLst>
              <a:cxn ang="0">
                <a:pos x="connsiteX0" y="connsiteY0"/>
              </a:cxn>
              <a:cxn ang="0">
                <a:pos x="connsiteX1" y="connsiteY1"/>
              </a:cxn>
              <a:cxn ang="0">
                <a:pos x="connsiteX2" y="connsiteY2"/>
              </a:cxn>
              <a:cxn ang="0">
                <a:pos x="connsiteX3" y="connsiteY3"/>
              </a:cxn>
            </a:cxnLst>
            <a:rect l="l" t="t" r="r" b="b"/>
            <a:pathLst>
              <a:path w="234199" h="883365">
                <a:moveTo>
                  <a:pt x="3161" y="0"/>
                </a:moveTo>
                <a:cubicBezTo>
                  <a:pt x="2107" y="294455"/>
                  <a:pt x="1054" y="588910"/>
                  <a:pt x="0" y="883365"/>
                </a:cubicBezTo>
                <a:lnTo>
                  <a:pt x="234199" y="624652"/>
                </a:lnTo>
                <a:lnTo>
                  <a:pt x="3161" y="0"/>
                </a:lnTo>
                <a:close/>
              </a:path>
            </a:pathLst>
          </a:custGeom>
          <a:solidFill>
            <a:srgbClr val="B9E3F9">
              <a:alpha val="75000"/>
            </a:srgbClr>
          </a:solidFill>
          <a:ln w="3175">
            <a:solidFill>
              <a:schemeClr val="tx1"/>
            </a:solidFill>
            <a:miter lim="800000"/>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43" name="フリーフォーム 42"/>
          <p:cNvSpPr/>
          <p:nvPr/>
        </p:nvSpPr>
        <p:spPr>
          <a:xfrm rot="6777900">
            <a:off x="5067132" y="4362787"/>
            <a:ext cx="696737" cy="983833"/>
          </a:xfrm>
          <a:custGeom>
            <a:avLst/>
            <a:gdLst>
              <a:gd name="connsiteX0" fmla="*/ 15240 w 579120"/>
              <a:gd name="connsiteY0" fmla="*/ 0 h 883920"/>
              <a:gd name="connsiteX1" fmla="*/ 0 w 579120"/>
              <a:gd name="connsiteY1" fmla="*/ 883920 h 883920"/>
              <a:gd name="connsiteX2" fmla="*/ 579120 w 579120"/>
              <a:gd name="connsiteY2" fmla="*/ 731520 h 883920"/>
              <a:gd name="connsiteX3" fmla="*/ 15240 w 579120"/>
              <a:gd name="connsiteY3" fmla="*/ 0 h 883920"/>
              <a:gd name="connsiteX0" fmla="*/ 15240 w 299594"/>
              <a:gd name="connsiteY0" fmla="*/ 0 h 883920"/>
              <a:gd name="connsiteX1" fmla="*/ 0 w 299594"/>
              <a:gd name="connsiteY1" fmla="*/ 883920 h 883920"/>
              <a:gd name="connsiteX2" fmla="*/ 299594 w 299594"/>
              <a:gd name="connsiteY2" fmla="*/ 553132 h 883920"/>
              <a:gd name="connsiteX3" fmla="*/ 15240 w 299594"/>
              <a:gd name="connsiteY3" fmla="*/ 0 h 883920"/>
              <a:gd name="connsiteX0" fmla="*/ 15240 w 362487"/>
              <a:gd name="connsiteY0" fmla="*/ 0 h 883920"/>
              <a:gd name="connsiteX1" fmla="*/ 0 w 362487"/>
              <a:gd name="connsiteY1" fmla="*/ 883920 h 883920"/>
              <a:gd name="connsiteX2" fmla="*/ 362487 w 362487"/>
              <a:gd name="connsiteY2" fmla="*/ 553132 h 883920"/>
              <a:gd name="connsiteX3" fmla="*/ 15240 w 362487"/>
              <a:gd name="connsiteY3" fmla="*/ 0 h 883920"/>
              <a:gd name="connsiteX0" fmla="*/ 29216 w 376463"/>
              <a:gd name="connsiteY0" fmla="*/ 0 h 860135"/>
              <a:gd name="connsiteX1" fmla="*/ 0 w 376463"/>
              <a:gd name="connsiteY1" fmla="*/ 860135 h 860135"/>
              <a:gd name="connsiteX2" fmla="*/ 376463 w 376463"/>
              <a:gd name="connsiteY2" fmla="*/ 553132 h 860135"/>
              <a:gd name="connsiteX3" fmla="*/ 29216 w 376463"/>
              <a:gd name="connsiteY3" fmla="*/ 0 h 860135"/>
              <a:gd name="connsiteX0" fmla="*/ 29216 w 243688"/>
              <a:gd name="connsiteY0" fmla="*/ 0 h 860135"/>
              <a:gd name="connsiteX1" fmla="*/ 0 w 243688"/>
              <a:gd name="connsiteY1" fmla="*/ 860135 h 860135"/>
              <a:gd name="connsiteX2" fmla="*/ 243688 w 243688"/>
              <a:gd name="connsiteY2" fmla="*/ 654218 h 860135"/>
              <a:gd name="connsiteX3" fmla="*/ 29216 w 243688"/>
              <a:gd name="connsiteY3" fmla="*/ 0 h 860135"/>
              <a:gd name="connsiteX0" fmla="*/ 1263 w 243688"/>
              <a:gd name="connsiteY0" fmla="*/ 0 h 860135"/>
              <a:gd name="connsiteX1" fmla="*/ 0 w 243688"/>
              <a:gd name="connsiteY1" fmla="*/ 860135 h 860135"/>
              <a:gd name="connsiteX2" fmla="*/ 243688 w 243688"/>
              <a:gd name="connsiteY2" fmla="*/ 654218 h 860135"/>
              <a:gd name="connsiteX3" fmla="*/ 1263 w 243688"/>
              <a:gd name="connsiteY3" fmla="*/ 0 h 860135"/>
              <a:gd name="connsiteX0" fmla="*/ 1263 w 232301"/>
              <a:gd name="connsiteY0" fmla="*/ 0 h 860135"/>
              <a:gd name="connsiteX1" fmla="*/ 0 w 232301"/>
              <a:gd name="connsiteY1" fmla="*/ 860135 h 860135"/>
              <a:gd name="connsiteX2" fmla="*/ 232301 w 232301"/>
              <a:gd name="connsiteY2" fmla="*/ 624652 h 860135"/>
              <a:gd name="connsiteX3" fmla="*/ 1263 w 232301"/>
              <a:gd name="connsiteY3" fmla="*/ 0 h 860135"/>
              <a:gd name="connsiteX0" fmla="*/ 76223 w 307261"/>
              <a:gd name="connsiteY0" fmla="*/ 0 h 771643"/>
              <a:gd name="connsiteX1" fmla="*/ 0 w 307261"/>
              <a:gd name="connsiteY1" fmla="*/ 771643 h 771643"/>
              <a:gd name="connsiteX2" fmla="*/ 307261 w 307261"/>
              <a:gd name="connsiteY2" fmla="*/ 624652 h 771643"/>
              <a:gd name="connsiteX3" fmla="*/ 76223 w 307261"/>
              <a:gd name="connsiteY3" fmla="*/ 0 h 771643"/>
              <a:gd name="connsiteX0" fmla="*/ 165681 w 307261"/>
              <a:gd name="connsiteY0" fmla="*/ 0 h 547768"/>
              <a:gd name="connsiteX1" fmla="*/ 0 w 307261"/>
              <a:gd name="connsiteY1" fmla="*/ 547768 h 547768"/>
              <a:gd name="connsiteX2" fmla="*/ 307261 w 307261"/>
              <a:gd name="connsiteY2" fmla="*/ 400777 h 547768"/>
              <a:gd name="connsiteX3" fmla="*/ 165681 w 307261"/>
              <a:gd name="connsiteY3" fmla="*/ 0 h 547768"/>
              <a:gd name="connsiteX0" fmla="*/ 273471 w 415051"/>
              <a:gd name="connsiteY0" fmla="*/ 0 h 589472"/>
              <a:gd name="connsiteX1" fmla="*/ 0 w 415051"/>
              <a:gd name="connsiteY1" fmla="*/ 589472 h 589472"/>
              <a:gd name="connsiteX2" fmla="*/ 415051 w 415051"/>
              <a:gd name="connsiteY2" fmla="*/ 400777 h 589472"/>
              <a:gd name="connsiteX3" fmla="*/ 273471 w 415051"/>
              <a:gd name="connsiteY3" fmla="*/ 0 h 589472"/>
              <a:gd name="connsiteX0" fmla="*/ 259709 w 415051"/>
              <a:gd name="connsiteY0" fmla="*/ 0 h 647207"/>
              <a:gd name="connsiteX1" fmla="*/ 0 w 415051"/>
              <a:gd name="connsiteY1" fmla="*/ 647207 h 647207"/>
              <a:gd name="connsiteX2" fmla="*/ 415051 w 415051"/>
              <a:gd name="connsiteY2" fmla="*/ 458512 h 647207"/>
              <a:gd name="connsiteX3" fmla="*/ 259709 w 415051"/>
              <a:gd name="connsiteY3" fmla="*/ 0 h 647207"/>
              <a:gd name="connsiteX0" fmla="*/ 249425 w 415051"/>
              <a:gd name="connsiteY0" fmla="*/ 0 h 645794"/>
              <a:gd name="connsiteX1" fmla="*/ 0 w 415051"/>
              <a:gd name="connsiteY1" fmla="*/ 645794 h 645794"/>
              <a:gd name="connsiteX2" fmla="*/ 415051 w 415051"/>
              <a:gd name="connsiteY2" fmla="*/ 457099 h 645794"/>
              <a:gd name="connsiteX3" fmla="*/ 249425 w 415051"/>
              <a:gd name="connsiteY3" fmla="*/ 0 h 645794"/>
              <a:gd name="connsiteX0" fmla="*/ 249425 w 417671"/>
              <a:gd name="connsiteY0" fmla="*/ 0 h 645794"/>
              <a:gd name="connsiteX1" fmla="*/ 0 w 417671"/>
              <a:gd name="connsiteY1" fmla="*/ 645794 h 645794"/>
              <a:gd name="connsiteX2" fmla="*/ 417671 w 417671"/>
              <a:gd name="connsiteY2" fmla="*/ 455861 h 645794"/>
              <a:gd name="connsiteX3" fmla="*/ 249425 w 417671"/>
              <a:gd name="connsiteY3" fmla="*/ 0 h 645794"/>
              <a:gd name="connsiteX0" fmla="*/ 248208 w 416454"/>
              <a:gd name="connsiteY0" fmla="*/ 0 h 654395"/>
              <a:gd name="connsiteX1" fmla="*/ 0 w 416454"/>
              <a:gd name="connsiteY1" fmla="*/ 654395 h 654395"/>
              <a:gd name="connsiteX2" fmla="*/ 416454 w 416454"/>
              <a:gd name="connsiteY2" fmla="*/ 455861 h 654395"/>
              <a:gd name="connsiteX3" fmla="*/ 248208 w 416454"/>
              <a:gd name="connsiteY3" fmla="*/ 0 h 654395"/>
            </a:gdLst>
            <a:ahLst/>
            <a:cxnLst>
              <a:cxn ang="0">
                <a:pos x="connsiteX0" y="connsiteY0"/>
              </a:cxn>
              <a:cxn ang="0">
                <a:pos x="connsiteX1" y="connsiteY1"/>
              </a:cxn>
              <a:cxn ang="0">
                <a:pos x="connsiteX2" y="connsiteY2"/>
              </a:cxn>
              <a:cxn ang="0">
                <a:pos x="connsiteX3" y="connsiteY3"/>
              </a:cxn>
            </a:cxnLst>
            <a:rect l="l" t="t" r="r" b="b"/>
            <a:pathLst>
              <a:path w="416454" h="654395">
                <a:moveTo>
                  <a:pt x="248208" y="0"/>
                </a:moveTo>
                <a:lnTo>
                  <a:pt x="0" y="654395"/>
                </a:lnTo>
                <a:lnTo>
                  <a:pt x="416454" y="455861"/>
                </a:lnTo>
                <a:lnTo>
                  <a:pt x="248208" y="0"/>
                </a:lnTo>
                <a:close/>
              </a:path>
            </a:pathLst>
          </a:custGeom>
          <a:solidFill>
            <a:srgbClr val="B9E3F9">
              <a:alpha val="75000"/>
            </a:srgbClr>
          </a:solidFill>
          <a:ln w="3175">
            <a:solidFill>
              <a:schemeClr val="tx1"/>
            </a:solidFill>
            <a:miter lim="800000"/>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37" name="角丸四角形 36"/>
          <p:cNvSpPr/>
          <p:nvPr/>
        </p:nvSpPr>
        <p:spPr>
          <a:xfrm>
            <a:off x="325537" y="1560375"/>
            <a:ext cx="6486808" cy="396000"/>
          </a:xfrm>
          <a:prstGeom prst="roundRect">
            <a:avLst/>
          </a:prstGeom>
          <a:noFill/>
          <a:ln w="28575">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dirty="0" smtClean="0">
                <a:solidFill>
                  <a:schemeClr val="tx1"/>
                </a:solidFill>
              </a:rPr>
              <a:t>①辺ＢＦのほかに、面　　 に垂直な辺はどれですか。</a:t>
            </a:r>
            <a:endParaRPr kumimoji="1" lang="ja-JP" altLang="en-US" dirty="0">
              <a:solidFill>
                <a:schemeClr val="tx1"/>
              </a:solidFill>
            </a:endParaRPr>
          </a:p>
        </p:txBody>
      </p:sp>
      <p:sp>
        <p:nvSpPr>
          <p:cNvPr id="38" name="円/楕円 37"/>
          <p:cNvSpPr/>
          <p:nvPr/>
        </p:nvSpPr>
        <p:spPr>
          <a:xfrm>
            <a:off x="2522216" y="1596443"/>
            <a:ext cx="308616" cy="308616"/>
          </a:xfrm>
          <a:prstGeom prst="ellipse">
            <a:avLst/>
          </a:prstGeom>
          <a:noFill/>
          <a:ln w="9525">
            <a:solidFill>
              <a:schemeClr val="tx1"/>
            </a:solidFill>
            <a:miter lim="800000"/>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r>
              <a:rPr kumimoji="1" lang="ja-JP" altLang="en-US" sz="2000" dirty="0" smtClean="0">
                <a:solidFill>
                  <a:schemeClr val="tx1"/>
                </a:solidFill>
                <a:latin typeface="AR P教科書体M" panose="03000600000000000000" pitchFamily="66" charset="-128"/>
                <a:ea typeface="AR P教科書体M" panose="03000600000000000000" pitchFamily="66" charset="-128"/>
              </a:rPr>
              <a:t>い</a:t>
            </a:r>
            <a:endParaRPr kumimoji="1" lang="ja-JP" altLang="en-US" sz="1600" dirty="0">
              <a:solidFill>
                <a:schemeClr val="tx1"/>
              </a:solidFill>
              <a:latin typeface="AR P教科書体M" panose="03000600000000000000" pitchFamily="66" charset="-128"/>
              <a:ea typeface="AR P教科書体M" panose="03000600000000000000" pitchFamily="66" charset="-128"/>
            </a:endParaRPr>
          </a:p>
        </p:txBody>
      </p:sp>
      <p:cxnSp>
        <p:nvCxnSpPr>
          <p:cNvPr id="39" name="直線コネクタ 38"/>
          <p:cNvCxnSpPr/>
          <p:nvPr/>
        </p:nvCxnSpPr>
        <p:spPr>
          <a:xfrm>
            <a:off x="5087266" y="3663026"/>
            <a:ext cx="0" cy="1440000"/>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5801321" y="2964470"/>
            <a:ext cx="0" cy="1440000"/>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8133383" y="2964470"/>
            <a:ext cx="0" cy="1440000"/>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64" name="円/楕円 63"/>
          <p:cNvSpPr/>
          <p:nvPr/>
        </p:nvSpPr>
        <p:spPr>
          <a:xfrm>
            <a:off x="1194284" y="2935903"/>
            <a:ext cx="308616" cy="308616"/>
          </a:xfrm>
          <a:prstGeom prst="ellipse">
            <a:avLst/>
          </a:prstGeom>
          <a:noFill/>
          <a:ln w="9525">
            <a:solidFill>
              <a:schemeClr val="tx1"/>
            </a:solidFill>
            <a:miter lim="800000"/>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r>
              <a:rPr kumimoji="1" lang="ja-JP" altLang="en-US" sz="2000" dirty="0" smtClean="0">
                <a:solidFill>
                  <a:schemeClr val="tx1"/>
                </a:solidFill>
                <a:latin typeface="AR P教科書体M" panose="03000600000000000000" pitchFamily="66" charset="-128"/>
                <a:ea typeface="AR P教科書体M" panose="03000600000000000000" pitchFamily="66" charset="-128"/>
              </a:rPr>
              <a:t>い</a:t>
            </a:r>
            <a:endParaRPr kumimoji="1" lang="ja-JP" altLang="en-US" sz="1600" dirty="0">
              <a:solidFill>
                <a:schemeClr val="tx1"/>
              </a:solidFill>
              <a:latin typeface="AR P教科書体M" panose="03000600000000000000" pitchFamily="66" charset="-128"/>
              <a:ea typeface="AR P教科書体M" panose="03000600000000000000" pitchFamily="66" charset="-128"/>
            </a:endParaRPr>
          </a:p>
        </p:txBody>
      </p:sp>
      <p:sp>
        <p:nvSpPr>
          <p:cNvPr id="47" name="テキスト ボックス 46"/>
          <p:cNvSpPr txBox="1"/>
          <p:nvPr/>
        </p:nvSpPr>
        <p:spPr>
          <a:xfrm>
            <a:off x="641616" y="2082098"/>
            <a:ext cx="4428736" cy="1200329"/>
          </a:xfrm>
          <a:prstGeom prst="rect">
            <a:avLst/>
          </a:prstGeom>
          <a:noFill/>
        </p:spPr>
        <p:txBody>
          <a:bodyPr wrap="square" rtlCol="0">
            <a:spAutoFit/>
          </a:bodyPr>
          <a:lstStyle/>
          <a:p>
            <a:r>
              <a:rPr kumimoji="1" lang="ja-JP" altLang="en-US" dirty="0" smtClean="0"/>
              <a:t>・辺ＡＥも垂直です。</a:t>
            </a:r>
            <a:endParaRPr kumimoji="1" lang="en-US" altLang="ja-JP" dirty="0" smtClean="0"/>
          </a:p>
          <a:p>
            <a:endParaRPr kumimoji="1" lang="en-US" altLang="ja-JP" dirty="0" smtClean="0"/>
          </a:p>
          <a:p>
            <a:r>
              <a:rPr kumimoji="1" lang="ja-JP" altLang="en-US" dirty="0" smtClean="0"/>
              <a:t>長方形の角が</a:t>
            </a:r>
            <a:r>
              <a:rPr lang="ja-JP" altLang="en-US" dirty="0"/>
              <a:t>直角なので、辺ＤＨと辺ＣＧ</a:t>
            </a:r>
          </a:p>
          <a:p>
            <a:r>
              <a:rPr kumimoji="1" lang="ja-JP" altLang="en-US" dirty="0" smtClean="0"/>
              <a:t>も面　　　と垂直になります。</a:t>
            </a:r>
            <a:endParaRPr kumimoji="1" lang="ja-JP" altLang="en-US" dirty="0"/>
          </a:p>
        </p:txBody>
      </p:sp>
      <p:sp>
        <p:nvSpPr>
          <p:cNvPr id="49" name="正方形/長方形 48"/>
          <p:cNvSpPr/>
          <p:nvPr/>
        </p:nvSpPr>
        <p:spPr>
          <a:xfrm>
            <a:off x="452648" y="2526211"/>
            <a:ext cx="4416251" cy="959005"/>
          </a:xfrm>
          <a:prstGeom prst="rect">
            <a:avLst/>
          </a:prstGeom>
          <a:solidFill>
            <a:schemeClr val="bg1"/>
          </a:solidFill>
          <a:ln w="28575">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cxnSp>
        <p:nvCxnSpPr>
          <p:cNvPr id="51" name="直線コネクタ 50"/>
          <p:cNvCxnSpPr/>
          <p:nvPr/>
        </p:nvCxnSpPr>
        <p:spPr>
          <a:xfrm>
            <a:off x="3121270" y="4728780"/>
            <a:ext cx="0" cy="1440000"/>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768915" y="4741536"/>
            <a:ext cx="0" cy="1440000"/>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a:off x="1482970" y="4042980"/>
            <a:ext cx="0" cy="1440000"/>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3815032" y="4042980"/>
            <a:ext cx="0" cy="1440000"/>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grpSp>
        <p:nvGrpSpPr>
          <p:cNvPr id="2" name="グループ化 1"/>
          <p:cNvGrpSpPr/>
          <p:nvPr/>
        </p:nvGrpSpPr>
        <p:grpSpPr>
          <a:xfrm>
            <a:off x="749473" y="5491151"/>
            <a:ext cx="3070336" cy="709100"/>
            <a:chOff x="749473" y="5491151"/>
            <a:chExt cx="3070336" cy="709100"/>
          </a:xfrm>
        </p:grpSpPr>
        <p:sp>
          <p:nvSpPr>
            <p:cNvPr id="50" name="平行四辺形 49"/>
            <p:cNvSpPr/>
            <p:nvPr/>
          </p:nvSpPr>
          <p:spPr>
            <a:xfrm>
              <a:off x="749473" y="5491151"/>
              <a:ext cx="3070336" cy="709100"/>
            </a:xfrm>
            <a:prstGeom prst="parallelogram">
              <a:avLst>
                <a:gd name="adj" fmla="val 102839"/>
              </a:avLst>
            </a:prstGeom>
            <a:solidFill>
              <a:srgbClr val="FFC000">
                <a:alpha val="75000"/>
              </a:srgbClr>
            </a:solidFill>
            <a:ln w="28575" cap="rnd">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8" name="円/楕円 47"/>
            <p:cNvSpPr/>
            <p:nvPr/>
          </p:nvSpPr>
          <p:spPr>
            <a:xfrm>
              <a:off x="2088049" y="5691393"/>
              <a:ext cx="308616" cy="308616"/>
            </a:xfrm>
            <a:prstGeom prst="ellipse">
              <a:avLst/>
            </a:prstGeom>
            <a:noFill/>
            <a:ln w="9525">
              <a:solidFill>
                <a:schemeClr val="tx1"/>
              </a:solidFill>
              <a:miter lim="800000"/>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r>
                <a:rPr kumimoji="1" lang="ja-JP" altLang="en-US" sz="2000" dirty="0" smtClean="0">
                  <a:solidFill>
                    <a:schemeClr val="tx1"/>
                  </a:solidFill>
                  <a:latin typeface="AR P教科書体M" panose="03000600000000000000" pitchFamily="66" charset="-128"/>
                  <a:ea typeface="AR P教科書体M" panose="03000600000000000000" pitchFamily="66" charset="-128"/>
                </a:rPr>
                <a:t>い</a:t>
              </a:r>
              <a:endParaRPr kumimoji="1" lang="ja-JP" altLang="en-US" sz="1600" dirty="0">
                <a:solidFill>
                  <a:schemeClr val="tx1"/>
                </a:solidFill>
                <a:latin typeface="AR P教科書体M" panose="03000600000000000000" pitchFamily="66" charset="-128"/>
                <a:ea typeface="AR P教科書体M" panose="03000600000000000000" pitchFamily="66" charset="-128"/>
              </a:endParaRPr>
            </a:p>
          </p:txBody>
        </p:sp>
      </p:grpSp>
      <p:sp>
        <p:nvSpPr>
          <p:cNvPr id="55" name="テキスト ボックス 54"/>
          <p:cNvSpPr txBox="1"/>
          <p:nvPr/>
        </p:nvSpPr>
        <p:spPr>
          <a:xfrm>
            <a:off x="385738" y="4538465"/>
            <a:ext cx="300370" cy="400110"/>
          </a:xfrm>
          <a:prstGeom prst="rect">
            <a:avLst/>
          </a:prstGeom>
          <a:noFill/>
        </p:spPr>
        <p:txBody>
          <a:bodyPr wrap="square" rtlCol="0">
            <a:spAutoFit/>
          </a:bodyPr>
          <a:lstStyle/>
          <a:p>
            <a:r>
              <a:rPr kumimoji="1" lang="ja-JP" altLang="en-US" sz="2000" dirty="0" smtClean="0"/>
              <a:t>Ａ</a:t>
            </a:r>
            <a:endParaRPr kumimoji="1" lang="ja-JP" altLang="en-US" sz="2000" dirty="0"/>
          </a:p>
        </p:txBody>
      </p:sp>
      <p:sp>
        <p:nvSpPr>
          <p:cNvPr id="56" name="テキスト ボックス 55"/>
          <p:cNvSpPr txBox="1"/>
          <p:nvPr/>
        </p:nvSpPr>
        <p:spPr>
          <a:xfrm>
            <a:off x="3857954" y="3748652"/>
            <a:ext cx="300370" cy="400110"/>
          </a:xfrm>
          <a:prstGeom prst="rect">
            <a:avLst/>
          </a:prstGeom>
          <a:noFill/>
        </p:spPr>
        <p:txBody>
          <a:bodyPr wrap="square" rtlCol="0">
            <a:spAutoFit/>
          </a:bodyPr>
          <a:lstStyle/>
          <a:p>
            <a:r>
              <a:rPr kumimoji="1" lang="ja-JP" altLang="en-US" sz="2000" dirty="0" smtClean="0"/>
              <a:t>Ｃ</a:t>
            </a:r>
            <a:endParaRPr kumimoji="1" lang="ja-JP" altLang="en-US" sz="2000" dirty="0"/>
          </a:p>
        </p:txBody>
      </p:sp>
      <p:sp>
        <p:nvSpPr>
          <p:cNvPr id="57" name="テキスト ボックス 56"/>
          <p:cNvSpPr txBox="1"/>
          <p:nvPr/>
        </p:nvSpPr>
        <p:spPr>
          <a:xfrm>
            <a:off x="1418964" y="3625992"/>
            <a:ext cx="300370" cy="400110"/>
          </a:xfrm>
          <a:prstGeom prst="rect">
            <a:avLst/>
          </a:prstGeom>
          <a:noFill/>
        </p:spPr>
        <p:txBody>
          <a:bodyPr wrap="square" rtlCol="0">
            <a:spAutoFit/>
          </a:bodyPr>
          <a:lstStyle/>
          <a:p>
            <a:r>
              <a:rPr kumimoji="1" lang="ja-JP" altLang="en-US" sz="2000" dirty="0" smtClean="0"/>
              <a:t>Ｄ</a:t>
            </a:r>
            <a:endParaRPr kumimoji="1" lang="ja-JP" altLang="en-US" sz="2000" dirty="0"/>
          </a:p>
        </p:txBody>
      </p:sp>
      <p:sp>
        <p:nvSpPr>
          <p:cNvPr id="58" name="テキスト ボックス 57"/>
          <p:cNvSpPr txBox="1"/>
          <p:nvPr/>
        </p:nvSpPr>
        <p:spPr>
          <a:xfrm>
            <a:off x="422423" y="6074850"/>
            <a:ext cx="300370" cy="400110"/>
          </a:xfrm>
          <a:prstGeom prst="rect">
            <a:avLst/>
          </a:prstGeom>
          <a:noFill/>
        </p:spPr>
        <p:txBody>
          <a:bodyPr wrap="square" rtlCol="0">
            <a:spAutoFit/>
          </a:bodyPr>
          <a:lstStyle/>
          <a:p>
            <a:r>
              <a:rPr kumimoji="1" lang="ja-JP" altLang="en-US" sz="2000" dirty="0" smtClean="0"/>
              <a:t>Ｅ</a:t>
            </a:r>
            <a:endParaRPr kumimoji="1" lang="ja-JP" altLang="en-US" sz="2000" dirty="0"/>
          </a:p>
        </p:txBody>
      </p:sp>
      <p:sp>
        <p:nvSpPr>
          <p:cNvPr id="59" name="テキスト ボックス 58"/>
          <p:cNvSpPr txBox="1"/>
          <p:nvPr/>
        </p:nvSpPr>
        <p:spPr>
          <a:xfrm>
            <a:off x="3053081" y="6121635"/>
            <a:ext cx="300370" cy="400110"/>
          </a:xfrm>
          <a:prstGeom prst="rect">
            <a:avLst/>
          </a:prstGeom>
          <a:noFill/>
        </p:spPr>
        <p:txBody>
          <a:bodyPr wrap="square" rtlCol="0">
            <a:spAutoFit/>
          </a:bodyPr>
          <a:lstStyle/>
          <a:p>
            <a:r>
              <a:rPr kumimoji="1" lang="ja-JP" altLang="en-US" sz="2000" dirty="0" smtClean="0"/>
              <a:t>Ｆ</a:t>
            </a:r>
            <a:endParaRPr kumimoji="1" lang="ja-JP" altLang="en-US" sz="2000" dirty="0"/>
          </a:p>
        </p:txBody>
      </p:sp>
      <p:sp>
        <p:nvSpPr>
          <p:cNvPr id="61" name="テキスト ボックス 60"/>
          <p:cNvSpPr txBox="1"/>
          <p:nvPr/>
        </p:nvSpPr>
        <p:spPr>
          <a:xfrm>
            <a:off x="3748810" y="5381103"/>
            <a:ext cx="300370" cy="400110"/>
          </a:xfrm>
          <a:prstGeom prst="rect">
            <a:avLst/>
          </a:prstGeom>
          <a:noFill/>
        </p:spPr>
        <p:txBody>
          <a:bodyPr wrap="square" rtlCol="0">
            <a:spAutoFit/>
          </a:bodyPr>
          <a:lstStyle/>
          <a:p>
            <a:r>
              <a:rPr kumimoji="1" lang="ja-JP" altLang="en-US" sz="2000" dirty="0" smtClean="0"/>
              <a:t>Ｇ</a:t>
            </a:r>
            <a:endParaRPr kumimoji="1" lang="ja-JP" altLang="en-US" sz="2000" dirty="0"/>
          </a:p>
        </p:txBody>
      </p:sp>
      <p:sp>
        <p:nvSpPr>
          <p:cNvPr id="62" name="テキスト ボックス 61"/>
          <p:cNvSpPr txBox="1"/>
          <p:nvPr/>
        </p:nvSpPr>
        <p:spPr>
          <a:xfrm>
            <a:off x="2963992" y="4328670"/>
            <a:ext cx="300370" cy="400110"/>
          </a:xfrm>
          <a:prstGeom prst="rect">
            <a:avLst/>
          </a:prstGeom>
          <a:noFill/>
        </p:spPr>
        <p:txBody>
          <a:bodyPr wrap="square" rtlCol="0">
            <a:spAutoFit/>
          </a:bodyPr>
          <a:lstStyle/>
          <a:p>
            <a:r>
              <a:rPr kumimoji="1" lang="ja-JP" altLang="en-US" sz="2000" dirty="0" smtClean="0"/>
              <a:t>Ｂ</a:t>
            </a:r>
            <a:endParaRPr kumimoji="1" lang="ja-JP" altLang="en-US" sz="2000" dirty="0"/>
          </a:p>
        </p:txBody>
      </p:sp>
      <p:sp>
        <p:nvSpPr>
          <p:cNvPr id="63" name="テキスト ボックス 62"/>
          <p:cNvSpPr txBox="1"/>
          <p:nvPr/>
        </p:nvSpPr>
        <p:spPr>
          <a:xfrm>
            <a:off x="1559877" y="5096874"/>
            <a:ext cx="300370" cy="400110"/>
          </a:xfrm>
          <a:prstGeom prst="rect">
            <a:avLst/>
          </a:prstGeom>
          <a:noFill/>
        </p:spPr>
        <p:txBody>
          <a:bodyPr wrap="square" rtlCol="0">
            <a:spAutoFit/>
          </a:bodyPr>
          <a:lstStyle/>
          <a:p>
            <a:r>
              <a:rPr kumimoji="1" lang="ja-JP" altLang="en-US" sz="2000" dirty="0" smtClean="0"/>
              <a:t>Ｈ</a:t>
            </a:r>
            <a:endParaRPr kumimoji="1" lang="ja-JP" altLang="en-US" sz="2000" dirty="0"/>
          </a:p>
        </p:txBody>
      </p:sp>
      <p:cxnSp>
        <p:nvCxnSpPr>
          <p:cNvPr id="65" name="直線コネクタ 64"/>
          <p:cNvCxnSpPr/>
          <p:nvPr/>
        </p:nvCxnSpPr>
        <p:spPr>
          <a:xfrm>
            <a:off x="4708146" y="6395589"/>
            <a:ext cx="3024335" cy="0"/>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66" name="テキスト ボックス 65"/>
          <p:cNvSpPr txBox="1"/>
          <p:nvPr/>
        </p:nvSpPr>
        <p:spPr>
          <a:xfrm>
            <a:off x="4699309" y="6040741"/>
            <a:ext cx="857515" cy="379579"/>
          </a:xfrm>
          <a:prstGeom prst="rect">
            <a:avLst/>
          </a:prstGeom>
          <a:noFill/>
        </p:spPr>
        <p:txBody>
          <a:bodyPr wrap="square" rtlCol="0">
            <a:spAutoFit/>
          </a:bodyPr>
          <a:lstStyle/>
          <a:p>
            <a:r>
              <a:rPr kumimoji="1" lang="ja-JP" altLang="en-US" dirty="0" smtClean="0"/>
              <a:t>答え　　</a:t>
            </a:r>
            <a:endParaRPr kumimoji="1" lang="ja-JP" altLang="en-US" dirty="0"/>
          </a:p>
        </p:txBody>
      </p:sp>
      <p:sp>
        <p:nvSpPr>
          <p:cNvPr id="67" name="正方形/長方形 66"/>
          <p:cNvSpPr/>
          <p:nvPr/>
        </p:nvSpPr>
        <p:spPr>
          <a:xfrm>
            <a:off x="5349661" y="6026257"/>
            <a:ext cx="2215671" cy="369332"/>
          </a:xfrm>
          <a:prstGeom prst="rect">
            <a:avLst/>
          </a:prstGeom>
        </p:spPr>
        <p:txBody>
          <a:bodyPr wrap="none">
            <a:spAutoFit/>
          </a:bodyPr>
          <a:lstStyle/>
          <a:p>
            <a:r>
              <a:rPr lang="ja-JP" altLang="en-US" dirty="0" smtClean="0"/>
              <a:t>辺</a:t>
            </a:r>
            <a:r>
              <a:rPr lang="ja-JP" altLang="en-US" dirty="0" smtClean="0"/>
              <a:t>ＡＥ、辺ＤＨ、辺ＣＧ</a:t>
            </a:r>
            <a:endParaRPr lang="ja-JP" altLang="en-US" dirty="0"/>
          </a:p>
        </p:txBody>
      </p:sp>
    </p:spTree>
    <p:custDataLst>
      <p:tags r:id="rId1"/>
    </p:custDataLst>
    <p:extLst>
      <p:ext uri="{BB962C8B-B14F-4D97-AF65-F5344CB8AC3E}">
        <p14:creationId xmlns:p14="http://schemas.microsoft.com/office/powerpoint/2010/main" val="13641435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1000"/>
                                        <p:tgtEl>
                                          <p:spTgt spid="42"/>
                                        </p:tgtEl>
                                      </p:cBhvr>
                                    </p:animEffect>
                                    <p:anim calcmode="lin" valueType="num">
                                      <p:cBhvr>
                                        <p:cTn id="8" dur="1000" fill="hold"/>
                                        <p:tgtEl>
                                          <p:spTgt spid="42"/>
                                        </p:tgtEl>
                                        <p:attrNameLst>
                                          <p:attrName>ppt_x</p:attrName>
                                        </p:attrNameLst>
                                      </p:cBhvr>
                                      <p:tavLst>
                                        <p:tav tm="0">
                                          <p:val>
                                            <p:strVal val="#ppt_x"/>
                                          </p:val>
                                        </p:tav>
                                        <p:tav tm="100000">
                                          <p:val>
                                            <p:strVal val="#ppt_x"/>
                                          </p:val>
                                        </p:tav>
                                      </p:tavLst>
                                    </p:anim>
                                    <p:anim calcmode="lin" valueType="num">
                                      <p:cBhvr>
                                        <p:cTn id="9" dur="1000" fill="hold"/>
                                        <p:tgtEl>
                                          <p:spTgt spid="4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43"/>
                                        </p:tgtEl>
                                        <p:attrNameLst>
                                          <p:attrName>style.visibility</p:attrName>
                                        </p:attrNameLst>
                                      </p:cBhvr>
                                      <p:to>
                                        <p:strVal val="visible"/>
                                      </p:to>
                                    </p:set>
                                    <p:animEffect transition="in" filter="fade">
                                      <p:cBhvr>
                                        <p:cTn id="13" dur="1000"/>
                                        <p:tgtEl>
                                          <p:spTgt spid="43"/>
                                        </p:tgtEl>
                                      </p:cBhvr>
                                    </p:animEffect>
                                    <p:anim calcmode="lin" valueType="num">
                                      <p:cBhvr>
                                        <p:cTn id="14" dur="1000" fill="hold"/>
                                        <p:tgtEl>
                                          <p:spTgt spid="43"/>
                                        </p:tgtEl>
                                        <p:attrNameLst>
                                          <p:attrName>ppt_x</p:attrName>
                                        </p:attrNameLst>
                                      </p:cBhvr>
                                      <p:tavLst>
                                        <p:tav tm="0">
                                          <p:val>
                                            <p:strVal val="#ppt_x"/>
                                          </p:val>
                                        </p:tav>
                                        <p:tav tm="100000">
                                          <p:val>
                                            <p:strVal val="#ppt_x"/>
                                          </p:val>
                                        </p:tav>
                                      </p:tavLst>
                                    </p:anim>
                                    <p:anim calcmode="lin" valueType="num">
                                      <p:cBhvr>
                                        <p:cTn id="15"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7"/>
                                        </p:tgtEl>
                                        <p:attrNameLst>
                                          <p:attrName>style.visibility</p:attrName>
                                        </p:attrNameLst>
                                      </p:cBhvr>
                                      <p:to>
                                        <p:strVal val="visible"/>
                                      </p:to>
                                    </p:set>
                                    <p:animEffect transition="in" filter="fade">
                                      <p:cBhvr>
                                        <p:cTn id="20" dur="500"/>
                                        <p:tgtEl>
                                          <p:spTgt spid="47"/>
                                        </p:tgtEl>
                                      </p:cBhvr>
                                    </p:animEffect>
                                  </p:childTnLst>
                                </p:cTn>
                              </p:par>
                            </p:childTnLst>
                          </p:cTn>
                        </p:par>
                        <p:par>
                          <p:cTn id="21" fill="hold">
                            <p:stCondLst>
                              <p:cond delay="500"/>
                            </p:stCondLst>
                            <p:childTnLst>
                              <p:par>
                                <p:cTn id="22" presetID="22" presetClass="entr" presetSubtype="1" fill="hold" nodeType="afterEffect">
                                  <p:stCondLst>
                                    <p:cond delay="0"/>
                                  </p:stCondLst>
                                  <p:childTnLst>
                                    <p:set>
                                      <p:cBhvr>
                                        <p:cTn id="23" dur="1" fill="hold">
                                          <p:stCondLst>
                                            <p:cond delay="0"/>
                                          </p:stCondLst>
                                        </p:cTn>
                                        <p:tgtEl>
                                          <p:spTgt spid="39"/>
                                        </p:tgtEl>
                                        <p:attrNameLst>
                                          <p:attrName>style.visibility</p:attrName>
                                        </p:attrNameLst>
                                      </p:cBhvr>
                                      <p:to>
                                        <p:strVal val="visible"/>
                                      </p:to>
                                    </p:set>
                                    <p:animEffect transition="in" filter="wipe(up)">
                                      <p:cBhvr>
                                        <p:cTn id="24" dur="500"/>
                                        <p:tgtEl>
                                          <p:spTgt spid="39"/>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xit" presetSubtype="8" fill="hold" grpId="0" nodeType="clickEffect">
                                  <p:stCondLst>
                                    <p:cond delay="0"/>
                                  </p:stCondLst>
                                  <p:childTnLst>
                                    <p:animEffect transition="out" filter="wipe(left)">
                                      <p:cBhvr>
                                        <p:cTn id="28" dur="500"/>
                                        <p:tgtEl>
                                          <p:spTgt spid="49"/>
                                        </p:tgtEl>
                                      </p:cBhvr>
                                    </p:animEffect>
                                    <p:set>
                                      <p:cBhvr>
                                        <p:cTn id="29" dur="1" fill="hold">
                                          <p:stCondLst>
                                            <p:cond delay="499"/>
                                          </p:stCondLst>
                                        </p:cTn>
                                        <p:tgtEl>
                                          <p:spTgt spid="49"/>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500"/>
                                        <p:tgtEl>
                                          <p:spTgt spid="42"/>
                                        </p:tgtEl>
                                      </p:cBhvr>
                                    </p:animEffect>
                                    <p:set>
                                      <p:cBhvr>
                                        <p:cTn id="32" dur="1" fill="hold">
                                          <p:stCondLst>
                                            <p:cond delay="499"/>
                                          </p:stCondLst>
                                        </p:cTn>
                                        <p:tgtEl>
                                          <p:spTgt spid="42"/>
                                        </p:tgtEl>
                                        <p:attrNameLst>
                                          <p:attrName>style.visibility</p:attrName>
                                        </p:attrNameLst>
                                      </p:cBhvr>
                                      <p:to>
                                        <p:strVal val="hidden"/>
                                      </p:to>
                                    </p:set>
                                  </p:childTnLst>
                                </p:cTn>
                              </p:par>
                              <p:par>
                                <p:cTn id="33" presetID="10" presetClass="exit" presetSubtype="0" fill="hold" grpId="1" nodeType="withEffect">
                                  <p:stCondLst>
                                    <p:cond delay="0"/>
                                  </p:stCondLst>
                                  <p:childTnLst>
                                    <p:animEffect transition="out" filter="fade">
                                      <p:cBhvr>
                                        <p:cTn id="34" dur="500"/>
                                        <p:tgtEl>
                                          <p:spTgt spid="43"/>
                                        </p:tgtEl>
                                      </p:cBhvr>
                                    </p:animEffect>
                                    <p:set>
                                      <p:cBhvr>
                                        <p:cTn id="35" dur="1" fill="hold">
                                          <p:stCondLst>
                                            <p:cond delay="499"/>
                                          </p:stCondLst>
                                        </p:cTn>
                                        <p:tgtEl>
                                          <p:spTgt spid="43"/>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nodeType="clickEffect">
                                  <p:stCondLst>
                                    <p:cond delay="0"/>
                                  </p:stCondLst>
                                  <p:childTnLst>
                                    <p:set>
                                      <p:cBhvr>
                                        <p:cTn id="39" dur="1" fill="hold">
                                          <p:stCondLst>
                                            <p:cond delay="0"/>
                                          </p:stCondLst>
                                        </p:cTn>
                                        <p:tgtEl>
                                          <p:spTgt spid="45"/>
                                        </p:tgtEl>
                                        <p:attrNameLst>
                                          <p:attrName>style.visibility</p:attrName>
                                        </p:attrNameLst>
                                      </p:cBhvr>
                                      <p:to>
                                        <p:strVal val="visible"/>
                                      </p:to>
                                    </p:set>
                                    <p:animEffect transition="in" filter="wipe(up)">
                                      <p:cBhvr>
                                        <p:cTn id="40" dur="500"/>
                                        <p:tgtEl>
                                          <p:spTgt spid="45"/>
                                        </p:tgtEl>
                                      </p:cBhvr>
                                    </p:animEffect>
                                  </p:childTnLst>
                                </p:cTn>
                              </p:par>
                            </p:childTnLst>
                          </p:cTn>
                        </p:par>
                        <p:par>
                          <p:cTn id="41" fill="hold">
                            <p:stCondLst>
                              <p:cond delay="500"/>
                            </p:stCondLst>
                            <p:childTnLst>
                              <p:par>
                                <p:cTn id="42" presetID="22" presetClass="entr" presetSubtype="1" fill="hold" nodeType="afterEffect">
                                  <p:stCondLst>
                                    <p:cond delay="0"/>
                                  </p:stCondLst>
                                  <p:childTnLst>
                                    <p:set>
                                      <p:cBhvr>
                                        <p:cTn id="43" dur="1" fill="hold">
                                          <p:stCondLst>
                                            <p:cond delay="0"/>
                                          </p:stCondLst>
                                        </p:cTn>
                                        <p:tgtEl>
                                          <p:spTgt spid="46"/>
                                        </p:tgtEl>
                                        <p:attrNameLst>
                                          <p:attrName>style.visibility</p:attrName>
                                        </p:attrNameLst>
                                      </p:cBhvr>
                                      <p:to>
                                        <p:strVal val="visible"/>
                                      </p:to>
                                    </p:set>
                                    <p:animEffect transition="in" filter="wipe(up)">
                                      <p:cBhvr>
                                        <p:cTn id="44" dur="500"/>
                                        <p:tgtEl>
                                          <p:spTgt spid="46"/>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2"/>
                                        </p:tgtEl>
                                        <p:attrNameLst>
                                          <p:attrName>style.visibility</p:attrName>
                                        </p:attrNameLst>
                                      </p:cBhvr>
                                      <p:to>
                                        <p:strVal val="visible"/>
                                      </p:to>
                                    </p:set>
                                    <p:animEffect transition="in" filter="fade">
                                      <p:cBhvr>
                                        <p:cTn id="49" dur="500"/>
                                        <p:tgtEl>
                                          <p:spTgt spid="2"/>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1" fill="hold" nodeType="clickEffect">
                                  <p:stCondLst>
                                    <p:cond delay="0"/>
                                  </p:stCondLst>
                                  <p:childTnLst>
                                    <p:set>
                                      <p:cBhvr>
                                        <p:cTn id="53" dur="1" fill="hold">
                                          <p:stCondLst>
                                            <p:cond delay="0"/>
                                          </p:stCondLst>
                                        </p:cTn>
                                        <p:tgtEl>
                                          <p:spTgt spid="51"/>
                                        </p:tgtEl>
                                        <p:attrNameLst>
                                          <p:attrName>style.visibility</p:attrName>
                                        </p:attrNameLst>
                                      </p:cBhvr>
                                      <p:to>
                                        <p:strVal val="visible"/>
                                      </p:to>
                                    </p:set>
                                    <p:animEffect transition="in" filter="wipe(up)">
                                      <p:cBhvr>
                                        <p:cTn id="54" dur="500"/>
                                        <p:tgtEl>
                                          <p:spTgt spid="51"/>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62"/>
                                        </p:tgtEl>
                                        <p:attrNameLst>
                                          <p:attrName>style.visibility</p:attrName>
                                        </p:attrNameLst>
                                      </p:cBhvr>
                                      <p:to>
                                        <p:strVal val="visible"/>
                                      </p:to>
                                    </p:set>
                                    <p:animEffect transition="in" filter="fade">
                                      <p:cBhvr>
                                        <p:cTn id="57" dur="500"/>
                                        <p:tgtEl>
                                          <p:spTgt spid="62"/>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59"/>
                                        </p:tgtEl>
                                        <p:attrNameLst>
                                          <p:attrName>style.visibility</p:attrName>
                                        </p:attrNameLst>
                                      </p:cBhvr>
                                      <p:to>
                                        <p:strVal val="visible"/>
                                      </p:to>
                                    </p:set>
                                    <p:animEffect transition="in" filter="fade">
                                      <p:cBhvr>
                                        <p:cTn id="60" dur="500"/>
                                        <p:tgtEl>
                                          <p:spTgt spid="59"/>
                                        </p:tgtEl>
                                      </p:cBhvr>
                                    </p:animEffect>
                                  </p:childTnLst>
                                </p:cTn>
                              </p:par>
                            </p:childTnLst>
                          </p:cTn>
                        </p:par>
                        <p:par>
                          <p:cTn id="61" fill="hold">
                            <p:stCondLst>
                              <p:cond delay="500"/>
                            </p:stCondLst>
                            <p:childTnLst>
                              <p:par>
                                <p:cTn id="62" presetID="22" presetClass="entr" presetSubtype="1" fill="hold" nodeType="afterEffect">
                                  <p:stCondLst>
                                    <p:cond delay="0"/>
                                  </p:stCondLst>
                                  <p:childTnLst>
                                    <p:set>
                                      <p:cBhvr>
                                        <p:cTn id="63" dur="1" fill="hold">
                                          <p:stCondLst>
                                            <p:cond delay="0"/>
                                          </p:stCondLst>
                                        </p:cTn>
                                        <p:tgtEl>
                                          <p:spTgt spid="52"/>
                                        </p:tgtEl>
                                        <p:attrNameLst>
                                          <p:attrName>style.visibility</p:attrName>
                                        </p:attrNameLst>
                                      </p:cBhvr>
                                      <p:to>
                                        <p:strVal val="visible"/>
                                      </p:to>
                                    </p:set>
                                    <p:animEffect transition="in" filter="wipe(up)">
                                      <p:cBhvr>
                                        <p:cTn id="64" dur="500"/>
                                        <p:tgtEl>
                                          <p:spTgt spid="52"/>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55"/>
                                        </p:tgtEl>
                                        <p:attrNameLst>
                                          <p:attrName>style.visibility</p:attrName>
                                        </p:attrNameLst>
                                      </p:cBhvr>
                                      <p:to>
                                        <p:strVal val="visible"/>
                                      </p:to>
                                    </p:set>
                                    <p:animEffect transition="in" filter="fade">
                                      <p:cBhvr>
                                        <p:cTn id="67" dur="500"/>
                                        <p:tgtEl>
                                          <p:spTgt spid="55"/>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58"/>
                                        </p:tgtEl>
                                        <p:attrNameLst>
                                          <p:attrName>style.visibility</p:attrName>
                                        </p:attrNameLst>
                                      </p:cBhvr>
                                      <p:to>
                                        <p:strVal val="visible"/>
                                      </p:to>
                                    </p:set>
                                    <p:animEffect transition="in" filter="fade">
                                      <p:cBhvr>
                                        <p:cTn id="70" dur="500"/>
                                        <p:tgtEl>
                                          <p:spTgt spid="58"/>
                                        </p:tgtEl>
                                      </p:cBhvr>
                                    </p:animEffect>
                                  </p:childTnLst>
                                </p:cTn>
                              </p:par>
                            </p:childTnLst>
                          </p:cTn>
                        </p:par>
                        <p:par>
                          <p:cTn id="71" fill="hold">
                            <p:stCondLst>
                              <p:cond delay="1000"/>
                            </p:stCondLst>
                            <p:childTnLst>
                              <p:par>
                                <p:cTn id="72" presetID="22" presetClass="entr" presetSubtype="1" fill="hold" nodeType="afterEffect">
                                  <p:stCondLst>
                                    <p:cond delay="0"/>
                                  </p:stCondLst>
                                  <p:childTnLst>
                                    <p:set>
                                      <p:cBhvr>
                                        <p:cTn id="73" dur="1" fill="hold">
                                          <p:stCondLst>
                                            <p:cond delay="0"/>
                                          </p:stCondLst>
                                        </p:cTn>
                                        <p:tgtEl>
                                          <p:spTgt spid="53"/>
                                        </p:tgtEl>
                                        <p:attrNameLst>
                                          <p:attrName>style.visibility</p:attrName>
                                        </p:attrNameLst>
                                      </p:cBhvr>
                                      <p:to>
                                        <p:strVal val="visible"/>
                                      </p:to>
                                    </p:set>
                                    <p:animEffect transition="in" filter="wipe(up)">
                                      <p:cBhvr>
                                        <p:cTn id="74" dur="500"/>
                                        <p:tgtEl>
                                          <p:spTgt spid="53"/>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63"/>
                                        </p:tgtEl>
                                        <p:attrNameLst>
                                          <p:attrName>style.visibility</p:attrName>
                                        </p:attrNameLst>
                                      </p:cBhvr>
                                      <p:to>
                                        <p:strVal val="visible"/>
                                      </p:to>
                                    </p:set>
                                    <p:animEffect transition="in" filter="fade">
                                      <p:cBhvr>
                                        <p:cTn id="77" dur="500"/>
                                        <p:tgtEl>
                                          <p:spTgt spid="63"/>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57"/>
                                        </p:tgtEl>
                                        <p:attrNameLst>
                                          <p:attrName>style.visibility</p:attrName>
                                        </p:attrNameLst>
                                      </p:cBhvr>
                                      <p:to>
                                        <p:strVal val="visible"/>
                                      </p:to>
                                    </p:set>
                                    <p:animEffect transition="in" filter="fade">
                                      <p:cBhvr>
                                        <p:cTn id="80" dur="500"/>
                                        <p:tgtEl>
                                          <p:spTgt spid="57"/>
                                        </p:tgtEl>
                                      </p:cBhvr>
                                    </p:animEffect>
                                  </p:childTnLst>
                                </p:cTn>
                              </p:par>
                            </p:childTnLst>
                          </p:cTn>
                        </p:par>
                        <p:par>
                          <p:cTn id="81" fill="hold">
                            <p:stCondLst>
                              <p:cond delay="1500"/>
                            </p:stCondLst>
                            <p:childTnLst>
                              <p:par>
                                <p:cTn id="82" presetID="22" presetClass="entr" presetSubtype="1" fill="hold" nodeType="afterEffect">
                                  <p:stCondLst>
                                    <p:cond delay="0"/>
                                  </p:stCondLst>
                                  <p:childTnLst>
                                    <p:set>
                                      <p:cBhvr>
                                        <p:cTn id="83" dur="1" fill="hold">
                                          <p:stCondLst>
                                            <p:cond delay="0"/>
                                          </p:stCondLst>
                                        </p:cTn>
                                        <p:tgtEl>
                                          <p:spTgt spid="54"/>
                                        </p:tgtEl>
                                        <p:attrNameLst>
                                          <p:attrName>style.visibility</p:attrName>
                                        </p:attrNameLst>
                                      </p:cBhvr>
                                      <p:to>
                                        <p:strVal val="visible"/>
                                      </p:to>
                                    </p:set>
                                    <p:animEffect transition="in" filter="wipe(up)">
                                      <p:cBhvr>
                                        <p:cTn id="84" dur="500"/>
                                        <p:tgtEl>
                                          <p:spTgt spid="54"/>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56"/>
                                        </p:tgtEl>
                                        <p:attrNameLst>
                                          <p:attrName>style.visibility</p:attrName>
                                        </p:attrNameLst>
                                      </p:cBhvr>
                                      <p:to>
                                        <p:strVal val="visible"/>
                                      </p:to>
                                    </p:set>
                                    <p:animEffect transition="in" filter="fade">
                                      <p:cBhvr>
                                        <p:cTn id="87" dur="500"/>
                                        <p:tgtEl>
                                          <p:spTgt spid="56"/>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61"/>
                                        </p:tgtEl>
                                        <p:attrNameLst>
                                          <p:attrName>style.visibility</p:attrName>
                                        </p:attrNameLst>
                                      </p:cBhvr>
                                      <p:to>
                                        <p:strVal val="visible"/>
                                      </p:to>
                                    </p:set>
                                    <p:animEffect transition="in" filter="fade">
                                      <p:cBhvr>
                                        <p:cTn id="90" dur="500"/>
                                        <p:tgtEl>
                                          <p:spTgt spid="61"/>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8" fill="hold" grpId="0" nodeType="clickEffect">
                                  <p:stCondLst>
                                    <p:cond delay="0"/>
                                  </p:stCondLst>
                                  <p:childTnLst>
                                    <p:set>
                                      <p:cBhvr>
                                        <p:cTn id="94" dur="1" fill="hold">
                                          <p:stCondLst>
                                            <p:cond delay="0"/>
                                          </p:stCondLst>
                                        </p:cTn>
                                        <p:tgtEl>
                                          <p:spTgt spid="67"/>
                                        </p:tgtEl>
                                        <p:attrNameLst>
                                          <p:attrName>style.visibility</p:attrName>
                                        </p:attrNameLst>
                                      </p:cBhvr>
                                      <p:to>
                                        <p:strVal val="visible"/>
                                      </p:to>
                                    </p:set>
                                    <p:animEffect transition="in" filter="wipe(left)">
                                      <p:cBhvr>
                                        <p:cTn id="95"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2" grpId="1" animBg="1"/>
      <p:bldP spid="43" grpId="0" animBg="1"/>
      <p:bldP spid="43" grpId="1" animBg="1"/>
      <p:bldP spid="47" grpId="0"/>
      <p:bldP spid="49" grpId="0" animBg="1"/>
      <p:bldP spid="55" grpId="0"/>
      <p:bldP spid="56" grpId="0"/>
      <p:bldP spid="57" grpId="0"/>
      <p:bldP spid="58" grpId="0"/>
      <p:bldP spid="59" grpId="0"/>
      <p:bldP spid="61" grpId="0"/>
      <p:bldP spid="62" grpId="0"/>
      <p:bldP spid="63" grpId="0"/>
      <p:bldP spid="6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平行四辺形 73"/>
          <p:cNvSpPr/>
          <p:nvPr/>
        </p:nvSpPr>
        <p:spPr>
          <a:xfrm>
            <a:off x="5076056" y="4399117"/>
            <a:ext cx="3070336" cy="709100"/>
          </a:xfrm>
          <a:prstGeom prst="parallelogram">
            <a:avLst>
              <a:gd name="adj" fmla="val 102839"/>
            </a:avLst>
          </a:prstGeom>
          <a:solidFill>
            <a:srgbClr val="FFC000">
              <a:alpha val="75000"/>
            </a:srgbClr>
          </a:solidFill>
          <a:ln w="28575" cap="rnd">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0" name="正方形/長方形 39"/>
          <p:cNvSpPr/>
          <p:nvPr/>
        </p:nvSpPr>
        <p:spPr>
          <a:xfrm>
            <a:off x="254919" y="260648"/>
            <a:ext cx="8709569" cy="584775"/>
          </a:xfrm>
          <a:prstGeom prst="rect">
            <a:avLst/>
          </a:prstGeom>
          <a:solidFill>
            <a:srgbClr val="FCECC0"/>
          </a:solidFill>
          <a:ln w="28575" cap="rnd">
            <a:solidFill>
              <a:schemeClr val="tx1"/>
            </a:solidFill>
            <a:bevel/>
          </a:ln>
        </p:spPr>
        <p:txBody>
          <a:bodyPr wrap="square">
            <a:spAutoFit/>
          </a:bodyPr>
          <a:lstStyle/>
          <a:p>
            <a:r>
              <a:rPr lang="ja-JP" altLang="en-US" sz="3200" dirty="0" smtClean="0">
                <a:solidFill>
                  <a:srgbClr val="000000"/>
                </a:solidFill>
                <a:latin typeface="AR P教科書体M" panose="03000600000000000000" pitchFamily="66" charset="-128"/>
                <a:ea typeface="AR P教科書体M" panose="03000600000000000000" pitchFamily="66" charset="-128"/>
              </a:rPr>
              <a:t>直方体の面と辺の交わり方やならび方を調べましょう。</a:t>
            </a:r>
            <a:endParaRPr lang="ja-JP" altLang="en-US" dirty="0"/>
          </a:p>
        </p:txBody>
      </p:sp>
      <p:sp>
        <p:nvSpPr>
          <p:cNvPr id="60" name="正方形/長方形 59"/>
          <p:cNvSpPr/>
          <p:nvPr/>
        </p:nvSpPr>
        <p:spPr>
          <a:xfrm>
            <a:off x="254919" y="984047"/>
            <a:ext cx="6489277" cy="461665"/>
          </a:xfrm>
          <a:prstGeom prst="rect">
            <a:avLst/>
          </a:prstGeom>
          <a:solidFill>
            <a:schemeClr val="bg1"/>
          </a:solidFill>
          <a:ln w="28575" cap="rnd">
            <a:solidFill>
              <a:srgbClr val="00B050"/>
            </a:solidFill>
            <a:bevel/>
          </a:ln>
        </p:spPr>
        <p:txBody>
          <a:bodyPr wrap="none">
            <a:spAutoFit/>
          </a:bodyPr>
          <a:lstStyle/>
          <a:p>
            <a:r>
              <a:rPr lang="ja-JP" altLang="en-US" sz="2400" dirty="0" smtClean="0">
                <a:solidFill>
                  <a:srgbClr val="000000"/>
                </a:solidFill>
                <a:latin typeface="AR P教科書体M" panose="03000600000000000000" pitchFamily="66" charset="-128"/>
                <a:ea typeface="AR P教科書体M" panose="03000600000000000000" pitchFamily="66" charset="-128"/>
              </a:rPr>
              <a:t>直方体の面と辺の</a:t>
            </a:r>
            <a:r>
              <a:rPr lang="en-US" altLang="ja-JP" sz="2400" dirty="0" smtClean="0">
                <a:solidFill>
                  <a:srgbClr val="000000"/>
                </a:solidFill>
                <a:latin typeface="AR P教科書体M" panose="03000600000000000000" pitchFamily="66" charset="-128"/>
                <a:ea typeface="AR P教科書体M" panose="03000600000000000000" pitchFamily="66" charset="-128"/>
              </a:rPr>
              <a:t>､</a:t>
            </a:r>
            <a:r>
              <a:rPr lang="ja-JP" altLang="en-US" sz="2400" dirty="0" smtClean="0">
                <a:solidFill>
                  <a:srgbClr val="000000"/>
                </a:solidFill>
                <a:latin typeface="AR P教科書体M" panose="03000600000000000000" pitchFamily="66" charset="-128"/>
                <a:ea typeface="AR P教科書体M" panose="03000600000000000000" pitchFamily="66" charset="-128"/>
              </a:rPr>
              <a:t>垂直や平行の関係を調べよう。</a:t>
            </a:r>
            <a:endParaRPr lang="ja-JP" altLang="en-US" sz="1400" dirty="0"/>
          </a:p>
        </p:txBody>
      </p:sp>
      <p:grpSp>
        <p:nvGrpSpPr>
          <p:cNvPr id="7" name="グループ化 6"/>
          <p:cNvGrpSpPr/>
          <p:nvPr/>
        </p:nvGrpSpPr>
        <p:grpSpPr>
          <a:xfrm>
            <a:off x="4690106" y="2599818"/>
            <a:ext cx="3772586" cy="2895753"/>
            <a:chOff x="4690106" y="2599818"/>
            <a:chExt cx="3772586" cy="2895753"/>
          </a:xfrm>
        </p:grpSpPr>
        <p:sp>
          <p:nvSpPr>
            <p:cNvPr id="76" name="直方体 75"/>
            <p:cNvSpPr>
              <a:spLocks noChangeAspect="1"/>
            </p:cNvSpPr>
            <p:nvPr/>
          </p:nvSpPr>
          <p:spPr>
            <a:xfrm>
              <a:off x="5076056" y="2950129"/>
              <a:ext cx="3070335" cy="2158088"/>
            </a:xfrm>
            <a:prstGeom prst="cube">
              <a:avLst>
                <a:gd name="adj" fmla="val 32987"/>
              </a:avLst>
            </a:prstGeom>
            <a:solidFill>
              <a:schemeClr val="bg1">
                <a:alpha val="25000"/>
              </a:schemeClr>
            </a:solidFill>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cxnSp>
          <p:nvCxnSpPr>
            <p:cNvPr id="77" name="直線コネクタ 76"/>
            <p:cNvCxnSpPr/>
            <p:nvPr/>
          </p:nvCxnSpPr>
          <p:spPr>
            <a:xfrm>
              <a:off x="5796137" y="2957428"/>
              <a:ext cx="0" cy="1440000"/>
            </a:xfrm>
            <a:prstGeom prst="line">
              <a:avLst/>
            </a:prstGeom>
            <a:solidFill>
              <a:schemeClr val="bg1">
                <a:alpha val="25000"/>
              </a:schemeClr>
            </a:solidFill>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5796136" y="4397428"/>
              <a:ext cx="2360627" cy="0"/>
            </a:xfrm>
            <a:prstGeom prst="line">
              <a:avLst/>
            </a:prstGeom>
            <a:solidFill>
              <a:schemeClr val="bg1">
                <a:alpha val="25000"/>
              </a:schemeClr>
            </a:solidFill>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flipH="1">
              <a:off x="5076056" y="4410460"/>
              <a:ext cx="720080" cy="686414"/>
            </a:xfrm>
            <a:prstGeom prst="line">
              <a:avLst/>
            </a:prstGeom>
            <a:solidFill>
              <a:schemeClr val="bg1">
                <a:alpha val="25000"/>
              </a:schemeClr>
            </a:solidFill>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0" name="円/楕円 79"/>
            <p:cNvSpPr/>
            <p:nvPr/>
          </p:nvSpPr>
          <p:spPr>
            <a:xfrm>
              <a:off x="6220314" y="3089472"/>
              <a:ext cx="432048" cy="432048"/>
            </a:xfrm>
            <a:prstGeom prst="ellipse">
              <a:avLst/>
            </a:prstGeom>
            <a:noFill/>
            <a:ln w="12700">
              <a:solidFill>
                <a:schemeClr val="tx1"/>
              </a:solidFill>
              <a:miter lim="800000"/>
            </a:ln>
            <a:scene3d>
              <a:camera prst="orthographicFront">
                <a:rot lat="17999998"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2000" dirty="0" smtClean="0">
                  <a:solidFill>
                    <a:sysClr val="windowText" lastClr="000000"/>
                  </a:solidFill>
                </a:rPr>
                <a:t>あ</a:t>
              </a:r>
              <a:endParaRPr kumimoji="1" lang="ja-JP" altLang="en-US" sz="1600" dirty="0">
                <a:solidFill>
                  <a:sysClr val="windowText" lastClr="000000"/>
                </a:solidFill>
              </a:endParaRPr>
            </a:p>
          </p:txBody>
        </p:sp>
        <p:sp>
          <p:nvSpPr>
            <p:cNvPr id="82" name="円/楕円 81"/>
            <p:cNvSpPr/>
            <p:nvPr/>
          </p:nvSpPr>
          <p:spPr>
            <a:xfrm>
              <a:off x="6708194" y="3290270"/>
              <a:ext cx="360000" cy="360000"/>
            </a:xfrm>
            <a:prstGeom prst="ellipse">
              <a:avLst/>
            </a:prstGeom>
            <a:noFill/>
            <a:ln w="12700">
              <a:solidFill>
                <a:schemeClr val="bg2"/>
              </a:solidFill>
              <a:miter lim="800000"/>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2000" dirty="0" smtClean="0">
                  <a:solidFill>
                    <a:schemeClr val="bg1">
                      <a:lumMod val="50000"/>
                    </a:schemeClr>
                  </a:solidFill>
                </a:rPr>
                <a:t>え</a:t>
              </a:r>
              <a:endParaRPr kumimoji="1" lang="ja-JP" altLang="en-US" dirty="0">
                <a:solidFill>
                  <a:schemeClr val="bg1">
                    <a:lumMod val="50000"/>
                  </a:schemeClr>
                </a:solidFill>
              </a:endParaRPr>
            </a:p>
          </p:txBody>
        </p:sp>
        <p:sp>
          <p:nvSpPr>
            <p:cNvPr id="83" name="円/楕円 82"/>
            <p:cNvSpPr/>
            <p:nvPr/>
          </p:nvSpPr>
          <p:spPr>
            <a:xfrm>
              <a:off x="6156219" y="4011789"/>
              <a:ext cx="360000" cy="360000"/>
            </a:xfrm>
            <a:prstGeom prst="ellipse">
              <a:avLst/>
            </a:prstGeom>
            <a:solidFill>
              <a:schemeClr val="bg1"/>
            </a:solidFill>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000" dirty="0">
                  <a:solidFill>
                    <a:schemeClr val="dk1"/>
                  </a:solidFill>
                </a:rPr>
                <a:t>か</a:t>
              </a:r>
              <a:endParaRPr lang="ja-JP" altLang="en-US" sz="2400" dirty="0">
                <a:solidFill>
                  <a:schemeClr val="dk1"/>
                </a:solidFill>
              </a:endParaRPr>
            </a:p>
          </p:txBody>
        </p:sp>
        <p:sp>
          <p:nvSpPr>
            <p:cNvPr id="84" name="円/楕円 83"/>
            <p:cNvSpPr/>
            <p:nvPr/>
          </p:nvSpPr>
          <p:spPr>
            <a:xfrm rot="20091344">
              <a:off x="7652105" y="3849730"/>
              <a:ext cx="356785" cy="288032"/>
            </a:xfrm>
            <a:prstGeom prst="ellipse">
              <a:avLst/>
            </a:prstGeom>
            <a:noFill/>
            <a:ln w="12700">
              <a:solidFill>
                <a:schemeClr val="tx1"/>
              </a:solidFill>
              <a:miter lim="800000"/>
            </a:ln>
            <a:scene3d>
              <a:camera prst="orthographicFront">
                <a:rot lat="0" lon="2700000" rev="20658439"/>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chemeClr val="tx1"/>
                  </a:solidFill>
                </a:rPr>
                <a:t>う</a:t>
              </a:r>
              <a:endParaRPr kumimoji="1" lang="ja-JP" altLang="en-US" sz="2000" dirty="0">
                <a:solidFill>
                  <a:schemeClr val="tx1"/>
                </a:solidFill>
              </a:endParaRPr>
            </a:p>
          </p:txBody>
        </p:sp>
        <p:sp>
          <p:nvSpPr>
            <p:cNvPr id="85" name="円/楕円 84"/>
            <p:cNvSpPr/>
            <p:nvPr/>
          </p:nvSpPr>
          <p:spPr>
            <a:xfrm rot="20091344">
              <a:off x="5276461" y="3887196"/>
              <a:ext cx="356785" cy="288032"/>
            </a:xfrm>
            <a:prstGeom prst="ellipse">
              <a:avLst/>
            </a:prstGeom>
            <a:noFill/>
            <a:ln w="12700">
              <a:solidFill>
                <a:schemeClr val="bg2"/>
              </a:solidFill>
              <a:miter lim="800000"/>
            </a:ln>
            <a:scene3d>
              <a:camera prst="orthographicFront">
                <a:rot lat="0" lon="2700000" rev="20658439"/>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chemeClr val="bg2"/>
                  </a:solidFill>
                </a:rPr>
                <a:t>お</a:t>
              </a:r>
              <a:endParaRPr kumimoji="1" lang="ja-JP" altLang="en-US" sz="2000" dirty="0">
                <a:solidFill>
                  <a:schemeClr val="bg2"/>
                </a:solidFill>
              </a:endParaRPr>
            </a:p>
          </p:txBody>
        </p:sp>
        <p:sp>
          <p:nvSpPr>
            <p:cNvPr id="81" name="円/楕円 80"/>
            <p:cNvSpPr/>
            <p:nvPr/>
          </p:nvSpPr>
          <p:spPr>
            <a:xfrm>
              <a:off x="6220314" y="4554984"/>
              <a:ext cx="432048" cy="432048"/>
            </a:xfrm>
            <a:prstGeom prst="ellipse">
              <a:avLst/>
            </a:prstGeom>
            <a:noFill/>
            <a:ln w="19050">
              <a:solidFill>
                <a:schemeClr val="bg2">
                  <a:lumMod val="75000"/>
                </a:schemeClr>
              </a:solidFill>
              <a:miter lim="800000"/>
            </a:ln>
            <a:scene3d>
              <a:camera prst="orthographicFront">
                <a:rot lat="17999998"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2000" dirty="0" smtClean="0">
                  <a:solidFill>
                    <a:schemeClr val="bg1">
                      <a:lumMod val="50000"/>
                    </a:schemeClr>
                  </a:solidFill>
                </a:rPr>
                <a:t>い</a:t>
              </a:r>
              <a:endParaRPr kumimoji="1" lang="ja-JP" altLang="en-US" dirty="0">
                <a:solidFill>
                  <a:schemeClr val="bg1">
                    <a:lumMod val="50000"/>
                  </a:schemeClr>
                </a:solidFill>
              </a:endParaRPr>
            </a:p>
          </p:txBody>
        </p:sp>
        <p:sp>
          <p:nvSpPr>
            <p:cNvPr id="29" name="テキスト ボックス 28"/>
            <p:cNvSpPr txBox="1"/>
            <p:nvPr/>
          </p:nvSpPr>
          <p:spPr>
            <a:xfrm>
              <a:off x="4690106" y="3512291"/>
              <a:ext cx="300370" cy="400110"/>
            </a:xfrm>
            <a:prstGeom prst="rect">
              <a:avLst/>
            </a:prstGeom>
            <a:noFill/>
          </p:spPr>
          <p:txBody>
            <a:bodyPr wrap="square" rtlCol="0">
              <a:spAutoFit/>
            </a:bodyPr>
            <a:lstStyle/>
            <a:p>
              <a:r>
                <a:rPr kumimoji="1" lang="ja-JP" altLang="en-US" sz="2000" dirty="0" smtClean="0"/>
                <a:t>Ａ</a:t>
              </a:r>
              <a:endParaRPr kumimoji="1" lang="ja-JP" altLang="en-US" sz="2000" dirty="0"/>
            </a:p>
          </p:txBody>
        </p:sp>
        <p:sp>
          <p:nvSpPr>
            <p:cNvPr id="30" name="テキスト ボックス 29"/>
            <p:cNvSpPr txBox="1"/>
            <p:nvPr/>
          </p:nvSpPr>
          <p:spPr>
            <a:xfrm>
              <a:off x="7194429" y="3262916"/>
              <a:ext cx="300370" cy="400110"/>
            </a:xfrm>
            <a:prstGeom prst="rect">
              <a:avLst/>
            </a:prstGeom>
            <a:noFill/>
          </p:spPr>
          <p:txBody>
            <a:bodyPr wrap="square" rtlCol="0">
              <a:spAutoFit/>
            </a:bodyPr>
            <a:lstStyle/>
            <a:p>
              <a:r>
                <a:rPr kumimoji="1" lang="ja-JP" altLang="en-US" sz="2000" dirty="0" smtClean="0"/>
                <a:t>Ｂ</a:t>
              </a:r>
              <a:endParaRPr kumimoji="1" lang="ja-JP" altLang="en-US" sz="2000" dirty="0"/>
            </a:p>
          </p:txBody>
        </p:sp>
        <p:sp>
          <p:nvSpPr>
            <p:cNvPr id="31" name="テキスト ボックス 30"/>
            <p:cNvSpPr txBox="1"/>
            <p:nvPr/>
          </p:nvSpPr>
          <p:spPr>
            <a:xfrm>
              <a:off x="8162322" y="2722478"/>
              <a:ext cx="300370" cy="400110"/>
            </a:xfrm>
            <a:prstGeom prst="rect">
              <a:avLst/>
            </a:prstGeom>
            <a:noFill/>
          </p:spPr>
          <p:txBody>
            <a:bodyPr wrap="square" rtlCol="0">
              <a:spAutoFit/>
            </a:bodyPr>
            <a:lstStyle/>
            <a:p>
              <a:r>
                <a:rPr kumimoji="1" lang="ja-JP" altLang="en-US" sz="2000" dirty="0" smtClean="0"/>
                <a:t>Ｃ</a:t>
              </a:r>
              <a:endParaRPr kumimoji="1" lang="ja-JP" altLang="en-US" sz="2000" dirty="0"/>
            </a:p>
          </p:txBody>
        </p:sp>
        <p:sp>
          <p:nvSpPr>
            <p:cNvPr id="32" name="テキスト ボックス 31"/>
            <p:cNvSpPr txBox="1"/>
            <p:nvPr/>
          </p:nvSpPr>
          <p:spPr>
            <a:xfrm>
              <a:off x="5723332" y="2599818"/>
              <a:ext cx="300370" cy="400110"/>
            </a:xfrm>
            <a:prstGeom prst="rect">
              <a:avLst/>
            </a:prstGeom>
            <a:noFill/>
          </p:spPr>
          <p:txBody>
            <a:bodyPr wrap="square" rtlCol="0">
              <a:spAutoFit/>
            </a:bodyPr>
            <a:lstStyle/>
            <a:p>
              <a:r>
                <a:rPr kumimoji="1" lang="ja-JP" altLang="en-US" sz="2000" dirty="0" smtClean="0"/>
                <a:t>Ｄ</a:t>
              </a:r>
              <a:endParaRPr kumimoji="1" lang="ja-JP" altLang="en-US" sz="2000" dirty="0"/>
            </a:p>
          </p:txBody>
        </p:sp>
        <p:sp>
          <p:nvSpPr>
            <p:cNvPr id="33" name="テキスト ボックス 32"/>
            <p:cNvSpPr txBox="1"/>
            <p:nvPr/>
          </p:nvSpPr>
          <p:spPr>
            <a:xfrm>
              <a:off x="4726791" y="5048676"/>
              <a:ext cx="300370" cy="400110"/>
            </a:xfrm>
            <a:prstGeom prst="rect">
              <a:avLst/>
            </a:prstGeom>
            <a:noFill/>
          </p:spPr>
          <p:txBody>
            <a:bodyPr wrap="square" rtlCol="0">
              <a:spAutoFit/>
            </a:bodyPr>
            <a:lstStyle/>
            <a:p>
              <a:r>
                <a:rPr kumimoji="1" lang="ja-JP" altLang="en-US" sz="2000" dirty="0" smtClean="0"/>
                <a:t>Ｅ</a:t>
              </a:r>
              <a:endParaRPr kumimoji="1" lang="ja-JP" altLang="en-US" sz="2000" dirty="0"/>
            </a:p>
          </p:txBody>
        </p:sp>
        <p:sp>
          <p:nvSpPr>
            <p:cNvPr id="34" name="テキスト ボックス 33"/>
            <p:cNvSpPr txBox="1"/>
            <p:nvPr/>
          </p:nvSpPr>
          <p:spPr>
            <a:xfrm>
              <a:off x="7357449" y="5095461"/>
              <a:ext cx="300370" cy="400110"/>
            </a:xfrm>
            <a:prstGeom prst="rect">
              <a:avLst/>
            </a:prstGeom>
            <a:noFill/>
          </p:spPr>
          <p:txBody>
            <a:bodyPr wrap="square" rtlCol="0">
              <a:spAutoFit/>
            </a:bodyPr>
            <a:lstStyle/>
            <a:p>
              <a:r>
                <a:rPr kumimoji="1" lang="ja-JP" altLang="en-US" sz="2000" dirty="0" smtClean="0"/>
                <a:t>Ｆ</a:t>
              </a:r>
              <a:endParaRPr kumimoji="1" lang="ja-JP" altLang="en-US" sz="2000" dirty="0"/>
            </a:p>
          </p:txBody>
        </p:sp>
        <p:sp>
          <p:nvSpPr>
            <p:cNvPr id="35" name="テキスト ボックス 34"/>
            <p:cNvSpPr txBox="1"/>
            <p:nvPr/>
          </p:nvSpPr>
          <p:spPr>
            <a:xfrm>
              <a:off x="8053178" y="4354929"/>
              <a:ext cx="300370" cy="400110"/>
            </a:xfrm>
            <a:prstGeom prst="rect">
              <a:avLst/>
            </a:prstGeom>
            <a:noFill/>
          </p:spPr>
          <p:txBody>
            <a:bodyPr wrap="square" rtlCol="0">
              <a:spAutoFit/>
            </a:bodyPr>
            <a:lstStyle/>
            <a:p>
              <a:r>
                <a:rPr kumimoji="1" lang="ja-JP" altLang="en-US" sz="2000" dirty="0" smtClean="0"/>
                <a:t>Ｇ</a:t>
              </a:r>
              <a:endParaRPr kumimoji="1" lang="ja-JP" altLang="en-US" sz="2000" dirty="0"/>
            </a:p>
          </p:txBody>
        </p:sp>
        <p:sp>
          <p:nvSpPr>
            <p:cNvPr id="36" name="テキスト ボックス 35"/>
            <p:cNvSpPr txBox="1"/>
            <p:nvPr/>
          </p:nvSpPr>
          <p:spPr>
            <a:xfrm>
              <a:off x="5808413" y="4031212"/>
              <a:ext cx="300370" cy="400110"/>
            </a:xfrm>
            <a:prstGeom prst="rect">
              <a:avLst/>
            </a:prstGeom>
            <a:noFill/>
          </p:spPr>
          <p:txBody>
            <a:bodyPr wrap="square" rtlCol="0">
              <a:spAutoFit/>
            </a:bodyPr>
            <a:lstStyle/>
            <a:p>
              <a:r>
                <a:rPr kumimoji="1" lang="ja-JP" altLang="en-US" sz="2000" dirty="0" smtClean="0"/>
                <a:t>Ｈ</a:t>
              </a:r>
              <a:endParaRPr kumimoji="1" lang="ja-JP" altLang="en-US" sz="2000" dirty="0"/>
            </a:p>
          </p:txBody>
        </p:sp>
      </p:grpSp>
      <p:cxnSp>
        <p:nvCxnSpPr>
          <p:cNvPr id="5" name="直線コネクタ 4"/>
          <p:cNvCxnSpPr/>
          <p:nvPr/>
        </p:nvCxnSpPr>
        <p:spPr>
          <a:xfrm>
            <a:off x="7439621" y="3650270"/>
            <a:ext cx="0" cy="1440000"/>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42" name="フリーフォーム 41"/>
          <p:cNvSpPr/>
          <p:nvPr/>
        </p:nvSpPr>
        <p:spPr>
          <a:xfrm rot="12135642">
            <a:off x="7381146" y="3121926"/>
            <a:ext cx="386547" cy="1532007"/>
          </a:xfrm>
          <a:custGeom>
            <a:avLst/>
            <a:gdLst>
              <a:gd name="connsiteX0" fmla="*/ 15240 w 579120"/>
              <a:gd name="connsiteY0" fmla="*/ 0 h 883920"/>
              <a:gd name="connsiteX1" fmla="*/ 0 w 579120"/>
              <a:gd name="connsiteY1" fmla="*/ 883920 h 883920"/>
              <a:gd name="connsiteX2" fmla="*/ 579120 w 579120"/>
              <a:gd name="connsiteY2" fmla="*/ 731520 h 883920"/>
              <a:gd name="connsiteX3" fmla="*/ 15240 w 579120"/>
              <a:gd name="connsiteY3" fmla="*/ 0 h 883920"/>
              <a:gd name="connsiteX0" fmla="*/ 15240 w 299594"/>
              <a:gd name="connsiteY0" fmla="*/ 0 h 883920"/>
              <a:gd name="connsiteX1" fmla="*/ 0 w 299594"/>
              <a:gd name="connsiteY1" fmla="*/ 883920 h 883920"/>
              <a:gd name="connsiteX2" fmla="*/ 299594 w 299594"/>
              <a:gd name="connsiteY2" fmla="*/ 553132 h 883920"/>
              <a:gd name="connsiteX3" fmla="*/ 15240 w 299594"/>
              <a:gd name="connsiteY3" fmla="*/ 0 h 883920"/>
              <a:gd name="connsiteX0" fmla="*/ 15240 w 362487"/>
              <a:gd name="connsiteY0" fmla="*/ 0 h 883920"/>
              <a:gd name="connsiteX1" fmla="*/ 0 w 362487"/>
              <a:gd name="connsiteY1" fmla="*/ 883920 h 883920"/>
              <a:gd name="connsiteX2" fmla="*/ 362487 w 362487"/>
              <a:gd name="connsiteY2" fmla="*/ 553132 h 883920"/>
              <a:gd name="connsiteX3" fmla="*/ 15240 w 362487"/>
              <a:gd name="connsiteY3" fmla="*/ 0 h 883920"/>
              <a:gd name="connsiteX0" fmla="*/ 29216 w 376463"/>
              <a:gd name="connsiteY0" fmla="*/ 0 h 860135"/>
              <a:gd name="connsiteX1" fmla="*/ 0 w 376463"/>
              <a:gd name="connsiteY1" fmla="*/ 860135 h 860135"/>
              <a:gd name="connsiteX2" fmla="*/ 376463 w 376463"/>
              <a:gd name="connsiteY2" fmla="*/ 553132 h 860135"/>
              <a:gd name="connsiteX3" fmla="*/ 29216 w 376463"/>
              <a:gd name="connsiteY3" fmla="*/ 0 h 860135"/>
              <a:gd name="connsiteX0" fmla="*/ 29216 w 243688"/>
              <a:gd name="connsiteY0" fmla="*/ 0 h 860135"/>
              <a:gd name="connsiteX1" fmla="*/ 0 w 243688"/>
              <a:gd name="connsiteY1" fmla="*/ 860135 h 860135"/>
              <a:gd name="connsiteX2" fmla="*/ 243688 w 243688"/>
              <a:gd name="connsiteY2" fmla="*/ 654218 h 860135"/>
              <a:gd name="connsiteX3" fmla="*/ 29216 w 243688"/>
              <a:gd name="connsiteY3" fmla="*/ 0 h 860135"/>
              <a:gd name="connsiteX0" fmla="*/ 1263 w 243688"/>
              <a:gd name="connsiteY0" fmla="*/ 0 h 860135"/>
              <a:gd name="connsiteX1" fmla="*/ 0 w 243688"/>
              <a:gd name="connsiteY1" fmla="*/ 860135 h 860135"/>
              <a:gd name="connsiteX2" fmla="*/ 243688 w 243688"/>
              <a:gd name="connsiteY2" fmla="*/ 654218 h 860135"/>
              <a:gd name="connsiteX3" fmla="*/ 1263 w 243688"/>
              <a:gd name="connsiteY3" fmla="*/ 0 h 860135"/>
              <a:gd name="connsiteX0" fmla="*/ 1263 w 232301"/>
              <a:gd name="connsiteY0" fmla="*/ 0 h 860135"/>
              <a:gd name="connsiteX1" fmla="*/ 0 w 232301"/>
              <a:gd name="connsiteY1" fmla="*/ 860135 h 860135"/>
              <a:gd name="connsiteX2" fmla="*/ 232301 w 232301"/>
              <a:gd name="connsiteY2" fmla="*/ 624652 h 860135"/>
              <a:gd name="connsiteX3" fmla="*/ 1263 w 232301"/>
              <a:gd name="connsiteY3" fmla="*/ 0 h 860135"/>
              <a:gd name="connsiteX0" fmla="*/ 3161 w 234199"/>
              <a:gd name="connsiteY0" fmla="*/ 0 h 883365"/>
              <a:gd name="connsiteX1" fmla="*/ 0 w 234199"/>
              <a:gd name="connsiteY1" fmla="*/ 883365 h 883365"/>
              <a:gd name="connsiteX2" fmla="*/ 234199 w 234199"/>
              <a:gd name="connsiteY2" fmla="*/ 624652 h 883365"/>
              <a:gd name="connsiteX3" fmla="*/ 3161 w 234199"/>
              <a:gd name="connsiteY3" fmla="*/ 0 h 883365"/>
              <a:gd name="connsiteX0" fmla="*/ 9 w 231047"/>
              <a:gd name="connsiteY0" fmla="*/ 0 h 1019012"/>
              <a:gd name="connsiteX1" fmla="*/ 89806 w 231047"/>
              <a:gd name="connsiteY1" fmla="*/ 1019012 h 1019012"/>
              <a:gd name="connsiteX2" fmla="*/ 231047 w 231047"/>
              <a:gd name="connsiteY2" fmla="*/ 624652 h 1019012"/>
              <a:gd name="connsiteX3" fmla="*/ 9 w 231047"/>
              <a:gd name="connsiteY3" fmla="*/ 0 h 1019012"/>
            </a:gdLst>
            <a:ahLst/>
            <a:cxnLst>
              <a:cxn ang="0">
                <a:pos x="connsiteX0" y="connsiteY0"/>
              </a:cxn>
              <a:cxn ang="0">
                <a:pos x="connsiteX1" y="connsiteY1"/>
              </a:cxn>
              <a:cxn ang="0">
                <a:pos x="connsiteX2" y="connsiteY2"/>
              </a:cxn>
              <a:cxn ang="0">
                <a:pos x="connsiteX3" y="connsiteY3"/>
              </a:cxn>
            </a:cxnLst>
            <a:rect l="l" t="t" r="r" b="b"/>
            <a:pathLst>
              <a:path w="231047" h="1019012">
                <a:moveTo>
                  <a:pt x="9" y="0"/>
                </a:moveTo>
                <a:cubicBezTo>
                  <a:pt x="-1045" y="294455"/>
                  <a:pt x="90860" y="724557"/>
                  <a:pt x="89806" y="1019012"/>
                </a:cubicBezTo>
                <a:lnTo>
                  <a:pt x="231047" y="624652"/>
                </a:lnTo>
                <a:lnTo>
                  <a:pt x="9" y="0"/>
                </a:lnTo>
                <a:close/>
              </a:path>
            </a:pathLst>
          </a:custGeom>
          <a:solidFill>
            <a:srgbClr val="B9E3F9">
              <a:alpha val="75000"/>
            </a:srgbClr>
          </a:solidFill>
          <a:ln w="3175">
            <a:solidFill>
              <a:schemeClr val="tx1"/>
            </a:solidFill>
            <a:miter lim="800000"/>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43" name="フリーフォーム 42"/>
          <p:cNvSpPr/>
          <p:nvPr/>
        </p:nvSpPr>
        <p:spPr>
          <a:xfrm rot="17558791">
            <a:off x="6760904" y="3424365"/>
            <a:ext cx="696737" cy="983833"/>
          </a:xfrm>
          <a:custGeom>
            <a:avLst/>
            <a:gdLst>
              <a:gd name="connsiteX0" fmla="*/ 15240 w 579120"/>
              <a:gd name="connsiteY0" fmla="*/ 0 h 883920"/>
              <a:gd name="connsiteX1" fmla="*/ 0 w 579120"/>
              <a:gd name="connsiteY1" fmla="*/ 883920 h 883920"/>
              <a:gd name="connsiteX2" fmla="*/ 579120 w 579120"/>
              <a:gd name="connsiteY2" fmla="*/ 731520 h 883920"/>
              <a:gd name="connsiteX3" fmla="*/ 15240 w 579120"/>
              <a:gd name="connsiteY3" fmla="*/ 0 h 883920"/>
              <a:gd name="connsiteX0" fmla="*/ 15240 w 299594"/>
              <a:gd name="connsiteY0" fmla="*/ 0 h 883920"/>
              <a:gd name="connsiteX1" fmla="*/ 0 w 299594"/>
              <a:gd name="connsiteY1" fmla="*/ 883920 h 883920"/>
              <a:gd name="connsiteX2" fmla="*/ 299594 w 299594"/>
              <a:gd name="connsiteY2" fmla="*/ 553132 h 883920"/>
              <a:gd name="connsiteX3" fmla="*/ 15240 w 299594"/>
              <a:gd name="connsiteY3" fmla="*/ 0 h 883920"/>
              <a:gd name="connsiteX0" fmla="*/ 15240 w 362487"/>
              <a:gd name="connsiteY0" fmla="*/ 0 h 883920"/>
              <a:gd name="connsiteX1" fmla="*/ 0 w 362487"/>
              <a:gd name="connsiteY1" fmla="*/ 883920 h 883920"/>
              <a:gd name="connsiteX2" fmla="*/ 362487 w 362487"/>
              <a:gd name="connsiteY2" fmla="*/ 553132 h 883920"/>
              <a:gd name="connsiteX3" fmla="*/ 15240 w 362487"/>
              <a:gd name="connsiteY3" fmla="*/ 0 h 883920"/>
              <a:gd name="connsiteX0" fmla="*/ 29216 w 376463"/>
              <a:gd name="connsiteY0" fmla="*/ 0 h 860135"/>
              <a:gd name="connsiteX1" fmla="*/ 0 w 376463"/>
              <a:gd name="connsiteY1" fmla="*/ 860135 h 860135"/>
              <a:gd name="connsiteX2" fmla="*/ 376463 w 376463"/>
              <a:gd name="connsiteY2" fmla="*/ 553132 h 860135"/>
              <a:gd name="connsiteX3" fmla="*/ 29216 w 376463"/>
              <a:gd name="connsiteY3" fmla="*/ 0 h 860135"/>
              <a:gd name="connsiteX0" fmla="*/ 29216 w 243688"/>
              <a:gd name="connsiteY0" fmla="*/ 0 h 860135"/>
              <a:gd name="connsiteX1" fmla="*/ 0 w 243688"/>
              <a:gd name="connsiteY1" fmla="*/ 860135 h 860135"/>
              <a:gd name="connsiteX2" fmla="*/ 243688 w 243688"/>
              <a:gd name="connsiteY2" fmla="*/ 654218 h 860135"/>
              <a:gd name="connsiteX3" fmla="*/ 29216 w 243688"/>
              <a:gd name="connsiteY3" fmla="*/ 0 h 860135"/>
              <a:gd name="connsiteX0" fmla="*/ 1263 w 243688"/>
              <a:gd name="connsiteY0" fmla="*/ 0 h 860135"/>
              <a:gd name="connsiteX1" fmla="*/ 0 w 243688"/>
              <a:gd name="connsiteY1" fmla="*/ 860135 h 860135"/>
              <a:gd name="connsiteX2" fmla="*/ 243688 w 243688"/>
              <a:gd name="connsiteY2" fmla="*/ 654218 h 860135"/>
              <a:gd name="connsiteX3" fmla="*/ 1263 w 243688"/>
              <a:gd name="connsiteY3" fmla="*/ 0 h 860135"/>
              <a:gd name="connsiteX0" fmla="*/ 1263 w 232301"/>
              <a:gd name="connsiteY0" fmla="*/ 0 h 860135"/>
              <a:gd name="connsiteX1" fmla="*/ 0 w 232301"/>
              <a:gd name="connsiteY1" fmla="*/ 860135 h 860135"/>
              <a:gd name="connsiteX2" fmla="*/ 232301 w 232301"/>
              <a:gd name="connsiteY2" fmla="*/ 624652 h 860135"/>
              <a:gd name="connsiteX3" fmla="*/ 1263 w 232301"/>
              <a:gd name="connsiteY3" fmla="*/ 0 h 860135"/>
              <a:gd name="connsiteX0" fmla="*/ 76223 w 307261"/>
              <a:gd name="connsiteY0" fmla="*/ 0 h 771643"/>
              <a:gd name="connsiteX1" fmla="*/ 0 w 307261"/>
              <a:gd name="connsiteY1" fmla="*/ 771643 h 771643"/>
              <a:gd name="connsiteX2" fmla="*/ 307261 w 307261"/>
              <a:gd name="connsiteY2" fmla="*/ 624652 h 771643"/>
              <a:gd name="connsiteX3" fmla="*/ 76223 w 307261"/>
              <a:gd name="connsiteY3" fmla="*/ 0 h 771643"/>
              <a:gd name="connsiteX0" fmla="*/ 165681 w 307261"/>
              <a:gd name="connsiteY0" fmla="*/ 0 h 547768"/>
              <a:gd name="connsiteX1" fmla="*/ 0 w 307261"/>
              <a:gd name="connsiteY1" fmla="*/ 547768 h 547768"/>
              <a:gd name="connsiteX2" fmla="*/ 307261 w 307261"/>
              <a:gd name="connsiteY2" fmla="*/ 400777 h 547768"/>
              <a:gd name="connsiteX3" fmla="*/ 165681 w 307261"/>
              <a:gd name="connsiteY3" fmla="*/ 0 h 547768"/>
              <a:gd name="connsiteX0" fmla="*/ 273471 w 415051"/>
              <a:gd name="connsiteY0" fmla="*/ 0 h 589472"/>
              <a:gd name="connsiteX1" fmla="*/ 0 w 415051"/>
              <a:gd name="connsiteY1" fmla="*/ 589472 h 589472"/>
              <a:gd name="connsiteX2" fmla="*/ 415051 w 415051"/>
              <a:gd name="connsiteY2" fmla="*/ 400777 h 589472"/>
              <a:gd name="connsiteX3" fmla="*/ 273471 w 415051"/>
              <a:gd name="connsiteY3" fmla="*/ 0 h 589472"/>
              <a:gd name="connsiteX0" fmla="*/ 259709 w 415051"/>
              <a:gd name="connsiteY0" fmla="*/ 0 h 647207"/>
              <a:gd name="connsiteX1" fmla="*/ 0 w 415051"/>
              <a:gd name="connsiteY1" fmla="*/ 647207 h 647207"/>
              <a:gd name="connsiteX2" fmla="*/ 415051 w 415051"/>
              <a:gd name="connsiteY2" fmla="*/ 458512 h 647207"/>
              <a:gd name="connsiteX3" fmla="*/ 259709 w 415051"/>
              <a:gd name="connsiteY3" fmla="*/ 0 h 647207"/>
              <a:gd name="connsiteX0" fmla="*/ 249425 w 415051"/>
              <a:gd name="connsiteY0" fmla="*/ 0 h 645794"/>
              <a:gd name="connsiteX1" fmla="*/ 0 w 415051"/>
              <a:gd name="connsiteY1" fmla="*/ 645794 h 645794"/>
              <a:gd name="connsiteX2" fmla="*/ 415051 w 415051"/>
              <a:gd name="connsiteY2" fmla="*/ 457099 h 645794"/>
              <a:gd name="connsiteX3" fmla="*/ 249425 w 415051"/>
              <a:gd name="connsiteY3" fmla="*/ 0 h 645794"/>
              <a:gd name="connsiteX0" fmla="*/ 249425 w 417671"/>
              <a:gd name="connsiteY0" fmla="*/ 0 h 645794"/>
              <a:gd name="connsiteX1" fmla="*/ 0 w 417671"/>
              <a:gd name="connsiteY1" fmla="*/ 645794 h 645794"/>
              <a:gd name="connsiteX2" fmla="*/ 417671 w 417671"/>
              <a:gd name="connsiteY2" fmla="*/ 455861 h 645794"/>
              <a:gd name="connsiteX3" fmla="*/ 249425 w 417671"/>
              <a:gd name="connsiteY3" fmla="*/ 0 h 645794"/>
              <a:gd name="connsiteX0" fmla="*/ 248208 w 416454"/>
              <a:gd name="connsiteY0" fmla="*/ 0 h 654395"/>
              <a:gd name="connsiteX1" fmla="*/ 0 w 416454"/>
              <a:gd name="connsiteY1" fmla="*/ 654395 h 654395"/>
              <a:gd name="connsiteX2" fmla="*/ 416454 w 416454"/>
              <a:gd name="connsiteY2" fmla="*/ 455861 h 654395"/>
              <a:gd name="connsiteX3" fmla="*/ 248208 w 416454"/>
              <a:gd name="connsiteY3" fmla="*/ 0 h 654395"/>
            </a:gdLst>
            <a:ahLst/>
            <a:cxnLst>
              <a:cxn ang="0">
                <a:pos x="connsiteX0" y="connsiteY0"/>
              </a:cxn>
              <a:cxn ang="0">
                <a:pos x="connsiteX1" y="connsiteY1"/>
              </a:cxn>
              <a:cxn ang="0">
                <a:pos x="connsiteX2" y="connsiteY2"/>
              </a:cxn>
              <a:cxn ang="0">
                <a:pos x="connsiteX3" y="connsiteY3"/>
              </a:cxn>
            </a:cxnLst>
            <a:rect l="l" t="t" r="r" b="b"/>
            <a:pathLst>
              <a:path w="416454" h="654395">
                <a:moveTo>
                  <a:pt x="248208" y="0"/>
                </a:moveTo>
                <a:lnTo>
                  <a:pt x="0" y="654395"/>
                </a:lnTo>
                <a:lnTo>
                  <a:pt x="416454" y="455861"/>
                </a:lnTo>
                <a:lnTo>
                  <a:pt x="248208" y="0"/>
                </a:lnTo>
                <a:close/>
              </a:path>
            </a:pathLst>
          </a:custGeom>
          <a:solidFill>
            <a:srgbClr val="B9E3F9">
              <a:alpha val="75000"/>
            </a:srgbClr>
          </a:solidFill>
          <a:ln w="3175">
            <a:solidFill>
              <a:schemeClr val="tx1"/>
            </a:solidFill>
            <a:miter lim="800000"/>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37" name="角丸四角形 36"/>
          <p:cNvSpPr/>
          <p:nvPr/>
        </p:nvSpPr>
        <p:spPr>
          <a:xfrm>
            <a:off x="325537" y="1560375"/>
            <a:ext cx="6486808" cy="396000"/>
          </a:xfrm>
          <a:prstGeom prst="roundRect">
            <a:avLst/>
          </a:prstGeom>
          <a:noFill/>
          <a:ln w="28575">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dirty="0" smtClean="0">
                <a:solidFill>
                  <a:schemeClr val="tx1"/>
                </a:solidFill>
              </a:rPr>
              <a:t>②面　　 のほかに、辺ＢＦに垂直な面はどれですか。</a:t>
            </a:r>
            <a:endParaRPr kumimoji="1" lang="ja-JP" altLang="en-US" dirty="0">
              <a:solidFill>
                <a:schemeClr val="tx1"/>
              </a:solidFill>
            </a:endParaRPr>
          </a:p>
        </p:txBody>
      </p:sp>
      <p:sp>
        <p:nvSpPr>
          <p:cNvPr id="38" name="円/楕円 37"/>
          <p:cNvSpPr/>
          <p:nvPr/>
        </p:nvSpPr>
        <p:spPr>
          <a:xfrm>
            <a:off x="922016" y="1611683"/>
            <a:ext cx="308616" cy="308616"/>
          </a:xfrm>
          <a:prstGeom prst="ellipse">
            <a:avLst/>
          </a:prstGeom>
          <a:noFill/>
          <a:ln w="9525">
            <a:solidFill>
              <a:schemeClr val="tx1"/>
            </a:solidFill>
            <a:miter lim="800000"/>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r>
              <a:rPr kumimoji="1" lang="ja-JP" altLang="en-US" sz="2000" dirty="0" smtClean="0">
                <a:solidFill>
                  <a:schemeClr val="tx1"/>
                </a:solidFill>
                <a:latin typeface="AR P教科書体M" panose="03000600000000000000" pitchFamily="66" charset="-128"/>
                <a:ea typeface="AR P教科書体M" panose="03000600000000000000" pitchFamily="66" charset="-128"/>
              </a:rPr>
              <a:t>い</a:t>
            </a:r>
            <a:endParaRPr kumimoji="1" lang="ja-JP" altLang="en-US" sz="1600" dirty="0">
              <a:solidFill>
                <a:schemeClr val="tx1"/>
              </a:solidFill>
              <a:latin typeface="AR P教科書体M" panose="03000600000000000000" pitchFamily="66" charset="-128"/>
              <a:ea typeface="AR P教科書体M" panose="03000600000000000000" pitchFamily="66" charset="-128"/>
            </a:endParaRPr>
          </a:p>
        </p:txBody>
      </p:sp>
      <p:grpSp>
        <p:nvGrpSpPr>
          <p:cNvPr id="4" name="グループ化 3"/>
          <p:cNvGrpSpPr/>
          <p:nvPr/>
        </p:nvGrpSpPr>
        <p:grpSpPr>
          <a:xfrm>
            <a:off x="641616" y="2082098"/>
            <a:ext cx="4428736" cy="369332"/>
            <a:chOff x="641616" y="2082098"/>
            <a:chExt cx="4428736" cy="369332"/>
          </a:xfrm>
        </p:grpSpPr>
        <p:sp>
          <p:nvSpPr>
            <p:cNvPr id="64" name="円/楕円 63"/>
            <p:cNvSpPr/>
            <p:nvPr/>
          </p:nvSpPr>
          <p:spPr>
            <a:xfrm>
              <a:off x="1130278" y="2127841"/>
              <a:ext cx="308616" cy="308616"/>
            </a:xfrm>
            <a:prstGeom prst="ellipse">
              <a:avLst/>
            </a:prstGeom>
            <a:noFill/>
            <a:ln w="9525">
              <a:solidFill>
                <a:schemeClr val="tx1"/>
              </a:solidFill>
              <a:miter lim="800000"/>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r>
                <a:rPr kumimoji="1" lang="ja-JP" altLang="en-US" sz="2000" dirty="0" smtClean="0">
                  <a:solidFill>
                    <a:schemeClr val="tx1"/>
                  </a:solidFill>
                  <a:latin typeface="AR P教科書体M" panose="03000600000000000000" pitchFamily="66" charset="-128"/>
                  <a:ea typeface="AR P教科書体M" panose="03000600000000000000" pitchFamily="66" charset="-128"/>
                </a:rPr>
                <a:t>い</a:t>
              </a:r>
              <a:endParaRPr kumimoji="1" lang="ja-JP" altLang="en-US" sz="1600" dirty="0">
                <a:solidFill>
                  <a:schemeClr val="tx1"/>
                </a:solidFill>
                <a:latin typeface="AR P教科書体M" panose="03000600000000000000" pitchFamily="66" charset="-128"/>
                <a:ea typeface="AR P教科書体M" panose="03000600000000000000" pitchFamily="66" charset="-128"/>
              </a:endParaRPr>
            </a:p>
          </p:txBody>
        </p:sp>
        <p:sp>
          <p:nvSpPr>
            <p:cNvPr id="47" name="テキスト ボックス 46"/>
            <p:cNvSpPr txBox="1"/>
            <p:nvPr/>
          </p:nvSpPr>
          <p:spPr>
            <a:xfrm>
              <a:off x="641616" y="2082098"/>
              <a:ext cx="4428736" cy="369332"/>
            </a:xfrm>
            <a:prstGeom prst="rect">
              <a:avLst/>
            </a:prstGeom>
            <a:noFill/>
          </p:spPr>
          <p:txBody>
            <a:bodyPr wrap="square" rtlCol="0">
              <a:spAutoFit/>
            </a:bodyPr>
            <a:lstStyle/>
            <a:p>
              <a:r>
                <a:rPr kumimoji="1" lang="ja-JP" altLang="en-US" dirty="0" smtClean="0"/>
                <a:t>・面　　　を上に持ち上げると</a:t>
              </a:r>
              <a:endParaRPr kumimoji="1" lang="en-US" altLang="ja-JP" dirty="0" smtClean="0"/>
            </a:p>
          </p:txBody>
        </p:sp>
      </p:grpSp>
      <p:sp>
        <p:nvSpPr>
          <p:cNvPr id="50" name="平行四辺形 49"/>
          <p:cNvSpPr/>
          <p:nvPr/>
        </p:nvSpPr>
        <p:spPr>
          <a:xfrm>
            <a:off x="793068" y="4055910"/>
            <a:ext cx="3070336" cy="709100"/>
          </a:xfrm>
          <a:prstGeom prst="parallelogram">
            <a:avLst>
              <a:gd name="adj" fmla="val 102839"/>
            </a:avLst>
          </a:prstGeom>
          <a:solidFill>
            <a:srgbClr val="FFC000">
              <a:alpha val="75000"/>
            </a:srgbClr>
          </a:solidFill>
          <a:ln w="28575" cap="rnd">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59" name="テキスト ボックス 58"/>
          <p:cNvSpPr txBox="1"/>
          <p:nvPr/>
        </p:nvSpPr>
        <p:spPr>
          <a:xfrm>
            <a:off x="3053081" y="6121635"/>
            <a:ext cx="300370" cy="400110"/>
          </a:xfrm>
          <a:prstGeom prst="rect">
            <a:avLst/>
          </a:prstGeom>
          <a:noFill/>
        </p:spPr>
        <p:txBody>
          <a:bodyPr wrap="square" rtlCol="0">
            <a:spAutoFit/>
          </a:bodyPr>
          <a:lstStyle/>
          <a:p>
            <a:r>
              <a:rPr kumimoji="1" lang="ja-JP" altLang="en-US" sz="2000" dirty="0" smtClean="0"/>
              <a:t>Ｆ</a:t>
            </a:r>
            <a:endParaRPr kumimoji="1" lang="ja-JP" altLang="en-US" sz="2000" dirty="0"/>
          </a:p>
        </p:txBody>
      </p:sp>
      <p:sp>
        <p:nvSpPr>
          <p:cNvPr id="62" name="テキスト ボックス 61"/>
          <p:cNvSpPr txBox="1"/>
          <p:nvPr/>
        </p:nvSpPr>
        <p:spPr>
          <a:xfrm>
            <a:off x="2963992" y="4328670"/>
            <a:ext cx="300370" cy="400110"/>
          </a:xfrm>
          <a:prstGeom prst="rect">
            <a:avLst/>
          </a:prstGeom>
          <a:noFill/>
        </p:spPr>
        <p:txBody>
          <a:bodyPr wrap="square" rtlCol="0">
            <a:spAutoFit/>
          </a:bodyPr>
          <a:lstStyle/>
          <a:p>
            <a:r>
              <a:rPr kumimoji="1" lang="ja-JP" altLang="en-US" sz="2000" dirty="0" smtClean="0"/>
              <a:t>Ｂ</a:t>
            </a:r>
            <a:endParaRPr kumimoji="1" lang="ja-JP" altLang="en-US" sz="2000" dirty="0"/>
          </a:p>
        </p:txBody>
      </p:sp>
      <p:cxnSp>
        <p:nvCxnSpPr>
          <p:cNvPr id="65" name="直線コネクタ 64"/>
          <p:cNvCxnSpPr/>
          <p:nvPr/>
        </p:nvCxnSpPr>
        <p:spPr>
          <a:xfrm>
            <a:off x="4708146" y="6395589"/>
            <a:ext cx="3024335" cy="0"/>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66" name="テキスト ボックス 65"/>
          <p:cNvSpPr txBox="1"/>
          <p:nvPr/>
        </p:nvSpPr>
        <p:spPr>
          <a:xfrm>
            <a:off x="4699309" y="6040741"/>
            <a:ext cx="857515" cy="379579"/>
          </a:xfrm>
          <a:prstGeom prst="rect">
            <a:avLst/>
          </a:prstGeom>
          <a:noFill/>
        </p:spPr>
        <p:txBody>
          <a:bodyPr wrap="square" rtlCol="0">
            <a:spAutoFit/>
          </a:bodyPr>
          <a:lstStyle/>
          <a:p>
            <a:r>
              <a:rPr kumimoji="1" lang="ja-JP" altLang="en-US" dirty="0" smtClean="0"/>
              <a:t>答え　　</a:t>
            </a:r>
            <a:endParaRPr kumimoji="1" lang="ja-JP" altLang="en-US" dirty="0"/>
          </a:p>
        </p:txBody>
      </p:sp>
      <p:sp>
        <p:nvSpPr>
          <p:cNvPr id="67" name="正方形/長方形 66"/>
          <p:cNvSpPr/>
          <p:nvPr/>
        </p:nvSpPr>
        <p:spPr>
          <a:xfrm>
            <a:off x="5349661" y="6026257"/>
            <a:ext cx="415498" cy="369332"/>
          </a:xfrm>
          <a:prstGeom prst="rect">
            <a:avLst/>
          </a:prstGeom>
        </p:spPr>
        <p:txBody>
          <a:bodyPr wrap="none">
            <a:spAutoFit/>
          </a:bodyPr>
          <a:lstStyle/>
          <a:p>
            <a:r>
              <a:rPr lang="ja-JP" altLang="en-US" dirty="0" smtClean="0"/>
              <a:t>面</a:t>
            </a:r>
            <a:endParaRPr lang="ja-JP" altLang="en-US" dirty="0"/>
          </a:p>
        </p:txBody>
      </p:sp>
      <p:sp>
        <p:nvSpPr>
          <p:cNvPr id="69" name="円/楕円 68"/>
          <p:cNvSpPr/>
          <p:nvPr/>
        </p:nvSpPr>
        <p:spPr>
          <a:xfrm>
            <a:off x="2078934" y="4188021"/>
            <a:ext cx="432048" cy="432048"/>
          </a:xfrm>
          <a:prstGeom prst="ellipse">
            <a:avLst/>
          </a:prstGeom>
          <a:noFill/>
          <a:ln w="12700">
            <a:solidFill>
              <a:schemeClr val="tx1"/>
            </a:solidFill>
            <a:miter lim="800000"/>
          </a:ln>
          <a:scene3d>
            <a:camera prst="orthographicFront">
              <a:rot lat="17999998"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2000" dirty="0" smtClean="0">
                <a:solidFill>
                  <a:sysClr val="windowText" lastClr="000000"/>
                </a:solidFill>
              </a:rPr>
              <a:t>あ</a:t>
            </a:r>
            <a:endParaRPr kumimoji="1" lang="ja-JP" altLang="en-US" sz="1600" dirty="0">
              <a:solidFill>
                <a:sysClr val="windowText" lastClr="000000"/>
              </a:solidFill>
            </a:endParaRPr>
          </a:p>
        </p:txBody>
      </p:sp>
      <p:sp>
        <p:nvSpPr>
          <p:cNvPr id="70" name="フリーフォーム 69"/>
          <p:cNvSpPr/>
          <p:nvPr/>
        </p:nvSpPr>
        <p:spPr>
          <a:xfrm rot="12135642">
            <a:off x="3065511" y="4233152"/>
            <a:ext cx="386547" cy="1532007"/>
          </a:xfrm>
          <a:custGeom>
            <a:avLst/>
            <a:gdLst>
              <a:gd name="connsiteX0" fmla="*/ 15240 w 579120"/>
              <a:gd name="connsiteY0" fmla="*/ 0 h 883920"/>
              <a:gd name="connsiteX1" fmla="*/ 0 w 579120"/>
              <a:gd name="connsiteY1" fmla="*/ 883920 h 883920"/>
              <a:gd name="connsiteX2" fmla="*/ 579120 w 579120"/>
              <a:gd name="connsiteY2" fmla="*/ 731520 h 883920"/>
              <a:gd name="connsiteX3" fmla="*/ 15240 w 579120"/>
              <a:gd name="connsiteY3" fmla="*/ 0 h 883920"/>
              <a:gd name="connsiteX0" fmla="*/ 15240 w 299594"/>
              <a:gd name="connsiteY0" fmla="*/ 0 h 883920"/>
              <a:gd name="connsiteX1" fmla="*/ 0 w 299594"/>
              <a:gd name="connsiteY1" fmla="*/ 883920 h 883920"/>
              <a:gd name="connsiteX2" fmla="*/ 299594 w 299594"/>
              <a:gd name="connsiteY2" fmla="*/ 553132 h 883920"/>
              <a:gd name="connsiteX3" fmla="*/ 15240 w 299594"/>
              <a:gd name="connsiteY3" fmla="*/ 0 h 883920"/>
              <a:gd name="connsiteX0" fmla="*/ 15240 w 362487"/>
              <a:gd name="connsiteY0" fmla="*/ 0 h 883920"/>
              <a:gd name="connsiteX1" fmla="*/ 0 w 362487"/>
              <a:gd name="connsiteY1" fmla="*/ 883920 h 883920"/>
              <a:gd name="connsiteX2" fmla="*/ 362487 w 362487"/>
              <a:gd name="connsiteY2" fmla="*/ 553132 h 883920"/>
              <a:gd name="connsiteX3" fmla="*/ 15240 w 362487"/>
              <a:gd name="connsiteY3" fmla="*/ 0 h 883920"/>
              <a:gd name="connsiteX0" fmla="*/ 29216 w 376463"/>
              <a:gd name="connsiteY0" fmla="*/ 0 h 860135"/>
              <a:gd name="connsiteX1" fmla="*/ 0 w 376463"/>
              <a:gd name="connsiteY1" fmla="*/ 860135 h 860135"/>
              <a:gd name="connsiteX2" fmla="*/ 376463 w 376463"/>
              <a:gd name="connsiteY2" fmla="*/ 553132 h 860135"/>
              <a:gd name="connsiteX3" fmla="*/ 29216 w 376463"/>
              <a:gd name="connsiteY3" fmla="*/ 0 h 860135"/>
              <a:gd name="connsiteX0" fmla="*/ 29216 w 243688"/>
              <a:gd name="connsiteY0" fmla="*/ 0 h 860135"/>
              <a:gd name="connsiteX1" fmla="*/ 0 w 243688"/>
              <a:gd name="connsiteY1" fmla="*/ 860135 h 860135"/>
              <a:gd name="connsiteX2" fmla="*/ 243688 w 243688"/>
              <a:gd name="connsiteY2" fmla="*/ 654218 h 860135"/>
              <a:gd name="connsiteX3" fmla="*/ 29216 w 243688"/>
              <a:gd name="connsiteY3" fmla="*/ 0 h 860135"/>
              <a:gd name="connsiteX0" fmla="*/ 1263 w 243688"/>
              <a:gd name="connsiteY0" fmla="*/ 0 h 860135"/>
              <a:gd name="connsiteX1" fmla="*/ 0 w 243688"/>
              <a:gd name="connsiteY1" fmla="*/ 860135 h 860135"/>
              <a:gd name="connsiteX2" fmla="*/ 243688 w 243688"/>
              <a:gd name="connsiteY2" fmla="*/ 654218 h 860135"/>
              <a:gd name="connsiteX3" fmla="*/ 1263 w 243688"/>
              <a:gd name="connsiteY3" fmla="*/ 0 h 860135"/>
              <a:gd name="connsiteX0" fmla="*/ 1263 w 232301"/>
              <a:gd name="connsiteY0" fmla="*/ 0 h 860135"/>
              <a:gd name="connsiteX1" fmla="*/ 0 w 232301"/>
              <a:gd name="connsiteY1" fmla="*/ 860135 h 860135"/>
              <a:gd name="connsiteX2" fmla="*/ 232301 w 232301"/>
              <a:gd name="connsiteY2" fmla="*/ 624652 h 860135"/>
              <a:gd name="connsiteX3" fmla="*/ 1263 w 232301"/>
              <a:gd name="connsiteY3" fmla="*/ 0 h 860135"/>
              <a:gd name="connsiteX0" fmla="*/ 3161 w 234199"/>
              <a:gd name="connsiteY0" fmla="*/ 0 h 883365"/>
              <a:gd name="connsiteX1" fmla="*/ 0 w 234199"/>
              <a:gd name="connsiteY1" fmla="*/ 883365 h 883365"/>
              <a:gd name="connsiteX2" fmla="*/ 234199 w 234199"/>
              <a:gd name="connsiteY2" fmla="*/ 624652 h 883365"/>
              <a:gd name="connsiteX3" fmla="*/ 3161 w 234199"/>
              <a:gd name="connsiteY3" fmla="*/ 0 h 883365"/>
              <a:gd name="connsiteX0" fmla="*/ 9 w 231047"/>
              <a:gd name="connsiteY0" fmla="*/ 0 h 1019012"/>
              <a:gd name="connsiteX1" fmla="*/ 89806 w 231047"/>
              <a:gd name="connsiteY1" fmla="*/ 1019012 h 1019012"/>
              <a:gd name="connsiteX2" fmla="*/ 231047 w 231047"/>
              <a:gd name="connsiteY2" fmla="*/ 624652 h 1019012"/>
              <a:gd name="connsiteX3" fmla="*/ 9 w 231047"/>
              <a:gd name="connsiteY3" fmla="*/ 0 h 1019012"/>
            </a:gdLst>
            <a:ahLst/>
            <a:cxnLst>
              <a:cxn ang="0">
                <a:pos x="connsiteX0" y="connsiteY0"/>
              </a:cxn>
              <a:cxn ang="0">
                <a:pos x="connsiteX1" y="connsiteY1"/>
              </a:cxn>
              <a:cxn ang="0">
                <a:pos x="connsiteX2" y="connsiteY2"/>
              </a:cxn>
              <a:cxn ang="0">
                <a:pos x="connsiteX3" y="connsiteY3"/>
              </a:cxn>
            </a:cxnLst>
            <a:rect l="l" t="t" r="r" b="b"/>
            <a:pathLst>
              <a:path w="231047" h="1019012">
                <a:moveTo>
                  <a:pt x="9" y="0"/>
                </a:moveTo>
                <a:cubicBezTo>
                  <a:pt x="-1045" y="294455"/>
                  <a:pt x="90860" y="724557"/>
                  <a:pt x="89806" y="1019012"/>
                </a:cubicBezTo>
                <a:lnTo>
                  <a:pt x="231047" y="624652"/>
                </a:lnTo>
                <a:lnTo>
                  <a:pt x="9" y="0"/>
                </a:lnTo>
                <a:close/>
              </a:path>
            </a:pathLst>
          </a:custGeom>
          <a:solidFill>
            <a:srgbClr val="B9E3F9">
              <a:alpha val="75000"/>
            </a:srgbClr>
          </a:solidFill>
          <a:ln w="3175">
            <a:solidFill>
              <a:schemeClr val="tx1"/>
            </a:solidFill>
            <a:miter lim="800000"/>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71" name="フリーフォーム 70"/>
          <p:cNvSpPr/>
          <p:nvPr/>
        </p:nvSpPr>
        <p:spPr>
          <a:xfrm rot="17558791">
            <a:off x="2442362" y="4528263"/>
            <a:ext cx="696737" cy="983833"/>
          </a:xfrm>
          <a:custGeom>
            <a:avLst/>
            <a:gdLst>
              <a:gd name="connsiteX0" fmla="*/ 15240 w 579120"/>
              <a:gd name="connsiteY0" fmla="*/ 0 h 883920"/>
              <a:gd name="connsiteX1" fmla="*/ 0 w 579120"/>
              <a:gd name="connsiteY1" fmla="*/ 883920 h 883920"/>
              <a:gd name="connsiteX2" fmla="*/ 579120 w 579120"/>
              <a:gd name="connsiteY2" fmla="*/ 731520 h 883920"/>
              <a:gd name="connsiteX3" fmla="*/ 15240 w 579120"/>
              <a:gd name="connsiteY3" fmla="*/ 0 h 883920"/>
              <a:gd name="connsiteX0" fmla="*/ 15240 w 299594"/>
              <a:gd name="connsiteY0" fmla="*/ 0 h 883920"/>
              <a:gd name="connsiteX1" fmla="*/ 0 w 299594"/>
              <a:gd name="connsiteY1" fmla="*/ 883920 h 883920"/>
              <a:gd name="connsiteX2" fmla="*/ 299594 w 299594"/>
              <a:gd name="connsiteY2" fmla="*/ 553132 h 883920"/>
              <a:gd name="connsiteX3" fmla="*/ 15240 w 299594"/>
              <a:gd name="connsiteY3" fmla="*/ 0 h 883920"/>
              <a:gd name="connsiteX0" fmla="*/ 15240 w 362487"/>
              <a:gd name="connsiteY0" fmla="*/ 0 h 883920"/>
              <a:gd name="connsiteX1" fmla="*/ 0 w 362487"/>
              <a:gd name="connsiteY1" fmla="*/ 883920 h 883920"/>
              <a:gd name="connsiteX2" fmla="*/ 362487 w 362487"/>
              <a:gd name="connsiteY2" fmla="*/ 553132 h 883920"/>
              <a:gd name="connsiteX3" fmla="*/ 15240 w 362487"/>
              <a:gd name="connsiteY3" fmla="*/ 0 h 883920"/>
              <a:gd name="connsiteX0" fmla="*/ 29216 w 376463"/>
              <a:gd name="connsiteY0" fmla="*/ 0 h 860135"/>
              <a:gd name="connsiteX1" fmla="*/ 0 w 376463"/>
              <a:gd name="connsiteY1" fmla="*/ 860135 h 860135"/>
              <a:gd name="connsiteX2" fmla="*/ 376463 w 376463"/>
              <a:gd name="connsiteY2" fmla="*/ 553132 h 860135"/>
              <a:gd name="connsiteX3" fmla="*/ 29216 w 376463"/>
              <a:gd name="connsiteY3" fmla="*/ 0 h 860135"/>
              <a:gd name="connsiteX0" fmla="*/ 29216 w 243688"/>
              <a:gd name="connsiteY0" fmla="*/ 0 h 860135"/>
              <a:gd name="connsiteX1" fmla="*/ 0 w 243688"/>
              <a:gd name="connsiteY1" fmla="*/ 860135 h 860135"/>
              <a:gd name="connsiteX2" fmla="*/ 243688 w 243688"/>
              <a:gd name="connsiteY2" fmla="*/ 654218 h 860135"/>
              <a:gd name="connsiteX3" fmla="*/ 29216 w 243688"/>
              <a:gd name="connsiteY3" fmla="*/ 0 h 860135"/>
              <a:gd name="connsiteX0" fmla="*/ 1263 w 243688"/>
              <a:gd name="connsiteY0" fmla="*/ 0 h 860135"/>
              <a:gd name="connsiteX1" fmla="*/ 0 w 243688"/>
              <a:gd name="connsiteY1" fmla="*/ 860135 h 860135"/>
              <a:gd name="connsiteX2" fmla="*/ 243688 w 243688"/>
              <a:gd name="connsiteY2" fmla="*/ 654218 h 860135"/>
              <a:gd name="connsiteX3" fmla="*/ 1263 w 243688"/>
              <a:gd name="connsiteY3" fmla="*/ 0 h 860135"/>
              <a:gd name="connsiteX0" fmla="*/ 1263 w 232301"/>
              <a:gd name="connsiteY0" fmla="*/ 0 h 860135"/>
              <a:gd name="connsiteX1" fmla="*/ 0 w 232301"/>
              <a:gd name="connsiteY1" fmla="*/ 860135 h 860135"/>
              <a:gd name="connsiteX2" fmla="*/ 232301 w 232301"/>
              <a:gd name="connsiteY2" fmla="*/ 624652 h 860135"/>
              <a:gd name="connsiteX3" fmla="*/ 1263 w 232301"/>
              <a:gd name="connsiteY3" fmla="*/ 0 h 860135"/>
              <a:gd name="connsiteX0" fmla="*/ 76223 w 307261"/>
              <a:gd name="connsiteY0" fmla="*/ 0 h 771643"/>
              <a:gd name="connsiteX1" fmla="*/ 0 w 307261"/>
              <a:gd name="connsiteY1" fmla="*/ 771643 h 771643"/>
              <a:gd name="connsiteX2" fmla="*/ 307261 w 307261"/>
              <a:gd name="connsiteY2" fmla="*/ 624652 h 771643"/>
              <a:gd name="connsiteX3" fmla="*/ 76223 w 307261"/>
              <a:gd name="connsiteY3" fmla="*/ 0 h 771643"/>
              <a:gd name="connsiteX0" fmla="*/ 165681 w 307261"/>
              <a:gd name="connsiteY0" fmla="*/ 0 h 547768"/>
              <a:gd name="connsiteX1" fmla="*/ 0 w 307261"/>
              <a:gd name="connsiteY1" fmla="*/ 547768 h 547768"/>
              <a:gd name="connsiteX2" fmla="*/ 307261 w 307261"/>
              <a:gd name="connsiteY2" fmla="*/ 400777 h 547768"/>
              <a:gd name="connsiteX3" fmla="*/ 165681 w 307261"/>
              <a:gd name="connsiteY3" fmla="*/ 0 h 547768"/>
              <a:gd name="connsiteX0" fmla="*/ 273471 w 415051"/>
              <a:gd name="connsiteY0" fmla="*/ 0 h 589472"/>
              <a:gd name="connsiteX1" fmla="*/ 0 w 415051"/>
              <a:gd name="connsiteY1" fmla="*/ 589472 h 589472"/>
              <a:gd name="connsiteX2" fmla="*/ 415051 w 415051"/>
              <a:gd name="connsiteY2" fmla="*/ 400777 h 589472"/>
              <a:gd name="connsiteX3" fmla="*/ 273471 w 415051"/>
              <a:gd name="connsiteY3" fmla="*/ 0 h 589472"/>
              <a:gd name="connsiteX0" fmla="*/ 259709 w 415051"/>
              <a:gd name="connsiteY0" fmla="*/ 0 h 647207"/>
              <a:gd name="connsiteX1" fmla="*/ 0 w 415051"/>
              <a:gd name="connsiteY1" fmla="*/ 647207 h 647207"/>
              <a:gd name="connsiteX2" fmla="*/ 415051 w 415051"/>
              <a:gd name="connsiteY2" fmla="*/ 458512 h 647207"/>
              <a:gd name="connsiteX3" fmla="*/ 259709 w 415051"/>
              <a:gd name="connsiteY3" fmla="*/ 0 h 647207"/>
              <a:gd name="connsiteX0" fmla="*/ 249425 w 415051"/>
              <a:gd name="connsiteY0" fmla="*/ 0 h 645794"/>
              <a:gd name="connsiteX1" fmla="*/ 0 w 415051"/>
              <a:gd name="connsiteY1" fmla="*/ 645794 h 645794"/>
              <a:gd name="connsiteX2" fmla="*/ 415051 w 415051"/>
              <a:gd name="connsiteY2" fmla="*/ 457099 h 645794"/>
              <a:gd name="connsiteX3" fmla="*/ 249425 w 415051"/>
              <a:gd name="connsiteY3" fmla="*/ 0 h 645794"/>
              <a:gd name="connsiteX0" fmla="*/ 249425 w 417671"/>
              <a:gd name="connsiteY0" fmla="*/ 0 h 645794"/>
              <a:gd name="connsiteX1" fmla="*/ 0 w 417671"/>
              <a:gd name="connsiteY1" fmla="*/ 645794 h 645794"/>
              <a:gd name="connsiteX2" fmla="*/ 417671 w 417671"/>
              <a:gd name="connsiteY2" fmla="*/ 455861 h 645794"/>
              <a:gd name="connsiteX3" fmla="*/ 249425 w 417671"/>
              <a:gd name="connsiteY3" fmla="*/ 0 h 645794"/>
              <a:gd name="connsiteX0" fmla="*/ 248208 w 416454"/>
              <a:gd name="connsiteY0" fmla="*/ 0 h 654395"/>
              <a:gd name="connsiteX1" fmla="*/ 0 w 416454"/>
              <a:gd name="connsiteY1" fmla="*/ 654395 h 654395"/>
              <a:gd name="connsiteX2" fmla="*/ 416454 w 416454"/>
              <a:gd name="connsiteY2" fmla="*/ 455861 h 654395"/>
              <a:gd name="connsiteX3" fmla="*/ 248208 w 416454"/>
              <a:gd name="connsiteY3" fmla="*/ 0 h 654395"/>
            </a:gdLst>
            <a:ahLst/>
            <a:cxnLst>
              <a:cxn ang="0">
                <a:pos x="connsiteX0" y="connsiteY0"/>
              </a:cxn>
              <a:cxn ang="0">
                <a:pos x="connsiteX1" y="connsiteY1"/>
              </a:cxn>
              <a:cxn ang="0">
                <a:pos x="connsiteX2" y="connsiteY2"/>
              </a:cxn>
              <a:cxn ang="0">
                <a:pos x="connsiteX3" y="connsiteY3"/>
              </a:cxn>
            </a:cxnLst>
            <a:rect l="l" t="t" r="r" b="b"/>
            <a:pathLst>
              <a:path w="416454" h="654395">
                <a:moveTo>
                  <a:pt x="248208" y="0"/>
                </a:moveTo>
                <a:lnTo>
                  <a:pt x="0" y="654395"/>
                </a:lnTo>
                <a:lnTo>
                  <a:pt x="416454" y="455861"/>
                </a:lnTo>
                <a:lnTo>
                  <a:pt x="248208" y="0"/>
                </a:lnTo>
                <a:close/>
              </a:path>
            </a:pathLst>
          </a:custGeom>
          <a:solidFill>
            <a:srgbClr val="B9E3F9">
              <a:alpha val="75000"/>
            </a:srgbClr>
          </a:solidFill>
          <a:ln w="3175">
            <a:solidFill>
              <a:schemeClr val="tx1"/>
            </a:solidFill>
            <a:miter lim="800000"/>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cxnSp>
        <p:nvCxnSpPr>
          <p:cNvPr id="51" name="直線コネクタ 50"/>
          <p:cNvCxnSpPr/>
          <p:nvPr/>
        </p:nvCxnSpPr>
        <p:spPr>
          <a:xfrm>
            <a:off x="3121270" y="4728780"/>
            <a:ext cx="0" cy="1440000"/>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72" name="円/楕円 71"/>
          <p:cNvSpPr/>
          <p:nvPr/>
        </p:nvSpPr>
        <p:spPr>
          <a:xfrm>
            <a:off x="5724171" y="6040741"/>
            <a:ext cx="330118" cy="330118"/>
          </a:xfrm>
          <a:prstGeom prst="ellipse">
            <a:avLst/>
          </a:prstGeom>
          <a:noFill/>
          <a:ln w="12700">
            <a:solidFill>
              <a:schemeClr val="tx1"/>
            </a:solidFill>
            <a:miter lim="800000"/>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r>
              <a:rPr kumimoji="1" lang="ja-JP" altLang="en-US" dirty="0" smtClean="0">
                <a:solidFill>
                  <a:sysClr val="windowText" lastClr="000000"/>
                </a:solidFill>
              </a:rPr>
              <a:t>あ</a:t>
            </a:r>
            <a:endParaRPr kumimoji="1" lang="ja-JP" altLang="en-US" sz="1400" dirty="0">
              <a:solidFill>
                <a:sysClr val="windowText" lastClr="000000"/>
              </a:solidFill>
            </a:endParaRPr>
          </a:p>
        </p:txBody>
      </p:sp>
      <p:grpSp>
        <p:nvGrpSpPr>
          <p:cNvPr id="3" name="グループ化 2"/>
          <p:cNvGrpSpPr/>
          <p:nvPr/>
        </p:nvGrpSpPr>
        <p:grpSpPr>
          <a:xfrm>
            <a:off x="641616" y="3176581"/>
            <a:ext cx="4428736" cy="369332"/>
            <a:chOff x="641616" y="3176581"/>
            <a:chExt cx="4428736" cy="369332"/>
          </a:xfrm>
        </p:grpSpPr>
        <p:sp>
          <p:nvSpPr>
            <p:cNvPr id="73" name="テキスト ボックス 72"/>
            <p:cNvSpPr txBox="1"/>
            <p:nvPr/>
          </p:nvSpPr>
          <p:spPr>
            <a:xfrm>
              <a:off x="641616" y="3176581"/>
              <a:ext cx="4428736" cy="369332"/>
            </a:xfrm>
            <a:prstGeom prst="rect">
              <a:avLst/>
            </a:prstGeom>
            <a:noFill/>
          </p:spPr>
          <p:txBody>
            <a:bodyPr wrap="square" rtlCol="0">
              <a:spAutoFit/>
            </a:bodyPr>
            <a:lstStyle/>
            <a:p>
              <a:r>
                <a:rPr kumimoji="1" lang="ja-JP" altLang="en-US" dirty="0" smtClean="0"/>
                <a:t>・面　　　も辺ＢＦに垂直です。</a:t>
              </a:r>
              <a:endParaRPr kumimoji="1" lang="en-US" altLang="ja-JP" dirty="0" smtClean="0"/>
            </a:p>
          </p:txBody>
        </p:sp>
        <p:sp>
          <p:nvSpPr>
            <p:cNvPr id="75" name="円/楕円 74"/>
            <p:cNvSpPr/>
            <p:nvPr/>
          </p:nvSpPr>
          <p:spPr>
            <a:xfrm>
              <a:off x="1119527" y="3188694"/>
              <a:ext cx="330118" cy="330118"/>
            </a:xfrm>
            <a:prstGeom prst="ellipse">
              <a:avLst/>
            </a:prstGeom>
            <a:noFill/>
            <a:ln w="12700">
              <a:solidFill>
                <a:schemeClr val="tx1"/>
              </a:solidFill>
              <a:miter lim="800000"/>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r>
                <a:rPr kumimoji="1" lang="ja-JP" altLang="en-US" dirty="0" smtClean="0">
                  <a:solidFill>
                    <a:sysClr val="windowText" lastClr="000000"/>
                  </a:solidFill>
                </a:rPr>
                <a:t>あ</a:t>
              </a:r>
              <a:endParaRPr kumimoji="1" lang="ja-JP" altLang="en-US" sz="1400" dirty="0">
                <a:solidFill>
                  <a:sysClr val="windowText" lastClr="000000"/>
                </a:solidFill>
              </a:endParaRPr>
            </a:p>
          </p:txBody>
        </p:sp>
      </p:grpSp>
    </p:spTree>
    <p:custDataLst>
      <p:tags r:id="rId1"/>
    </p:custDataLst>
    <p:extLst>
      <p:ext uri="{BB962C8B-B14F-4D97-AF65-F5344CB8AC3E}">
        <p14:creationId xmlns:p14="http://schemas.microsoft.com/office/powerpoint/2010/main" val="34589220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4" presetClass="path" presetSubtype="0" accel="50000" decel="50000" fill="hold" grpId="0" nodeType="clickEffect">
                                  <p:stCondLst>
                                    <p:cond delay="0"/>
                                  </p:stCondLst>
                                  <p:childTnLst>
                                    <p:animMotion origin="layout" path="M -2.77778E-7 4.44444E-6 L 0.00365 -0.21297 " pathEditMode="relative" rAng="0" ptsTypes="AA">
                                      <p:cBhvr>
                                        <p:cTn id="11" dur="2000" fill="hold"/>
                                        <p:tgtEl>
                                          <p:spTgt spid="74"/>
                                        </p:tgtEl>
                                        <p:attrNameLst>
                                          <p:attrName>ppt_x</p:attrName>
                                          <p:attrName>ppt_y</p:attrName>
                                        </p:attrNameLst>
                                      </p:cBhvr>
                                      <p:rCtr x="174" y="-10648"/>
                                    </p:animMotion>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grpId="0" nodeType="clickEffect">
                                  <p:stCondLst>
                                    <p:cond delay="0"/>
                                  </p:stCondLst>
                                  <p:childTnLst>
                                    <p:set>
                                      <p:cBhvr>
                                        <p:cTn id="15" dur="1" fill="hold">
                                          <p:stCondLst>
                                            <p:cond delay="0"/>
                                          </p:stCondLst>
                                        </p:cTn>
                                        <p:tgtEl>
                                          <p:spTgt spid="42"/>
                                        </p:tgtEl>
                                        <p:attrNameLst>
                                          <p:attrName>style.visibility</p:attrName>
                                        </p:attrNameLst>
                                      </p:cBhvr>
                                      <p:to>
                                        <p:strVal val="visible"/>
                                      </p:to>
                                    </p:set>
                                    <p:animEffect transition="in" filter="fade">
                                      <p:cBhvr>
                                        <p:cTn id="16" dur="1000"/>
                                        <p:tgtEl>
                                          <p:spTgt spid="42"/>
                                        </p:tgtEl>
                                      </p:cBhvr>
                                    </p:animEffect>
                                    <p:anim calcmode="lin" valueType="num">
                                      <p:cBhvr>
                                        <p:cTn id="17" dur="1000" fill="hold"/>
                                        <p:tgtEl>
                                          <p:spTgt spid="42"/>
                                        </p:tgtEl>
                                        <p:attrNameLst>
                                          <p:attrName>ppt_x</p:attrName>
                                        </p:attrNameLst>
                                      </p:cBhvr>
                                      <p:tavLst>
                                        <p:tav tm="0">
                                          <p:val>
                                            <p:strVal val="#ppt_x"/>
                                          </p:val>
                                        </p:tav>
                                        <p:tav tm="100000">
                                          <p:val>
                                            <p:strVal val="#ppt_x"/>
                                          </p:val>
                                        </p:tav>
                                      </p:tavLst>
                                    </p:anim>
                                    <p:anim calcmode="lin" valueType="num">
                                      <p:cBhvr>
                                        <p:cTn id="18" dur="1000" fill="hold"/>
                                        <p:tgtEl>
                                          <p:spTgt spid="42"/>
                                        </p:tgtEl>
                                        <p:attrNameLst>
                                          <p:attrName>ppt_y</p:attrName>
                                        </p:attrNameLst>
                                      </p:cBhvr>
                                      <p:tavLst>
                                        <p:tav tm="0">
                                          <p:val>
                                            <p:strVal val="#ppt_y+.1"/>
                                          </p:val>
                                        </p:tav>
                                        <p:tav tm="100000">
                                          <p:val>
                                            <p:strVal val="#ppt_y"/>
                                          </p:val>
                                        </p:tav>
                                      </p:tavLst>
                                    </p:anim>
                                  </p:childTnLst>
                                </p:cTn>
                              </p:par>
                            </p:childTnLst>
                          </p:cTn>
                        </p:par>
                        <p:par>
                          <p:cTn id="19" fill="hold">
                            <p:stCondLst>
                              <p:cond delay="1000"/>
                            </p:stCondLst>
                            <p:childTnLst>
                              <p:par>
                                <p:cTn id="20" presetID="42" presetClass="entr" presetSubtype="0" fill="hold" grpId="0" nodeType="afterEffect">
                                  <p:stCondLst>
                                    <p:cond delay="0"/>
                                  </p:stCondLst>
                                  <p:childTnLst>
                                    <p:set>
                                      <p:cBhvr>
                                        <p:cTn id="21" dur="1" fill="hold">
                                          <p:stCondLst>
                                            <p:cond delay="0"/>
                                          </p:stCondLst>
                                        </p:cTn>
                                        <p:tgtEl>
                                          <p:spTgt spid="43"/>
                                        </p:tgtEl>
                                        <p:attrNameLst>
                                          <p:attrName>style.visibility</p:attrName>
                                        </p:attrNameLst>
                                      </p:cBhvr>
                                      <p:to>
                                        <p:strVal val="visible"/>
                                      </p:to>
                                    </p:set>
                                    <p:animEffect transition="in" filter="fade">
                                      <p:cBhvr>
                                        <p:cTn id="22" dur="1000"/>
                                        <p:tgtEl>
                                          <p:spTgt spid="43"/>
                                        </p:tgtEl>
                                      </p:cBhvr>
                                    </p:animEffect>
                                    <p:anim calcmode="lin" valueType="num">
                                      <p:cBhvr>
                                        <p:cTn id="23" dur="1000" fill="hold"/>
                                        <p:tgtEl>
                                          <p:spTgt spid="43"/>
                                        </p:tgtEl>
                                        <p:attrNameLst>
                                          <p:attrName>ppt_x</p:attrName>
                                        </p:attrNameLst>
                                      </p:cBhvr>
                                      <p:tavLst>
                                        <p:tav tm="0">
                                          <p:val>
                                            <p:strVal val="#ppt_x"/>
                                          </p:val>
                                        </p:tav>
                                        <p:tav tm="100000">
                                          <p:val>
                                            <p:strVal val="#ppt_x"/>
                                          </p:val>
                                        </p:tav>
                                      </p:tavLst>
                                    </p:anim>
                                    <p:anim calcmode="lin" valueType="num">
                                      <p:cBhvr>
                                        <p:cTn id="24"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nodeType="clickEffect">
                                  <p:stCondLst>
                                    <p:cond delay="0"/>
                                  </p:stCondLst>
                                  <p:childTnLst>
                                    <p:set>
                                      <p:cBhvr>
                                        <p:cTn id="28" dur="1" fill="hold">
                                          <p:stCondLst>
                                            <p:cond delay="0"/>
                                          </p:stCondLst>
                                        </p:cTn>
                                        <p:tgtEl>
                                          <p:spTgt spid="51"/>
                                        </p:tgtEl>
                                        <p:attrNameLst>
                                          <p:attrName>style.visibility</p:attrName>
                                        </p:attrNameLst>
                                      </p:cBhvr>
                                      <p:to>
                                        <p:strVal val="visible"/>
                                      </p:to>
                                    </p:set>
                                    <p:animEffect transition="in" filter="wipe(up)">
                                      <p:cBhvr>
                                        <p:cTn id="29" dur="500"/>
                                        <p:tgtEl>
                                          <p:spTgt spid="51"/>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62"/>
                                        </p:tgtEl>
                                        <p:attrNameLst>
                                          <p:attrName>style.visibility</p:attrName>
                                        </p:attrNameLst>
                                      </p:cBhvr>
                                      <p:to>
                                        <p:strVal val="visible"/>
                                      </p:to>
                                    </p:set>
                                    <p:animEffect transition="in" filter="fade">
                                      <p:cBhvr>
                                        <p:cTn id="32" dur="500"/>
                                        <p:tgtEl>
                                          <p:spTgt spid="62"/>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59"/>
                                        </p:tgtEl>
                                        <p:attrNameLst>
                                          <p:attrName>style.visibility</p:attrName>
                                        </p:attrNameLst>
                                      </p:cBhvr>
                                      <p:to>
                                        <p:strVal val="visible"/>
                                      </p:to>
                                    </p:set>
                                    <p:animEffect transition="in" filter="fade">
                                      <p:cBhvr>
                                        <p:cTn id="35" dur="500"/>
                                        <p:tgtEl>
                                          <p:spTgt spid="59"/>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50"/>
                                        </p:tgtEl>
                                        <p:attrNameLst>
                                          <p:attrName>style.visibility</p:attrName>
                                        </p:attrNameLst>
                                      </p:cBhvr>
                                      <p:to>
                                        <p:strVal val="visible"/>
                                      </p:to>
                                    </p:set>
                                    <p:animEffect transition="in" filter="fade">
                                      <p:cBhvr>
                                        <p:cTn id="40" dur="500"/>
                                        <p:tgtEl>
                                          <p:spTgt spid="50"/>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69"/>
                                        </p:tgtEl>
                                        <p:attrNameLst>
                                          <p:attrName>style.visibility</p:attrName>
                                        </p:attrNameLst>
                                      </p:cBhvr>
                                      <p:to>
                                        <p:strVal val="visible"/>
                                      </p:to>
                                    </p:set>
                                    <p:animEffect transition="in" filter="fade">
                                      <p:cBhvr>
                                        <p:cTn id="43" dur="500"/>
                                        <p:tgtEl>
                                          <p:spTgt spid="69"/>
                                        </p:tgtEl>
                                      </p:cBhvr>
                                    </p:animEffect>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70"/>
                                        </p:tgtEl>
                                        <p:attrNameLst>
                                          <p:attrName>style.visibility</p:attrName>
                                        </p:attrNameLst>
                                      </p:cBhvr>
                                      <p:to>
                                        <p:strVal val="visible"/>
                                      </p:to>
                                    </p:set>
                                    <p:animEffect transition="in" filter="fade">
                                      <p:cBhvr>
                                        <p:cTn id="48" dur="1000"/>
                                        <p:tgtEl>
                                          <p:spTgt spid="70"/>
                                        </p:tgtEl>
                                      </p:cBhvr>
                                    </p:animEffect>
                                    <p:anim calcmode="lin" valueType="num">
                                      <p:cBhvr>
                                        <p:cTn id="49" dur="1000" fill="hold"/>
                                        <p:tgtEl>
                                          <p:spTgt spid="70"/>
                                        </p:tgtEl>
                                        <p:attrNameLst>
                                          <p:attrName>ppt_x</p:attrName>
                                        </p:attrNameLst>
                                      </p:cBhvr>
                                      <p:tavLst>
                                        <p:tav tm="0">
                                          <p:val>
                                            <p:strVal val="#ppt_x"/>
                                          </p:val>
                                        </p:tav>
                                        <p:tav tm="100000">
                                          <p:val>
                                            <p:strVal val="#ppt_x"/>
                                          </p:val>
                                        </p:tav>
                                      </p:tavLst>
                                    </p:anim>
                                    <p:anim calcmode="lin" valueType="num">
                                      <p:cBhvr>
                                        <p:cTn id="50" dur="1000" fill="hold"/>
                                        <p:tgtEl>
                                          <p:spTgt spid="70"/>
                                        </p:tgtEl>
                                        <p:attrNameLst>
                                          <p:attrName>ppt_y</p:attrName>
                                        </p:attrNameLst>
                                      </p:cBhvr>
                                      <p:tavLst>
                                        <p:tav tm="0">
                                          <p:val>
                                            <p:strVal val="#ppt_y+.1"/>
                                          </p:val>
                                        </p:tav>
                                        <p:tav tm="100000">
                                          <p:val>
                                            <p:strVal val="#ppt_y"/>
                                          </p:val>
                                        </p:tav>
                                      </p:tavLst>
                                    </p:anim>
                                  </p:childTnLst>
                                </p:cTn>
                              </p:par>
                            </p:childTnLst>
                          </p:cTn>
                        </p:par>
                        <p:par>
                          <p:cTn id="51" fill="hold">
                            <p:stCondLst>
                              <p:cond delay="1000"/>
                            </p:stCondLst>
                            <p:childTnLst>
                              <p:par>
                                <p:cTn id="52" presetID="42" presetClass="entr" presetSubtype="0" fill="hold" grpId="0" nodeType="afterEffect">
                                  <p:stCondLst>
                                    <p:cond delay="0"/>
                                  </p:stCondLst>
                                  <p:childTnLst>
                                    <p:set>
                                      <p:cBhvr>
                                        <p:cTn id="53" dur="1" fill="hold">
                                          <p:stCondLst>
                                            <p:cond delay="0"/>
                                          </p:stCondLst>
                                        </p:cTn>
                                        <p:tgtEl>
                                          <p:spTgt spid="71"/>
                                        </p:tgtEl>
                                        <p:attrNameLst>
                                          <p:attrName>style.visibility</p:attrName>
                                        </p:attrNameLst>
                                      </p:cBhvr>
                                      <p:to>
                                        <p:strVal val="visible"/>
                                      </p:to>
                                    </p:set>
                                    <p:animEffect transition="in" filter="fade">
                                      <p:cBhvr>
                                        <p:cTn id="54" dur="1000"/>
                                        <p:tgtEl>
                                          <p:spTgt spid="71"/>
                                        </p:tgtEl>
                                      </p:cBhvr>
                                    </p:animEffect>
                                    <p:anim calcmode="lin" valueType="num">
                                      <p:cBhvr>
                                        <p:cTn id="55" dur="1000" fill="hold"/>
                                        <p:tgtEl>
                                          <p:spTgt spid="71"/>
                                        </p:tgtEl>
                                        <p:attrNameLst>
                                          <p:attrName>ppt_x</p:attrName>
                                        </p:attrNameLst>
                                      </p:cBhvr>
                                      <p:tavLst>
                                        <p:tav tm="0">
                                          <p:val>
                                            <p:strVal val="#ppt_x"/>
                                          </p:val>
                                        </p:tav>
                                        <p:tav tm="100000">
                                          <p:val>
                                            <p:strVal val="#ppt_x"/>
                                          </p:val>
                                        </p:tav>
                                      </p:tavLst>
                                    </p:anim>
                                    <p:anim calcmode="lin" valueType="num">
                                      <p:cBhvr>
                                        <p:cTn id="56" dur="1000" fill="hold"/>
                                        <p:tgtEl>
                                          <p:spTgt spid="71"/>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nodeType="clickEffect">
                                  <p:stCondLst>
                                    <p:cond delay="0"/>
                                  </p:stCondLst>
                                  <p:childTnLst>
                                    <p:set>
                                      <p:cBhvr>
                                        <p:cTn id="60" dur="1" fill="hold">
                                          <p:stCondLst>
                                            <p:cond delay="0"/>
                                          </p:stCondLst>
                                        </p:cTn>
                                        <p:tgtEl>
                                          <p:spTgt spid="3"/>
                                        </p:tgtEl>
                                        <p:attrNameLst>
                                          <p:attrName>style.visibility</p:attrName>
                                        </p:attrNameLst>
                                      </p:cBhvr>
                                      <p:to>
                                        <p:strVal val="visible"/>
                                      </p:to>
                                    </p:set>
                                    <p:animEffect transition="in" filter="wipe(left)">
                                      <p:cBhvr>
                                        <p:cTn id="61" dur="500"/>
                                        <p:tgtEl>
                                          <p:spTgt spid="3"/>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grpId="0" nodeType="clickEffect">
                                  <p:stCondLst>
                                    <p:cond delay="0"/>
                                  </p:stCondLst>
                                  <p:childTnLst>
                                    <p:set>
                                      <p:cBhvr>
                                        <p:cTn id="65" dur="1" fill="hold">
                                          <p:stCondLst>
                                            <p:cond delay="0"/>
                                          </p:stCondLst>
                                        </p:cTn>
                                        <p:tgtEl>
                                          <p:spTgt spid="67"/>
                                        </p:tgtEl>
                                        <p:attrNameLst>
                                          <p:attrName>style.visibility</p:attrName>
                                        </p:attrNameLst>
                                      </p:cBhvr>
                                      <p:to>
                                        <p:strVal val="visible"/>
                                      </p:to>
                                    </p:set>
                                    <p:animEffect transition="in" filter="wipe(left)">
                                      <p:cBhvr>
                                        <p:cTn id="66" dur="500"/>
                                        <p:tgtEl>
                                          <p:spTgt spid="67"/>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72"/>
                                        </p:tgtEl>
                                        <p:attrNameLst>
                                          <p:attrName>style.visibility</p:attrName>
                                        </p:attrNameLst>
                                      </p:cBhvr>
                                      <p:to>
                                        <p:strVal val="visible"/>
                                      </p:to>
                                    </p:set>
                                    <p:animEffect transition="in" filter="fade">
                                      <p:cBhvr>
                                        <p:cTn id="69"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animBg="1"/>
      <p:bldP spid="42" grpId="0" animBg="1"/>
      <p:bldP spid="43" grpId="0" animBg="1"/>
      <p:bldP spid="50" grpId="0" animBg="1"/>
      <p:bldP spid="59" grpId="0"/>
      <p:bldP spid="62" grpId="0"/>
      <p:bldP spid="67" grpId="0"/>
      <p:bldP spid="69" grpId="0" animBg="1"/>
      <p:bldP spid="70" grpId="0" animBg="1"/>
      <p:bldP spid="71" grpId="0" animBg="1"/>
      <p:bldP spid="7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平行四辺形 73"/>
          <p:cNvSpPr/>
          <p:nvPr/>
        </p:nvSpPr>
        <p:spPr>
          <a:xfrm>
            <a:off x="5076056" y="4399117"/>
            <a:ext cx="3070336" cy="709100"/>
          </a:xfrm>
          <a:prstGeom prst="parallelogram">
            <a:avLst>
              <a:gd name="adj" fmla="val 102839"/>
            </a:avLst>
          </a:prstGeom>
          <a:solidFill>
            <a:srgbClr val="FFC000">
              <a:alpha val="75000"/>
            </a:srgbClr>
          </a:solidFill>
          <a:ln w="28575" cap="rnd">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0" name="正方形/長方形 39"/>
          <p:cNvSpPr/>
          <p:nvPr/>
        </p:nvSpPr>
        <p:spPr>
          <a:xfrm>
            <a:off x="254919" y="260648"/>
            <a:ext cx="8709569" cy="584775"/>
          </a:xfrm>
          <a:prstGeom prst="rect">
            <a:avLst/>
          </a:prstGeom>
          <a:solidFill>
            <a:srgbClr val="FCECC0"/>
          </a:solidFill>
          <a:ln w="28575" cap="rnd">
            <a:solidFill>
              <a:schemeClr val="tx1"/>
            </a:solidFill>
            <a:bevel/>
          </a:ln>
        </p:spPr>
        <p:txBody>
          <a:bodyPr wrap="square">
            <a:spAutoFit/>
          </a:bodyPr>
          <a:lstStyle/>
          <a:p>
            <a:r>
              <a:rPr lang="ja-JP" altLang="en-US" sz="3200" dirty="0" smtClean="0">
                <a:solidFill>
                  <a:srgbClr val="000000"/>
                </a:solidFill>
                <a:latin typeface="AR P教科書体M" panose="03000600000000000000" pitchFamily="66" charset="-128"/>
                <a:ea typeface="AR P教科書体M" panose="03000600000000000000" pitchFamily="66" charset="-128"/>
              </a:rPr>
              <a:t>直方体の面と辺の交わり方やならび方を調べましょう。</a:t>
            </a:r>
            <a:endParaRPr lang="ja-JP" altLang="en-US" dirty="0"/>
          </a:p>
        </p:txBody>
      </p:sp>
      <p:sp>
        <p:nvSpPr>
          <p:cNvPr id="60" name="正方形/長方形 59"/>
          <p:cNvSpPr/>
          <p:nvPr/>
        </p:nvSpPr>
        <p:spPr>
          <a:xfrm>
            <a:off x="254919" y="984047"/>
            <a:ext cx="6489277" cy="461665"/>
          </a:xfrm>
          <a:prstGeom prst="rect">
            <a:avLst/>
          </a:prstGeom>
          <a:solidFill>
            <a:schemeClr val="bg1"/>
          </a:solidFill>
          <a:ln w="28575" cap="rnd">
            <a:solidFill>
              <a:srgbClr val="00B050"/>
            </a:solidFill>
            <a:bevel/>
          </a:ln>
        </p:spPr>
        <p:txBody>
          <a:bodyPr wrap="none">
            <a:spAutoFit/>
          </a:bodyPr>
          <a:lstStyle/>
          <a:p>
            <a:r>
              <a:rPr lang="ja-JP" altLang="en-US" sz="2400" dirty="0" smtClean="0">
                <a:solidFill>
                  <a:srgbClr val="000000"/>
                </a:solidFill>
                <a:latin typeface="AR P教科書体M" panose="03000600000000000000" pitchFamily="66" charset="-128"/>
                <a:ea typeface="AR P教科書体M" panose="03000600000000000000" pitchFamily="66" charset="-128"/>
              </a:rPr>
              <a:t>直方体の面と辺の</a:t>
            </a:r>
            <a:r>
              <a:rPr lang="en-US" altLang="ja-JP" sz="2400" dirty="0" smtClean="0">
                <a:solidFill>
                  <a:srgbClr val="000000"/>
                </a:solidFill>
                <a:latin typeface="AR P教科書体M" panose="03000600000000000000" pitchFamily="66" charset="-128"/>
                <a:ea typeface="AR P教科書体M" panose="03000600000000000000" pitchFamily="66" charset="-128"/>
              </a:rPr>
              <a:t>､</a:t>
            </a:r>
            <a:r>
              <a:rPr lang="ja-JP" altLang="en-US" sz="2400" dirty="0" smtClean="0">
                <a:solidFill>
                  <a:srgbClr val="000000"/>
                </a:solidFill>
                <a:latin typeface="AR P教科書体M" panose="03000600000000000000" pitchFamily="66" charset="-128"/>
                <a:ea typeface="AR P教科書体M" panose="03000600000000000000" pitchFamily="66" charset="-128"/>
              </a:rPr>
              <a:t>垂直や平行の関係を調べよう。</a:t>
            </a:r>
            <a:endParaRPr lang="ja-JP" altLang="en-US" sz="1400" dirty="0"/>
          </a:p>
        </p:txBody>
      </p:sp>
      <p:sp>
        <p:nvSpPr>
          <p:cNvPr id="87" name="角丸四角形吹き出し 86"/>
          <p:cNvSpPr/>
          <p:nvPr/>
        </p:nvSpPr>
        <p:spPr>
          <a:xfrm>
            <a:off x="1259319" y="1640226"/>
            <a:ext cx="5484877" cy="691779"/>
          </a:xfrm>
          <a:prstGeom prst="wedgeRoundRectCallout">
            <a:avLst>
              <a:gd name="adj1" fmla="val -51725"/>
              <a:gd name="adj2" fmla="val 43016"/>
              <a:gd name="adj3" fmla="val 16667"/>
            </a:avLst>
          </a:prstGeom>
          <a:noFill/>
          <a:ln w="28575">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2400" dirty="0" smtClean="0">
                <a:solidFill>
                  <a:sysClr val="windowText" lastClr="000000"/>
                </a:solidFill>
                <a:latin typeface="AR P教科書体M" panose="03000600000000000000" pitchFamily="66" charset="-128"/>
                <a:ea typeface="AR P教科書体M" panose="03000600000000000000" pitchFamily="66" charset="-128"/>
              </a:rPr>
              <a:t>辺ＡＢと面</a:t>
            </a:r>
            <a:r>
              <a:rPr lang="ja-JP" altLang="en-US" sz="2400" dirty="0" smtClean="0">
                <a:solidFill>
                  <a:sysClr val="windowText" lastClr="000000"/>
                </a:solidFill>
                <a:latin typeface="AR P教科書体M" panose="03000600000000000000" pitchFamily="66" charset="-128"/>
                <a:ea typeface="AR P教科書体M" panose="03000600000000000000" pitchFamily="66" charset="-128"/>
              </a:rPr>
              <a:t>　　</a:t>
            </a:r>
            <a:r>
              <a:rPr lang="ja-JP" altLang="en-US" sz="2400" dirty="0" smtClean="0">
                <a:solidFill>
                  <a:sysClr val="windowText" lastClr="000000"/>
                </a:solidFill>
                <a:latin typeface="AR P教科書体M" panose="03000600000000000000" pitchFamily="66" charset="-128"/>
                <a:ea typeface="AR P教科書体M" panose="03000600000000000000" pitchFamily="66" charset="-128"/>
              </a:rPr>
              <a:t>は、平行 </a:t>
            </a:r>
            <a:r>
              <a:rPr lang="ja-JP" altLang="en-US" sz="2400" dirty="0" smtClean="0">
                <a:solidFill>
                  <a:sysClr val="windowText" lastClr="000000"/>
                </a:solidFill>
                <a:latin typeface="AR P教科書体M" panose="03000600000000000000" pitchFamily="66" charset="-128"/>
                <a:ea typeface="AR P教科書体M" panose="03000600000000000000" pitchFamily="66" charset="-128"/>
              </a:rPr>
              <a:t>であるといいます。</a:t>
            </a:r>
            <a:endParaRPr kumimoji="1" lang="ja-JP" altLang="en-US" sz="2400" dirty="0">
              <a:solidFill>
                <a:sysClr val="windowText" lastClr="000000"/>
              </a:solidFill>
              <a:latin typeface="AR P教科書体M" panose="03000600000000000000" pitchFamily="66" charset="-128"/>
              <a:ea typeface="AR P教科書体M" panose="03000600000000000000" pitchFamily="66" charset="-128"/>
            </a:endParaRPr>
          </a:p>
        </p:txBody>
      </p:sp>
      <p:pic>
        <p:nvPicPr>
          <p:cNvPr id="88" name="Picture 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5212" y="1867328"/>
            <a:ext cx="829334" cy="885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 name="円/楕円 88"/>
          <p:cNvSpPr/>
          <p:nvPr/>
        </p:nvSpPr>
        <p:spPr>
          <a:xfrm>
            <a:off x="2709136" y="1829023"/>
            <a:ext cx="360000" cy="360000"/>
          </a:xfrm>
          <a:prstGeom prst="ellipse">
            <a:avLst/>
          </a:prstGeom>
          <a:noFill/>
          <a:ln w="9525">
            <a:solidFill>
              <a:schemeClr val="tx1"/>
            </a:solidFill>
            <a:miter lim="800000"/>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r>
              <a:rPr kumimoji="1" lang="ja-JP" altLang="en-US" sz="2400" dirty="0" smtClean="0">
                <a:solidFill>
                  <a:schemeClr val="tx1"/>
                </a:solidFill>
                <a:latin typeface="AR P教科書体M" panose="03000600000000000000" pitchFamily="66" charset="-128"/>
                <a:ea typeface="AR P教科書体M" panose="03000600000000000000" pitchFamily="66" charset="-128"/>
              </a:rPr>
              <a:t>い</a:t>
            </a:r>
            <a:endParaRPr kumimoji="1" lang="ja-JP" altLang="en-US" dirty="0">
              <a:solidFill>
                <a:schemeClr val="tx1"/>
              </a:solidFill>
              <a:latin typeface="AR P教科書体M" panose="03000600000000000000" pitchFamily="66" charset="-128"/>
              <a:ea typeface="AR P教科書体M" panose="03000600000000000000" pitchFamily="66" charset="-128"/>
            </a:endParaRPr>
          </a:p>
        </p:txBody>
      </p:sp>
      <p:sp>
        <p:nvSpPr>
          <p:cNvPr id="91" name="メモ 90"/>
          <p:cNvSpPr/>
          <p:nvPr/>
        </p:nvSpPr>
        <p:spPr>
          <a:xfrm flipH="1">
            <a:off x="3652728" y="1800560"/>
            <a:ext cx="703248" cy="403098"/>
          </a:xfrm>
          <a:prstGeom prst="foldedCorner">
            <a:avLst/>
          </a:prstGeom>
          <a:solidFill>
            <a:srgbClr val="FF99FF"/>
          </a:solidFill>
          <a:ln w="1905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grpSp>
        <p:nvGrpSpPr>
          <p:cNvPr id="7" name="グループ化 6"/>
          <p:cNvGrpSpPr/>
          <p:nvPr/>
        </p:nvGrpSpPr>
        <p:grpSpPr>
          <a:xfrm>
            <a:off x="4690106" y="2599818"/>
            <a:ext cx="3772586" cy="2895753"/>
            <a:chOff x="4690106" y="2599818"/>
            <a:chExt cx="3772586" cy="2895753"/>
          </a:xfrm>
        </p:grpSpPr>
        <p:sp>
          <p:nvSpPr>
            <p:cNvPr id="76" name="直方体 75"/>
            <p:cNvSpPr>
              <a:spLocks noChangeAspect="1"/>
            </p:cNvSpPr>
            <p:nvPr/>
          </p:nvSpPr>
          <p:spPr>
            <a:xfrm>
              <a:off x="5076056" y="2950129"/>
              <a:ext cx="3070335" cy="2158088"/>
            </a:xfrm>
            <a:prstGeom prst="cube">
              <a:avLst>
                <a:gd name="adj" fmla="val 32987"/>
              </a:avLst>
            </a:prstGeom>
            <a:solidFill>
              <a:schemeClr val="bg1">
                <a:alpha val="25000"/>
              </a:schemeClr>
            </a:solidFill>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cxnSp>
          <p:nvCxnSpPr>
            <p:cNvPr id="77" name="直線コネクタ 76"/>
            <p:cNvCxnSpPr/>
            <p:nvPr/>
          </p:nvCxnSpPr>
          <p:spPr>
            <a:xfrm>
              <a:off x="5796137" y="2957428"/>
              <a:ext cx="0" cy="1440000"/>
            </a:xfrm>
            <a:prstGeom prst="line">
              <a:avLst/>
            </a:prstGeom>
            <a:solidFill>
              <a:schemeClr val="bg1">
                <a:alpha val="25000"/>
              </a:schemeClr>
            </a:solidFill>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5796136" y="4397428"/>
              <a:ext cx="2360627" cy="0"/>
            </a:xfrm>
            <a:prstGeom prst="line">
              <a:avLst/>
            </a:prstGeom>
            <a:solidFill>
              <a:schemeClr val="bg1">
                <a:alpha val="25000"/>
              </a:schemeClr>
            </a:solidFill>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flipH="1">
              <a:off x="5076056" y="4410460"/>
              <a:ext cx="720080" cy="686414"/>
            </a:xfrm>
            <a:prstGeom prst="line">
              <a:avLst/>
            </a:prstGeom>
            <a:solidFill>
              <a:schemeClr val="bg1">
                <a:alpha val="25000"/>
              </a:schemeClr>
            </a:solidFill>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0" name="円/楕円 79"/>
            <p:cNvSpPr/>
            <p:nvPr/>
          </p:nvSpPr>
          <p:spPr>
            <a:xfrm>
              <a:off x="6220314" y="3089472"/>
              <a:ext cx="432048" cy="432048"/>
            </a:xfrm>
            <a:prstGeom prst="ellipse">
              <a:avLst/>
            </a:prstGeom>
            <a:noFill/>
            <a:ln w="12700">
              <a:solidFill>
                <a:schemeClr val="tx1"/>
              </a:solidFill>
              <a:miter lim="800000"/>
            </a:ln>
            <a:scene3d>
              <a:camera prst="orthographicFront">
                <a:rot lat="17999998"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2000" dirty="0" smtClean="0">
                  <a:solidFill>
                    <a:sysClr val="windowText" lastClr="000000"/>
                  </a:solidFill>
                </a:rPr>
                <a:t>あ</a:t>
              </a:r>
              <a:endParaRPr kumimoji="1" lang="ja-JP" altLang="en-US" sz="1600" dirty="0">
                <a:solidFill>
                  <a:sysClr val="windowText" lastClr="000000"/>
                </a:solidFill>
              </a:endParaRPr>
            </a:p>
          </p:txBody>
        </p:sp>
        <p:sp>
          <p:nvSpPr>
            <p:cNvPr id="82" name="円/楕円 81"/>
            <p:cNvSpPr/>
            <p:nvPr/>
          </p:nvSpPr>
          <p:spPr>
            <a:xfrm>
              <a:off x="6708194" y="3290270"/>
              <a:ext cx="360000" cy="360000"/>
            </a:xfrm>
            <a:prstGeom prst="ellipse">
              <a:avLst/>
            </a:prstGeom>
            <a:noFill/>
            <a:ln w="12700">
              <a:solidFill>
                <a:schemeClr val="bg2"/>
              </a:solidFill>
              <a:miter lim="800000"/>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2000" dirty="0" smtClean="0">
                  <a:solidFill>
                    <a:schemeClr val="bg1">
                      <a:lumMod val="50000"/>
                    </a:schemeClr>
                  </a:solidFill>
                </a:rPr>
                <a:t>え</a:t>
              </a:r>
              <a:endParaRPr kumimoji="1" lang="ja-JP" altLang="en-US" dirty="0">
                <a:solidFill>
                  <a:schemeClr val="bg1">
                    <a:lumMod val="50000"/>
                  </a:schemeClr>
                </a:solidFill>
              </a:endParaRPr>
            </a:p>
          </p:txBody>
        </p:sp>
        <p:sp>
          <p:nvSpPr>
            <p:cNvPr id="83" name="円/楕円 82"/>
            <p:cNvSpPr/>
            <p:nvPr/>
          </p:nvSpPr>
          <p:spPr>
            <a:xfrm>
              <a:off x="6156219" y="4011789"/>
              <a:ext cx="360000" cy="360000"/>
            </a:xfrm>
            <a:prstGeom prst="ellipse">
              <a:avLst/>
            </a:prstGeom>
            <a:solidFill>
              <a:schemeClr val="bg1"/>
            </a:solidFill>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000" dirty="0">
                  <a:solidFill>
                    <a:schemeClr val="dk1"/>
                  </a:solidFill>
                </a:rPr>
                <a:t>か</a:t>
              </a:r>
              <a:endParaRPr lang="ja-JP" altLang="en-US" sz="2400" dirty="0">
                <a:solidFill>
                  <a:schemeClr val="dk1"/>
                </a:solidFill>
              </a:endParaRPr>
            </a:p>
          </p:txBody>
        </p:sp>
        <p:sp>
          <p:nvSpPr>
            <p:cNvPr id="84" name="円/楕円 83"/>
            <p:cNvSpPr/>
            <p:nvPr/>
          </p:nvSpPr>
          <p:spPr>
            <a:xfrm rot="20091344">
              <a:off x="7652105" y="3849730"/>
              <a:ext cx="356785" cy="288032"/>
            </a:xfrm>
            <a:prstGeom prst="ellipse">
              <a:avLst/>
            </a:prstGeom>
            <a:noFill/>
            <a:ln w="12700">
              <a:solidFill>
                <a:schemeClr val="tx1"/>
              </a:solidFill>
              <a:miter lim="800000"/>
            </a:ln>
            <a:scene3d>
              <a:camera prst="orthographicFront">
                <a:rot lat="0" lon="2700000" rev="20658439"/>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chemeClr val="tx1"/>
                  </a:solidFill>
                </a:rPr>
                <a:t>う</a:t>
              </a:r>
              <a:endParaRPr kumimoji="1" lang="ja-JP" altLang="en-US" sz="2000" dirty="0">
                <a:solidFill>
                  <a:schemeClr val="tx1"/>
                </a:solidFill>
              </a:endParaRPr>
            </a:p>
          </p:txBody>
        </p:sp>
        <p:sp>
          <p:nvSpPr>
            <p:cNvPr id="85" name="円/楕円 84"/>
            <p:cNvSpPr/>
            <p:nvPr/>
          </p:nvSpPr>
          <p:spPr>
            <a:xfrm rot="20091344">
              <a:off x="5276461" y="3887196"/>
              <a:ext cx="356785" cy="288032"/>
            </a:xfrm>
            <a:prstGeom prst="ellipse">
              <a:avLst/>
            </a:prstGeom>
            <a:noFill/>
            <a:ln w="12700">
              <a:solidFill>
                <a:schemeClr val="bg2"/>
              </a:solidFill>
              <a:miter lim="800000"/>
            </a:ln>
            <a:scene3d>
              <a:camera prst="orthographicFront">
                <a:rot lat="0" lon="2700000" rev="20658439"/>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chemeClr val="bg2"/>
                  </a:solidFill>
                </a:rPr>
                <a:t>お</a:t>
              </a:r>
              <a:endParaRPr kumimoji="1" lang="ja-JP" altLang="en-US" sz="2000" dirty="0">
                <a:solidFill>
                  <a:schemeClr val="bg2"/>
                </a:solidFill>
              </a:endParaRPr>
            </a:p>
          </p:txBody>
        </p:sp>
        <p:sp>
          <p:nvSpPr>
            <p:cNvPr id="81" name="円/楕円 80"/>
            <p:cNvSpPr/>
            <p:nvPr/>
          </p:nvSpPr>
          <p:spPr>
            <a:xfrm>
              <a:off x="6220314" y="4554984"/>
              <a:ext cx="432048" cy="432048"/>
            </a:xfrm>
            <a:prstGeom prst="ellipse">
              <a:avLst/>
            </a:prstGeom>
            <a:noFill/>
            <a:ln w="19050">
              <a:solidFill>
                <a:schemeClr val="bg2">
                  <a:lumMod val="75000"/>
                </a:schemeClr>
              </a:solidFill>
              <a:miter lim="800000"/>
            </a:ln>
            <a:scene3d>
              <a:camera prst="orthographicFront">
                <a:rot lat="17999998"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2000" dirty="0" smtClean="0">
                  <a:solidFill>
                    <a:schemeClr val="bg1">
                      <a:lumMod val="50000"/>
                    </a:schemeClr>
                  </a:solidFill>
                </a:rPr>
                <a:t>い</a:t>
              </a:r>
              <a:endParaRPr kumimoji="1" lang="ja-JP" altLang="en-US" dirty="0">
                <a:solidFill>
                  <a:schemeClr val="bg1">
                    <a:lumMod val="50000"/>
                  </a:schemeClr>
                </a:solidFill>
              </a:endParaRPr>
            </a:p>
          </p:txBody>
        </p:sp>
        <p:sp>
          <p:nvSpPr>
            <p:cNvPr id="29" name="テキスト ボックス 28"/>
            <p:cNvSpPr txBox="1"/>
            <p:nvPr/>
          </p:nvSpPr>
          <p:spPr>
            <a:xfrm>
              <a:off x="4690106" y="3512291"/>
              <a:ext cx="300370" cy="400110"/>
            </a:xfrm>
            <a:prstGeom prst="rect">
              <a:avLst/>
            </a:prstGeom>
            <a:noFill/>
          </p:spPr>
          <p:txBody>
            <a:bodyPr wrap="square" rtlCol="0">
              <a:spAutoFit/>
            </a:bodyPr>
            <a:lstStyle/>
            <a:p>
              <a:r>
                <a:rPr kumimoji="1" lang="ja-JP" altLang="en-US" sz="2000" dirty="0" smtClean="0"/>
                <a:t>Ａ</a:t>
              </a:r>
              <a:endParaRPr kumimoji="1" lang="ja-JP" altLang="en-US" sz="2000" dirty="0"/>
            </a:p>
          </p:txBody>
        </p:sp>
        <p:sp>
          <p:nvSpPr>
            <p:cNvPr id="30" name="テキスト ボックス 29"/>
            <p:cNvSpPr txBox="1"/>
            <p:nvPr/>
          </p:nvSpPr>
          <p:spPr>
            <a:xfrm>
              <a:off x="7194429" y="3262916"/>
              <a:ext cx="300370" cy="400110"/>
            </a:xfrm>
            <a:prstGeom prst="rect">
              <a:avLst/>
            </a:prstGeom>
            <a:noFill/>
          </p:spPr>
          <p:txBody>
            <a:bodyPr wrap="square" rtlCol="0">
              <a:spAutoFit/>
            </a:bodyPr>
            <a:lstStyle/>
            <a:p>
              <a:r>
                <a:rPr kumimoji="1" lang="ja-JP" altLang="en-US" sz="2000" dirty="0" smtClean="0"/>
                <a:t>Ｂ</a:t>
              </a:r>
              <a:endParaRPr kumimoji="1" lang="ja-JP" altLang="en-US" sz="2000" dirty="0"/>
            </a:p>
          </p:txBody>
        </p:sp>
        <p:sp>
          <p:nvSpPr>
            <p:cNvPr id="31" name="テキスト ボックス 30"/>
            <p:cNvSpPr txBox="1"/>
            <p:nvPr/>
          </p:nvSpPr>
          <p:spPr>
            <a:xfrm>
              <a:off x="8162322" y="2722478"/>
              <a:ext cx="300370" cy="400110"/>
            </a:xfrm>
            <a:prstGeom prst="rect">
              <a:avLst/>
            </a:prstGeom>
            <a:noFill/>
          </p:spPr>
          <p:txBody>
            <a:bodyPr wrap="square" rtlCol="0">
              <a:spAutoFit/>
            </a:bodyPr>
            <a:lstStyle/>
            <a:p>
              <a:r>
                <a:rPr kumimoji="1" lang="ja-JP" altLang="en-US" sz="2000" dirty="0" smtClean="0"/>
                <a:t>Ｃ</a:t>
              </a:r>
              <a:endParaRPr kumimoji="1" lang="ja-JP" altLang="en-US" sz="2000" dirty="0"/>
            </a:p>
          </p:txBody>
        </p:sp>
        <p:sp>
          <p:nvSpPr>
            <p:cNvPr id="32" name="テキスト ボックス 31"/>
            <p:cNvSpPr txBox="1"/>
            <p:nvPr/>
          </p:nvSpPr>
          <p:spPr>
            <a:xfrm>
              <a:off x="5723332" y="2599818"/>
              <a:ext cx="300370" cy="400110"/>
            </a:xfrm>
            <a:prstGeom prst="rect">
              <a:avLst/>
            </a:prstGeom>
            <a:noFill/>
          </p:spPr>
          <p:txBody>
            <a:bodyPr wrap="square" rtlCol="0">
              <a:spAutoFit/>
            </a:bodyPr>
            <a:lstStyle/>
            <a:p>
              <a:r>
                <a:rPr kumimoji="1" lang="ja-JP" altLang="en-US" sz="2000" dirty="0" smtClean="0"/>
                <a:t>Ｄ</a:t>
              </a:r>
              <a:endParaRPr kumimoji="1" lang="ja-JP" altLang="en-US" sz="2000" dirty="0"/>
            </a:p>
          </p:txBody>
        </p:sp>
        <p:sp>
          <p:nvSpPr>
            <p:cNvPr id="33" name="テキスト ボックス 32"/>
            <p:cNvSpPr txBox="1"/>
            <p:nvPr/>
          </p:nvSpPr>
          <p:spPr>
            <a:xfrm>
              <a:off x="4726791" y="5048676"/>
              <a:ext cx="300370" cy="400110"/>
            </a:xfrm>
            <a:prstGeom prst="rect">
              <a:avLst/>
            </a:prstGeom>
            <a:noFill/>
          </p:spPr>
          <p:txBody>
            <a:bodyPr wrap="square" rtlCol="0">
              <a:spAutoFit/>
            </a:bodyPr>
            <a:lstStyle/>
            <a:p>
              <a:r>
                <a:rPr kumimoji="1" lang="ja-JP" altLang="en-US" sz="2000" dirty="0" smtClean="0"/>
                <a:t>Ｅ</a:t>
              </a:r>
              <a:endParaRPr kumimoji="1" lang="ja-JP" altLang="en-US" sz="2000" dirty="0"/>
            </a:p>
          </p:txBody>
        </p:sp>
        <p:sp>
          <p:nvSpPr>
            <p:cNvPr id="34" name="テキスト ボックス 33"/>
            <p:cNvSpPr txBox="1"/>
            <p:nvPr/>
          </p:nvSpPr>
          <p:spPr>
            <a:xfrm>
              <a:off x="7357449" y="5095461"/>
              <a:ext cx="300370" cy="400110"/>
            </a:xfrm>
            <a:prstGeom prst="rect">
              <a:avLst/>
            </a:prstGeom>
            <a:noFill/>
          </p:spPr>
          <p:txBody>
            <a:bodyPr wrap="square" rtlCol="0">
              <a:spAutoFit/>
            </a:bodyPr>
            <a:lstStyle/>
            <a:p>
              <a:r>
                <a:rPr kumimoji="1" lang="ja-JP" altLang="en-US" sz="2000" dirty="0" smtClean="0"/>
                <a:t>Ｆ</a:t>
              </a:r>
              <a:endParaRPr kumimoji="1" lang="ja-JP" altLang="en-US" sz="2000" dirty="0"/>
            </a:p>
          </p:txBody>
        </p:sp>
        <p:sp>
          <p:nvSpPr>
            <p:cNvPr id="35" name="テキスト ボックス 34"/>
            <p:cNvSpPr txBox="1"/>
            <p:nvPr/>
          </p:nvSpPr>
          <p:spPr>
            <a:xfrm>
              <a:off x="8053178" y="4354929"/>
              <a:ext cx="300370" cy="400110"/>
            </a:xfrm>
            <a:prstGeom prst="rect">
              <a:avLst/>
            </a:prstGeom>
            <a:noFill/>
          </p:spPr>
          <p:txBody>
            <a:bodyPr wrap="square" rtlCol="0">
              <a:spAutoFit/>
            </a:bodyPr>
            <a:lstStyle/>
            <a:p>
              <a:r>
                <a:rPr kumimoji="1" lang="ja-JP" altLang="en-US" sz="2000" dirty="0" smtClean="0"/>
                <a:t>Ｇ</a:t>
              </a:r>
              <a:endParaRPr kumimoji="1" lang="ja-JP" altLang="en-US" sz="2000" dirty="0"/>
            </a:p>
          </p:txBody>
        </p:sp>
        <p:sp>
          <p:nvSpPr>
            <p:cNvPr id="36" name="テキスト ボックス 35"/>
            <p:cNvSpPr txBox="1"/>
            <p:nvPr/>
          </p:nvSpPr>
          <p:spPr>
            <a:xfrm>
              <a:off x="5808413" y="4031212"/>
              <a:ext cx="300370" cy="400110"/>
            </a:xfrm>
            <a:prstGeom prst="rect">
              <a:avLst/>
            </a:prstGeom>
            <a:noFill/>
          </p:spPr>
          <p:txBody>
            <a:bodyPr wrap="square" rtlCol="0">
              <a:spAutoFit/>
            </a:bodyPr>
            <a:lstStyle/>
            <a:p>
              <a:r>
                <a:rPr kumimoji="1" lang="ja-JP" altLang="en-US" sz="2000" dirty="0" smtClean="0"/>
                <a:t>Ｈ</a:t>
              </a:r>
              <a:endParaRPr kumimoji="1" lang="ja-JP" altLang="en-US" sz="2000" dirty="0"/>
            </a:p>
          </p:txBody>
        </p:sp>
      </p:grpSp>
      <p:cxnSp>
        <p:nvCxnSpPr>
          <p:cNvPr id="5" name="直線コネクタ 4"/>
          <p:cNvCxnSpPr/>
          <p:nvPr/>
        </p:nvCxnSpPr>
        <p:spPr>
          <a:xfrm flipH="1">
            <a:off x="5076056" y="3650270"/>
            <a:ext cx="2376265" cy="0"/>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grpSp>
        <p:nvGrpSpPr>
          <p:cNvPr id="3" name="グループ化 2"/>
          <p:cNvGrpSpPr/>
          <p:nvPr/>
        </p:nvGrpSpPr>
        <p:grpSpPr>
          <a:xfrm>
            <a:off x="649083" y="3446723"/>
            <a:ext cx="4050226" cy="704466"/>
            <a:chOff x="305750" y="2969136"/>
            <a:chExt cx="4050226" cy="704466"/>
          </a:xfrm>
        </p:grpSpPr>
        <p:sp>
          <p:nvSpPr>
            <p:cNvPr id="37" name="角丸四角形 36"/>
            <p:cNvSpPr/>
            <p:nvPr/>
          </p:nvSpPr>
          <p:spPr>
            <a:xfrm>
              <a:off x="305750" y="2969136"/>
              <a:ext cx="4050226" cy="704466"/>
            </a:xfrm>
            <a:prstGeom prst="roundRect">
              <a:avLst/>
            </a:prstGeom>
            <a:noFill/>
            <a:ln w="28575">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dirty="0" smtClean="0">
                  <a:solidFill>
                    <a:schemeClr val="tx1"/>
                  </a:solidFill>
                </a:rPr>
                <a:t>③辺ＡＢのほかに、面　　 に平行な辺は</a:t>
              </a:r>
              <a:endParaRPr lang="en-US" altLang="ja-JP" dirty="0" smtClean="0">
                <a:solidFill>
                  <a:schemeClr val="tx1"/>
                </a:solidFill>
              </a:endParaRPr>
            </a:p>
            <a:p>
              <a:r>
                <a:rPr lang="ja-JP" altLang="en-US" dirty="0" smtClean="0">
                  <a:solidFill>
                    <a:schemeClr val="tx1"/>
                  </a:solidFill>
                </a:rPr>
                <a:t>どれですか。</a:t>
              </a:r>
              <a:endParaRPr kumimoji="1" lang="ja-JP" altLang="en-US" dirty="0">
                <a:solidFill>
                  <a:schemeClr val="tx1"/>
                </a:solidFill>
              </a:endParaRPr>
            </a:p>
          </p:txBody>
        </p:sp>
        <p:sp>
          <p:nvSpPr>
            <p:cNvPr id="38" name="円/楕円 37"/>
            <p:cNvSpPr/>
            <p:nvPr/>
          </p:nvSpPr>
          <p:spPr>
            <a:xfrm>
              <a:off x="2545803" y="3042947"/>
              <a:ext cx="302488" cy="302488"/>
            </a:xfrm>
            <a:prstGeom prst="ellipse">
              <a:avLst/>
            </a:prstGeom>
            <a:noFill/>
            <a:ln w="9525">
              <a:solidFill>
                <a:schemeClr val="tx1"/>
              </a:solidFill>
              <a:miter lim="800000"/>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r>
                <a:rPr kumimoji="1" lang="ja-JP" altLang="en-US" dirty="0" smtClean="0">
                  <a:solidFill>
                    <a:schemeClr val="tx1"/>
                  </a:solidFill>
                  <a:latin typeface="AR P教科書体M" panose="03000600000000000000" pitchFamily="66" charset="-128"/>
                  <a:ea typeface="AR P教科書体M" panose="03000600000000000000" pitchFamily="66" charset="-128"/>
                </a:rPr>
                <a:t>い</a:t>
              </a:r>
              <a:endParaRPr kumimoji="1" lang="ja-JP" altLang="en-US" sz="1400" dirty="0">
                <a:solidFill>
                  <a:schemeClr val="tx1"/>
                </a:solidFill>
                <a:latin typeface="AR P教科書体M" panose="03000600000000000000" pitchFamily="66" charset="-128"/>
                <a:ea typeface="AR P教科書体M" panose="03000600000000000000" pitchFamily="66" charset="-128"/>
              </a:endParaRPr>
            </a:p>
          </p:txBody>
        </p:sp>
      </p:grpSp>
      <p:sp>
        <p:nvSpPr>
          <p:cNvPr id="39" name="正方形/長方形 38" hidden="1"/>
          <p:cNvSpPr/>
          <p:nvPr/>
        </p:nvSpPr>
        <p:spPr>
          <a:xfrm>
            <a:off x="269728" y="2930840"/>
            <a:ext cx="4416251" cy="959005"/>
          </a:xfrm>
          <a:prstGeom prst="rect">
            <a:avLst/>
          </a:prstGeom>
          <a:solidFill>
            <a:schemeClr val="bg1"/>
          </a:solidFill>
          <a:ln w="28575">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cxnSp>
        <p:nvCxnSpPr>
          <p:cNvPr id="45" name="直線コネクタ 44"/>
          <p:cNvCxnSpPr/>
          <p:nvPr/>
        </p:nvCxnSpPr>
        <p:spPr>
          <a:xfrm flipH="1">
            <a:off x="5770126" y="2942914"/>
            <a:ext cx="2376265" cy="0"/>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767691" y="5462213"/>
            <a:ext cx="1692168" cy="0"/>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48" name="テキスト ボックス 47"/>
          <p:cNvSpPr txBox="1"/>
          <p:nvPr/>
        </p:nvSpPr>
        <p:spPr>
          <a:xfrm>
            <a:off x="736583" y="5082634"/>
            <a:ext cx="857515" cy="379579"/>
          </a:xfrm>
          <a:prstGeom prst="rect">
            <a:avLst/>
          </a:prstGeom>
          <a:noFill/>
        </p:spPr>
        <p:txBody>
          <a:bodyPr wrap="square" rtlCol="0">
            <a:spAutoFit/>
          </a:bodyPr>
          <a:lstStyle/>
          <a:p>
            <a:r>
              <a:rPr kumimoji="1" lang="ja-JP" altLang="en-US" dirty="0" smtClean="0"/>
              <a:t>答え　　</a:t>
            </a:r>
            <a:endParaRPr kumimoji="1" lang="ja-JP" altLang="en-US" dirty="0"/>
          </a:p>
        </p:txBody>
      </p:sp>
      <p:sp>
        <p:nvSpPr>
          <p:cNvPr id="49" name="正方形/長方形 48"/>
          <p:cNvSpPr/>
          <p:nvPr/>
        </p:nvSpPr>
        <p:spPr>
          <a:xfrm>
            <a:off x="1578133" y="5082633"/>
            <a:ext cx="761747" cy="369332"/>
          </a:xfrm>
          <a:prstGeom prst="rect">
            <a:avLst/>
          </a:prstGeom>
        </p:spPr>
        <p:txBody>
          <a:bodyPr wrap="none">
            <a:spAutoFit/>
          </a:bodyPr>
          <a:lstStyle/>
          <a:p>
            <a:r>
              <a:rPr lang="ja-JP" altLang="en-US" dirty="0" smtClean="0"/>
              <a:t>辺ＤＣ</a:t>
            </a:r>
            <a:endParaRPr lang="ja-JP" altLang="en-US" dirty="0"/>
          </a:p>
        </p:txBody>
      </p:sp>
      <p:grpSp>
        <p:nvGrpSpPr>
          <p:cNvPr id="4" name="グループ化 3"/>
          <p:cNvGrpSpPr/>
          <p:nvPr/>
        </p:nvGrpSpPr>
        <p:grpSpPr>
          <a:xfrm>
            <a:off x="1168361" y="2572334"/>
            <a:ext cx="4428736" cy="646331"/>
            <a:chOff x="1168361" y="2572334"/>
            <a:chExt cx="4428736" cy="646331"/>
          </a:xfrm>
        </p:grpSpPr>
        <p:sp>
          <p:nvSpPr>
            <p:cNvPr id="51" name="テキスト ボックス 50"/>
            <p:cNvSpPr txBox="1"/>
            <p:nvPr/>
          </p:nvSpPr>
          <p:spPr>
            <a:xfrm>
              <a:off x="1168361" y="2572334"/>
              <a:ext cx="4428736" cy="646331"/>
            </a:xfrm>
            <a:prstGeom prst="rect">
              <a:avLst/>
            </a:prstGeom>
            <a:noFill/>
          </p:spPr>
          <p:txBody>
            <a:bodyPr wrap="square" rtlCol="0">
              <a:spAutoFit/>
            </a:bodyPr>
            <a:lstStyle/>
            <a:p>
              <a:r>
                <a:rPr kumimoji="1" lang="ja-JP" altLang="en-US" dirty="0" smtClean="0"/>
                <a:t>辺ＡＥと辺ＢＦの長さが等しいとき、</a:t>
              </a:r>
              <a:endParaRPr kumimoji="1" lang="en-US" altLang="ja-JP" dirty="0" smtClean="0"/>
            </a:p>
            <a:p>
              <a:r>
                <a:rPr lang="ja-JP" altLang="en-US" dirty="0"/>
                <a:t>辺ＡＢと面　　　</a:t>
              </a:r>
              <a:r>
                <a:rPr lang="ja-JP" altLang="en-US" dirty="0" smtClean="0"/>
                <a:t>は平行になります。</a:t>
              </a:r>
              <a:endParaRPr kumimoji="1" lang="ja-JP" altLang="en-US" dirty="0"/>
            </a:p>
          </p:txBody>
        </p:sp>
        <p:sp>
          <p:nvSpPr>
            <p:cNvPr id="53" name="円/楕円 52"/>
            <p:cNvSpPr/>
            <p:nvPr/>
          </p:nvSpPr>
          <p:spPr>
            <a:xfrm>
              <a:off x="2316420" y="2881280"/>
              <a:ext cx="286878" cy="286878"/>
            </a:xfrm>
            <a:prstGeom prst="ellipse">
              <a:avLst/>
            </a:prstGeom>
            <a:noFill/>
            <a:ln w="9525">
              <a:solidFill>
                <a:schemeClr val="tx1"/>
              </a:solidFill>
              <a:miter lim="800000"/>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r>
                <a:rPr kumimoji="1" lang="ja-JP" altLang="en-US" dirty="0" smtClean="0">
                  <a:solidFill>
                    <a:schemeClr val="tx1"/>
                  </a:solidFill>
                  <a:latin typeface="AR P教科書体M" panose="03000600000000000000" pitchFamily="66" charset="-128"/>
                  <a:ea typeface="AR P教科書体M" panose="03000600000000000000" pitchFamily="66" charset="-128"/>
                </a:rPr>
                <a:t>い</a:t>
              </a:r>
              <a:endParaRPr kumimoji="1" lang="ja-JP" altLang="en-US" dirty="0">
                <a:solidFill>
                  <a:schemeClr val="tx1"/>
                </a:solidFill>
                <a:latin typeface="AR P教科書体M" panose="03000600000000000000" pitchFamily="66" charset="-128"/>
                <a:ea typeface="AR P教科書体M" panose="03000600000000000000" pitchFamily="66" charset="-128"/>
              </a:endParaRPr>
            </a:p>
          </p:txBody>
        </p:sp>
      </p:grpSp>
      <p:grpSp>
        <p:nvGrpSpPr>
          <p:cNvPr id="10" name="グループ化 9"/>
          <p:cNvGrpSpPr/>
          <p:nvPr/>
        </p:nvGrpSpPr>
        <p:grpSpPr>
          <a:xfrm>
            <a:off x="709666" y="4278279"/>
            <a:ext cx="4428736" cy="646331"/>
            <a:chOff x="803437" y="4321476"/>
            <a:chExt cx="4428736" cy="646331"/>
          </a:xfrm>
        </p:grpSpPr>
        <p:sp>
          <p:nvSpPr>
            <p:cNvPr id="52" name="テキスト ボックス 51"/>
            <p:cNvSpPr txBox="1"/>
            <p:nvPr/>
          </p:nvSpPr>
          <p:spPr>
            <a:xfrm>
              <a:off x="803437" y="4321476"/>
              <a:ext cx="4428736" cy="646331"/>
            </a:xfrm>
            <a:prstGeom prst="rect">
              <a:avLst/>
            </a:prstGeom>
            <a:noFill/>
          </p:spPr>
          <p:txBody>
            <a:bodyPr wrap="square" rtlCol="0">
              <a:spAutoFit/>
            </a:bodyPr>
            <a:lstStyle/>
            <a:p>
              <a:r>
                <a:rPr kumimoji="1" lang="ja-JP" altLang="en-US" dirty="0" smtClean="0"/>
                <a:t>辺ＤＨと辺ＣＧの長さが等しいので、</a:t>
              </a:r>
              <a:endParaRPr kumimoji="1" lang="en-US" altLang="ja-JP" dirty="0" smtClean="0"/>
            </a:p>
            <a:p>
              <a:r>
                <a:rPr lang="ja-JP" altLang="en-US" dirty="0" smtClean="0"/>
                <a:t>辺ＤＣと</a:t>
              </a:r>
              <a:r>
                <a:rPr lang="ja-JP" altLang="en-US" dirty="0"/>
                <a:t>面　　　</a:t>
              </a:r>
              <a:r>
                <a:rPr lang="ja-JP" altLang="en-US" dirty="0" smtClean="0"/>
                <a:t>は平行になります。</a:t>
              </a:r>
              <a:endParaRPr kumimoji="1" lang="ja-JP" altLang="en-US" dirty="0"/>
            </a:p>
          </p:txBody>
        </p:sp>
        <p:sp>
          <p:nvSpPr>
            <p:cNvPr id="54" name="円/楕円 53"/>
            <p:cNvSpPr/>
            <p:nvPr/>
          </p:nvSpPr>
          <p:spPr>
            <a:xfrm>
              <a:off x="1940454" y="4626884"/>
              <a:ext cx="295688" cy="295688"/>
            </a:xfrm>
            <a:prstGeom prst="ellipse">
              <a:avLst/>
            </a:prstGeom>
            <a:noFill/>
            <a:ln w="9525">
              <a:solidFill>
                <a:schemeClr val="tx1"/>
              </a:solidFill>
              <a:miter lim="800000"/>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r>
                <a:rPr kumimoji="1" lang="ja-JP" altLang="en-US" dirty="0" smtClean="0">
                  <a:solidFill>
                    <a:schemeClr val="tx1"/>
                  </a:solidFill>
                  <a:latin typeface="AR P教科書体M" panose="03000600000000000000" pitchFamily="66" charset="-128"/>
                  <a:ea typeface="AR P教科書体M" panose="03000600000000000000" pitchFamily="66" charset="-128"/>
                </a:rPr>
                <a:t>い</a:t>
              </a:r>
              <a:endParaRPr kumimoji="1" lang="ja-JP" altLang="en-US" sz="1400" dirty="0">
                <a:solidFill>
                  <a:schemeClr val="tx1"/>
                </a:solidFill>
                <a:latin typeface="AR P教科書体M" panose="03000600000000000000" pitchFamily="66" charset="-128"/>
                <a:ea typeface="AR P教科書体M" panose="03000600000000000000" pitchFamily="66" charset="-128"/>
              </a:endParaRPr>
            </a:p>
          </p:txBody>
        </p:sp>
      </p:grpSp>
      <p:sp>
        <p:nvSpPr>
          <p:cNvPr id="11" name="テキスト ボックス 10"/>
          <p:cNvSpPr txBox="1"/>
          <p:nvPr/>
        </p:nvSpPr>
        <p:spPr>
          <a:xfrm>
            <a:off x="4855426" y="4120255"/>
            <a:ext cx="430421" cy="369332"/>
          </a:xfrm>
          <a:prstGeom prst="rect">
            <a:avLst/>
          </a:prstGeom>
          <a:noFill/>
        </p:spPr>
        <p:txBody>
          <a:bodyPr wrap="square" rtlCol="0">
            <a:spAutoFit/>
          </a:bodyPr>
          <a:lstStyle/>
          <a:p>
            <a:r>
              <a:rPr kumimoji="1" lang="ja-JP" altLang="en-US" b="1" dirty="0" smtClean="0">
                <a:solidFill>
                  <a:srgbClr val="FF0000"/>
                </a:solidFill>
                <a:latin typeface="AR Pゴシック体S" panose="020B0A00000000000000" pitchFamily="50" charset="-128"/>
                <a:ea typeface="AR Pゴシック体S" panose="020B0A00000000000000" pitchFamily="50" charset="-128"/>
              </a:rPr>
              <a:t>＝</a:t>
            </a:r>
            <a:endParaRPr kumimoji="1" lang="ja-JP" altLang="en-US" b="1" dirty="0">
              <a:solidFill>
                <a:srgbClr val="FF0000"/>
              </a:solidFill>
              <a:latin typeface="AR Pゴシック体S" panose="020B0A00000000000000" pitchFamily="50" charset="-128"/>
              <a:ea typeface="AR Pゴシック体S" panose="020B0A00000000000000" pitchFamily="50" charset="-128"/>
            </a:endParaRPr>
          </a:p>
        </p:txBody>
      </p:sp>
      <p:sp>
        <p:nvSpPr>
          <p:cNvPr id="55" name="テキスト ボックス 54"/>
          <p:cNvSpPr txBox="1"/>
          <p:nvPr/>
        </p:nvSpPr>
        <p:spPr>
          <a:xfrm>
            <a:off x="7195821" y="4082650"/>
            <a:ext cx="430421" cy="369332"/>
          </a:xfrm>
          <a:prstGeom prst="rect">
            <a:avLst/>
          </a:prstGeom>
          <a:noFill/>
        </p:spPr>
        <p:txBody>
          <a:bodyPr wrap="square" rtlCol="0">
            <a:spAutoFit/>
          </a:bodyPr>
          <a:lstStyle/>
          <a:p>
            <a:r>
              <a:rPr kumimoji="1" lang="ja-JP" altLang="en-US" b="1" dirty="0" smtClean="0">
                <a:solidFill>
                  <a:srgbClr val="FF0000"/>
                </a:solidFill>
                <a:latin typeface="AR Pゴシック体S" panose="020B0A00000000000000" pitchFamily="50" charset="-128"/>
                <a:ea typeface="AR Pゴシック体S" panose="020B0A00000000000000" pitchFamily="50" charset="-128"/>
              </a:rPr>
              <a:t>＝</a:t>
            </a:r>
            <a:endParaRPr kumimoji="1" lang="ja-JP" altLang="en-US" b="1" dirty="0">
              <a:solidFill>
                <a:srgbClr val="FF0000"/>
              </a:solidFill>
              <a:latin typeface="AR Pゴシック体S" panose="020B0A00000000000000" pitchFamily="50" charset="-128"/>
              <a:ea typeface="AR Pゴシック体S" panose="020B0A00000000000000" pitchFamily="50" charset="-128"/>
            </a:endParaRPr>
          </a:p>
        </p:txBody>
      </p:sp>
      <p:sp>
        <p:nvSpPr>
          <p:cNvPr id="56" name="テキスト ボックス 55"/>
          <p:cNvSpPr txBox="1"/>
          <p:nvPr/>
        </p:nvSpPr>
        <p:spPr>
          <a:xfrm>
            <a:off x="5578635" y="3606581"/>
            <a:ext cx="430421" cy="369332"/>
          </a:xfrm>
          <a:prstGeom prst="rect">
            <a:avLst/>
          </a:prstGeom>
          <a:noFill/>
        </p:spPr>
        <p:txBody>
          <a:bodyPr wrap="square" rtlCol="0">
            <a:spAutoFit/>
          </a:bodyPr>
          <a:lstStyle/>
          <a:p>
            <a:r>
              <a:rPr kumimoji="1" lang="ja-JP" altLang="en-US" b="1" dirty="0" smtClean="0">
                <a:solidFill>
                  <a:srgbClr val="FF0000"/>
                </a:solidFill>
                <a:latin typeface="AR Pゴシック体S" panose="020B0A00000000000000" pitchFamily="50" charset="-128"/>
                <a:ea typeface="AR Pゴシック体S" panose="020B0A00000000000000" pitchFamily="50" charset="-128"/>
              </a:rPr>
              <a:t>＝</a:t>
            </a:r>
            <a:endParaRPr kumimoji="1" lang="ja-JP" altLang="en-US" b="1" dirty="0">
              <a:solidFill>
                <a:srgbClr val="FF0000"/>
              </a:solidFill>
              <a:latin typeface="AR Pゴシック体S" panose="020B0A00000000000000" pitchFamily="50" charset="-128"/>
              <a:ea typeface="AR Pゴシック体S" panose="020B0A00000000000000" pitchFamily="50" charset="-128"/>
            </a:endParaRPr>
          </a:p>
        </p:txBody>
      </p:sp>
      <p:sp>
        <p:nvSpPr>
          <p:cNvPr id="57" name="テキスト ボックス 56"/>
          <p:cNvSpPr txBox="1"/>
          <p:nvPr/>
        </p:nvSpPr>
        <p:spPr>
          <a:xfrm>
            <a:off x="7919030" y="3568976"/>
            <a:ext cx="430421" cy="369332"/>
          </a:xfrm>
          <a:prstGeom prst="rect">
            <a:avLst/>
          </a:prstGeom>
          <a:noFill/>
        </p:spPr>
        <p:txBody>
          <a:bodyPr wrap="square" rtlCol="0">
            <a:spAutoFit/>
          </a:bodyPr>
          <a:lstStyle/>
          <a:p>
            <a:r>
              <a:rPr kumimoji="1" lang="ja-JP" altLang="en-US" b="1" dirty="0" smtClean="0">
                <a:solidFill>
                  <a:srgbClr val="FF0000"/>
                </a:solidFill>
                <a:latin typeface="AR Pゴシック体S" panose="020B0A00000000000000" pitchFamily="50" charset="-128"/>
                <a:ea typeface="AR Pゴシック体S" panose="020B0A00000000000000" pitchFamily="50" charset="-128"/>
              </a:rPr>
              <a:t>＝</a:t>
            </a:r>
            <a:endParaRPr kumimoji="1" lang="ja-JP" altLang="en-US" b="1" dirty="0">
              <a:solidFill>
                <a:srgbClr val="FF0000"/>
              </a:solidFill>
              <a:latin typeface="AR Pゴシック体S" panose="020B0A00000000000000" pitchFamily="50" charset="-128"/>
              <a:ea typeface="AR Pゴシック体S" panose="020B0A00000000000000" pitchFamily="50" charset="-128"/>
            </a:endParaRPr>
          </a:p>
        </p:txBody>
      </p:sp>
      <p:sp>
        <p:nvSpPr>
          <p:cNvPr id="58" name="角丸四角形吹き出し 57"/>
          <p:cNvSpPr/>
          <p:nvPr/>
        </p:nvSpPr>
        <p:spPr>
          <a:xfrm>
            <a:off x="1675378" y="5631253"/>
            <a:ext cx="6409025" cy="912255"/>
          </a:xfrm>
          <a:prstGeom prst="wedgeRoundRectCallout">
            <a:avLst>
              <a:gd name="adj1" fmla="val -51725"/>
              <a:gd name="adj2" fmla="val 43016"/>
              <a:gd name="adj3" fmla="val 16667"/>
            </a:avLst>
          </a:prstGeom>
          <a:noFill/>
          <a:ln w="28575">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2400" dirty="0" smtClean="0">
                <a:solidFill>
                  <a:sysClr val="windowText" lastClr="000000"/>
                </a:solidFill>
                <a:latin typeface="AR P教科書体M" panose="03000600000000000000" pitchFamily="66" charset="-128"/>
                <a:ea typeface="AR P教科書体M" panose="03000600000000000000" pitchFamily="66" charset="-128"/>
              </a:rPr>
              <a:t>直方体</a:t>
            </a:r>
            <a:r>
              <a:rPr lang="ja-JP" altLang="en-US" sz="2400" dirty="0" smtClean="0">
                <a:solidFill>
                  <a:sysClr val="windowText" lastClr="000000"/>
                </a:solidFill>
                <a:latin typeface="AR P教科書体M" panose="03000600000000000000" pitchFamily="66" charset="-128"/>
                <a:ea typeface="AR P教科書体M" panose="03000600000000000000" pitchFamily="66" charset="-128"/>
              </a:rPr>
              <a:t>の面と</a:t>
            </a:r>
            <a:r>
              <a:rPr lang="ja-JP" altLang="en-US" sz="2400" dirty="0" smtClean="0">
                <a:solidFill>
                  <a:sysClr val="windowText" lastClr="000000"/>
                </a:solidFill>
                <a:latin typeface="AR P教科書体M" panose="03000600000000000000" pitchFamily="66" charset="-128"/>
                <a:ea typeface="AR P教科書体M" panose="03000600000000000000" pitchFamily="66" charset="-128"/>
              </a:rPr>
              <a:t>辺でも、 </a:t>
            </a:r>
            <a:r>
              <a:rPr kumimoji="1" lang="ja-JP" altLang="en-US" sz="2400" dirty="0" smtClean="0">
                <a:solidFill>
                  <a:sysClr val="windowText" lastClr="000000"/>
                </a:solidFill>
                <a:latin typeface="AR P教科書体M" panose="03000600000000000000" pitchFamily="66" charset="-128"/>
                <a:ea typeface="AR P教科書体M" panose="03000600000000000000" pitchFamily="66" charset="-128"/>
              </a:rPr>
              <a:t>垂直 や 平行 の関係を考えることができるね。</a:t>
            </a:r>
            <a:endParaRPr kumimoji="1" lang="ja-JP" altLang="en-US" sz="2400" dirty="0">
              <a:solidFill>
                <a:sysClr val="windowText" lastClr="000000"/>
              </a:solidFill>
              <a:latin typeface="AR P教科書体M" panose="03000600000000000000" pitchFamily="66" charset="-128"/>
              <a:ea typeface="AR P教科書体M" panose="03000600000000000000" pitchFamily="66" charset="-128"/>
            </a:endParaRPr>
          </a:p>
        </p:txBody>
      </p:sp>
      <p:pic>
        <p:nvPicPr>
          <p:cNvPr id="59" name="Picture 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4750" y="5627422"/>
            <a:ext cx="829334" cy="885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 name="メモ 60"/>
          <p:cNvSpPr/>
          <p:nvPr/>
        </p:nvSpPr>
        <p:spPr>
          <a:xfrm flipH="1">
            <a:off x="4536989" y="5692769"/>
            <a:ext cx="627675" cy="385392"/>
          </a:xfrm>
          <a:prstGeom prst="foldedCorner">
            <a:avLst/>
          </a:prstGeom>
          <a:solidFill>
            <a:srgbClr val="FF99FF"/>
          </a:solidFill>
          <a:ln w="1905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62" name="メモ 61"/>
          <p:cNvSpPr/>
          <p:nvPr/>
        </p:nvSpPr>
        <p:spPr>
          <a:xfrm flipH="1">
            <a:off x="5609853" y="5692769"/>
            <a:ext cx="627675" cy="385392"/>
          </a:xfrm>
          <a:prstGeom prst="foldedCorner">
            <a:avLst/>
          </a:prstGeom>
          <a:solidFill>
            <a:srgbClr val="FF99FF"/>
          </a:solidFill>
          <a:ln w="1905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63" name="正方形/長方形 62"/>
          <p:cNvSpPr/>
          <p:nvPr/>
        </p:nvSpPr>
        <p:spPr>
          <a:xfrm>
            <a:off x="1490606" y="5584503"/>
            <a:ext cx="7054986" cy="959005"/>
          </a:xfrm>
          <a:prstGeom prst="rect">
            <a:avLst/>
          </a:prstGeom>
          <a:solidFill>
            <a:schemeClr val="bg1"/>
          </a:solidFill>
          <a:ln w="28575">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Tree>
    <p:custDataLst>
      <p:tags r:id="rId1"/>
    </p:custDataLst>
    <p:extLst>
      <p:ext uri="{BB962C8B-B14F-4D97-AF65-F5344CB8AC3E}">
        <p14:creationId xmlns:p14="http://schemas.microsoft.com/office/powerpoint/2010/main" val="1767711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4"/>
                                        </p:tgtEl>
                                        <p:attrNameLst>
                                          <p:attrName>style.visibility</p:attrName>
                                        </p:attrNameLst>
                                      </p:cBhvr>
                                      <p:to>
                                        <p:strVal val="visible"/>
                                      </p:to>
                                    </p:set>
                                    <p:animEffect transition="in" filter="fade">
                                      <p:cBhvr>
                                        <p:cTn id="11" dur="750"/>
                                        <p:tgtEl>
                                          <p:spTgt spid="74"/>
                                        </p:tgtEl>
                                      </p:cBhvr>
                                    </p:animEffect>
                                  </p:childTnLst>
                                </p:cTn>
                              </p:par>
                            </p:childTnLst>
                          </p:cTn>
                        </p:par>
                      </p:childTnLst>
                    </p:cTn>
                  </p:par>
                  <p:par>
                    <p:cTn id="12" fill="hold">
                      <p:stCondLst>
                        <p:cond delay="indefinite"/>
                      </p:stCondLst>
                      <p:childTnLst>
                        <p:par>
                          <p:cTn id="13" fill="hold">
                            <p:stCondLst>
                              <p:cond delay="0"/>
                            </p:stCondLst>
                            <p:childTnLst>
                              <p:par>
                                <p:cTn id="14" presetID="18" presetClass="exit" presetSubtype="12" fill="hold" grpId="0" nodeType="clickEffect">
                                  <p:stCondLst>
                                    <p:cond delay="0"/>
                                  </p:stCondLst>
                                  <p:childTnLst>
                                    <p:animEffect transition="out" filter="strips(downLeft)">
                                      <p:cBhvr>
                                        <p:cTn id="15" dur="500"/>
                                        <p:tgtEl>
                                          <p:spTgt spid="91"/>
                                        </p:tgtEl>
                                      </p:cBhvr>
                                    </p:animEffect>
                                    <p:set>
                                      <p:cBhvr>
                                        <p:cTn id="16" dur="1" fill="hold">
                                          <p:stCondLst>
                                            <p:cond delay="499"/>
                                          </p:stCondLst>
                                        </p:cTn>
                                        <p:tgtEl>
                                          <p:spTgt spid="91"/>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22" presetClass="exit" presetSubtype="8" fill="hold" grpId="0" nodeType="clickEffect">
                                  <p:stCondLst>
                                    <p:cond delay="0"/>
                                  </p:stCondLst>
                                  <p:childTnLst>
                                    <p:animEffect transition="out" filter="wipe(left)">
                                      <p:cBhvr>
                                        <p:cTn id="20" dur="500"/>
                                        <p:tgtEl>
                                          <p:spTgt spid="39"/>
                                        </p:tgtEl>
                                      </p:cBhvr>
                                    </p:animEffect>
                                    <p:set>
                                      <p:cBhvr>
                                        <p:cTn id="21" dur="1" fill="hold">
                                          <p:stCondLst>
                                            <p:cond delay="499"/>
                                          </p:stCondLst>
                                        </p:cTn>
                                        <p:tgtEl>
                                          <p:spTgt spid="39"/>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wipe(left)">
                                      <p:cBhvr>
                                        <p:cTn id="26" dur="500"/>
                                        <p:tgtEl>
                                          <p:spTgt spid="4"/>
                                        </p:tgtEl>
                                      </p:cBhvr>
                                    </p:animEffect>
                                  </p:childTnLst>
                                </p:cTn>
                              </p:par>
                            </p:childTnLst>
                          </p:cTn>
                        </p:par>
                        <p:par>
                          <p:cTn id="27" fill="hold">
                            <p:stCondLst>
                              <p:cond delay="500"/>
                            </p:stCondLst>
                            <p:childTnLst>
                              <p:par>
                                <p:cTn id="28" presetID="10" presetClass="entr" presetSubtype="0" fill="hold" grpId="0" nodeType="after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childTnLst>
                                </p:cTn>
                              </p:par>
                            </p:childTnLst>
                          </p:cTn>
                        </p:par>
                        <p:par>
                          <p:cTn id="31" fill="hold">
                            <p:stCondLst>
                              <p:cond delay="1000"/>
                            </p:stCondLst>
                            <p:childTnLst>
                              <p:par>
                                <p:cTn id="32" presetID="10" presetClass="entr" presetSubtype="0" fill="hold" grpId="0" nodeType="afterEffect">
                                  <p:stCondLst>
                                    <p:cond delay="0"/>
                                  </p:stCondLst>
                                  <p:childTnLst>
                                    <p:set>
                                      <p:cBhvr>
                                        <p:cTn id="33" dur="1" fill="hold">
                                          <p:stCondLst>
                                            <p:cond delay="0"/>
                                          </p:stCondLst>
                                        </p:cTn>
                                        <p:tgtEl>
                                          <p:spTgt spid="55"/>
                                        </p:tgtEl>
                                        <p:attrNameLst>
                                          <p:attrName>style.visibility</p:attrName>
                                        </p:attrNameLst>
                                      </p:cBhvr>
                                      <p:to>
                                        <p:strVal val="visible"/>
                                      </p:to>
                                    </p:set>
                                    <p:animEffect transition="in" filter="fade">
                                      <p:cBhvr>
                                        <p:cTn id="34" dur="500"/>
                                        <p:tgtEl>
                                          <p:spTgt spid="55"/>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3"/>
                                        </p:tgtEl>
                                        <p:attrNameLst>
                                          <p:attrName>style.visibility</p:attrName>
                                        </p:attrNameLst>
                                      </p:cBhvr>
                                      <p:to>
                                        <p:strVal val="visible"/>
                                      </p:to>
                                    </p:set>
                                    <p:animEffect transition="in" filter="wipe(left)">
                                      <p:cBhvr>
                                        <p:cTn id="39" dur="500"/>
                                        <p:tgtEl>
                                          <p:spTgt spid="3"/>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wipe(left)">
                                      <p:cBhvr>
                                        <p:cTn id="44" dur="500"/>
                                        <p:tgtEl>
                                          <p:spTgt spid="10"/>
                                        </p:tgtEl>
                                      </p:cBhvr>
                                    </p:animEffect>
                                  </p:childTnLst>
                                </p:cTn>
                              </p:par>
                            </p:childTnLst>
                          </p:cTn>
                        </p:par>
                        <p:par>
                          <p:cTn id="45" fill="hold">
                            <p:stCondLst>
                              <p:cond delay="500"/>
                            </p:stCondLst>
                            <p:childTnLst>
                              <p:par>
                                <p:cTn id="46" presetID="10" presetClass="entr" presetSubtype="0" fill="hold" grpId="0" nodeType="afterEffect">
                                  <p:stCondLst>
                                    <p:cond delay="0"/>
                                  </p:stCondLst>
                                  <p:childTnLst>
                                    <p:set>
                                      <p:cBhvr>
                                        <p:cTn id="47" dur="1" fill="hold">
                                          <p:stCondLst>
                                            <p:cond delay="0"/>
                                          </p:stCondLst>
                                        </p:cTn>
                                        <p:tgtEl>
                                          <p:spTgt spid="56"/>
                                        </p:tgtEl>
                                        <p:attrNameLst>
                                          <p:attrName>style.visibility</p:attrName>
                                        </p:attrNameLst>
                                      </p:cBhvr>
                                      <p:to>
                                        <p:strVal val="visible"/>
                                      </p:to>
                                    </p:set>
                                    <p:animEffect transition="in" filter="fade">
                                      <p:cBhvr>
                                        <p:cTn id="48" dur="500"/>
                                        <p:tgtEl>
                                          <p:spTgt spid="56"/>
                                        </p:tgtEl>
                                      </p:cBhvr>
                                    </p:animEffect>
                                  </p:childTnLst>
                                </p:cTn>
                              </p:par>
                            </p:childTnLst>
                          </p:cTn>
                        </p:par>
                        <p:par>
                          <p:cTn id="49" fill="hold">
                            <p:stCondLst>
                              <p:cond delay="1000"/>
                            </p:stCondLst>
                            <p:childTnLst>
                              <p:par>
                                <p:cTn id="50" presetID="10" presetClass="entr" presetSubtype="0" fill="hold" grpId="0" nodeType="afterEffect">
                                  <p:stCondLst>
                                    <p:cond delay="0"/>
                                  </p:stCondLst>
                                  <p:childTnLst>
                                    <p:set>
                                      <p:cBhvr>
                                        <p:cTn id="51" dur="1" fill="hold">
                                          <p:stCondLst>
                                            <p:cond delay="0"/>
                                          </p:stCondLst>
                                        </p:cTn>
                                        <p:tgtEl>
                                          <p:spTgt spid="57"/>
                                        </p:tgtEl>
                                        <p:attrNameLst>
                                          <p:attrName>style.visibility</p:attrName>
                                        </p:attrNameLst>
                                      </p:cBhvr>
                                      <p:to>
                                        <p:strVal val="visible"/>
                                      </p:to>
                                    </p:set>
                                    <p:animEffect transition="in" filter="fade">
                                      <p:cBhvr>
                                        <p:cTn id="52" dur="500"/>
                                        <p:tgtEl>
                                          <p:spTgt spid="57"/>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nodeType="clickEffect">
                                  <p:stCondLst>
                                    <p:cond delay="0"/>
                                  </p:stCondLst>
                                  <p:childTnLst>
                                    <p:set>
                                      <p:cBhvr>
                                        <p:cTn id="56" dur="1" fill="hold">
                                          <p:stCondLst>
                                            <p:cond delay="0"/>
                                          </p:stCondLst>
                                        </p:cTn>
                                        <p:tgtEl>
                                          <p:spTgt spid="45"/>
                                        </p:tgtEl>
                                        <p:attrNameLst>
                                          <p:attrName>style.visibility</p:attrName>
                                        </p:attrNameLst>
                                      </p:cBhvr>
                                      <p:to>
                                        <p:strVal val="visible"/>
                                      </p:to>
                                    </p:set>
                                    <p:animEffect transition="in" filter="wipe(up)">
                                      <p:cBhvr>
                                        <p:cTn id="57" dur="500"/>
                                        <p:tgtEl>
                                          <p:spTgt spid="45"/>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49"/>
                                        </p:tgtEl>
                                        <p:attrNameLst>
                                          <p:attrName>style.visibility</p:attrName>
                                        </p:attrNameLst>
                                      </p:cBhvr>
                                      <p:to>
                                        <p:strVal val="visible"/>
                                      </p:to>
                                    </p:set>
                                    <p:animEffect transition="in" filter="wipe(left)">
                                      <p:cBhvr>
                                        <p:cTn id="62" dur="500"/>
                                        <p:tgtEl>
                                          <p:spTgt spid="49"/>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59"/>
                                        </p:tgtEl>
                                        <p:attrNameLst>
                                          <p:attrName>style.visibility</p:attrName>
                                        </p:attrNameLst>
                                      </p:cBhvr>
                                      <p:to>
                                        <p:strVal val="visible"/>
                                      </p:to>
                                    </p:set>
                                    <p:animEffect transition="in" filter="fade">
                                      <p:cBhvr>
                                        <p:cTn id="67" dur="500"/>
                                        <p:tgtEl>
                                          <p:spTgt spid="59"/>
                                        </p:tgtEl>
                                      </p:cBhvr>
                                    </p:animEffect>
                                  </p:childTnLst>
                                </p:cTn>
                              </p:par>
                            </p:childTnLst>
                          </p:cTn>
                        </p:par>
                        <p:par>
                          <p:cTn id="68" fill="hold">
                            <p:stCondLst>
                              <p:cond delay="500"/>
                            </p:stCondLst>
                            <p:childTnLst>
                              <p:par>
                                <p:cTn id="69" presetID="22" presetClass="exit" presetSubtype="8" fill="hold" grpId="0" nodeType="afterEffect">
                                  <p:stCondLst>
                                    <p:cond delay="0"/>
                                  </p:stCondLst>
                                  <p:childTnLst>
                                    <p:animEffect transition="out" filter="wipe(left)">
                                      <p:cBhvr>
                                        <p:cTn id="70" dur="500"/>
                                        <p:tgtEl>
                                          <p:spTgt spid="63"/>
                                        </p:tgtEl>
                                      </p:cBhvr>
                                    </p:animEffect>
                                    <p:set>
                                      <p:cBhvr>
                                        <p:cTn id="71" dur="1" fill="hold">
                                          <p:stCondLst>
                                            <p:cond delay="499"/>
                                          </p:stCondLst>
                                        </p:cTn>
                                        <p:tgtEl>
                                          <p:spTgt spid="63"/>
                                        </p:tgtEl>
                                        <p:attrNameLst>
                                          <p:attrName>style.visibility</p:attrName>
                                        </p:attrNameLst>
                                      </p:cBhvr>
                                      <p:to>
                                        <p:strVal val="hidden"/>
                                      </p:to>
                                    </p:set>
                                  </p:childTnLst>
                                </p:cTn>
                              </p:par>
                              <p:par>
                                <p:cTn id="72" presetID="22" presetClass="entr" presetSubtype="8" fill="hold" grpId="0" nodeType="withEffect">
                                  <p:stCondLst>
                                    <p:cond delay="0"/>
                                  </p:stCondLst>
                                  <p:childTnLst>
                                    <p:set>
                                      <p:cBhvr>
                                        <p:cTn id="73" dur="1" fill="hold">
                                          <p:stCondLst>
                                            <p:cond delay="0"/>
                                          </p:stCondLst>
                                        </p:cTn>
                                        <p:tgtEl>
                                          <p:spTgt spid="58"/>
                                        </p:tgtEl>
                                        <p:attrNameLst>
                                          <p:attrName>style.visibility</p:attrName>
                                        </p:attrNameLst>
                                      </p:cBhvr>
                                      <p:to>
                                        <p:strVal val="visible"/>
                                      </p:to>
                                    </p:set>
                                    <p:animEffect transition="in" filter="wipe(left)">
                                      <p:cBhvr>
                                        <p:cTn id="74" dur="500"/>
                                        <p:tgtEl>
                                          <p:spTgt spid="58"/>
                                        </p:tgtEl>
                                      </p:cBhvr>
                                    </p:animEffect>
                                  </p:childTnLst>
                                </p:cTn>
                              </p:par>
                            </p:childTnLst>
                          </p:cTn>
                        </p:par>
                      </p:childTnLst>
                    </p:cTn>
                  </p:par>
                  <p:par>
                    <p:cTn id="75" fill="hold">
                      <p:stCondLst>
                        <p:cond delay="indefinite"/>
                      </p:stCondLst>
                      <p:childTnLst>
                        <p:par>
                          <p:cTn id="76" fill="hold">
                            <p:stCondLst>
                              <p:cond delay="0"/>
                            </p:stCondLst>
                            <p:childTnLst>
                              <p:par>
                                <p:cTn id="77" presetID="18" presetClass="exit" presetSubtype="12" fill="hold" grpId="0" nodeType="clickEffect">
                                  <p:stCondLst>
                                    <p:cond delay="0"/>
                                  </p:stCondLst>
                                  <p:childTnLst>
                                    <p:animEffect transition="out" filter="strips(downLeft)">
                                      <p:cBhvr>
                                        <p:cTn id="78" dur="500"/>
                                        <p:tgtEl>
                                          <p:spTgt spid="61"/>
                                        </p:tgtEl>
                                      </p:cBhvr>
                                    </p:animEffect>
                                    <p:set>
                                      <p:cBhvr>
                                        <p:cTn id="79" dur="1" fill="hold">
                                          <p:stCondLst>
                                            <p:cond delay="499"/>
                                          </p:stCondLst>
                                        </p:cTn>
                                        <p:tgtEl>
                                          <p:spTgt spid="61"/>
                                        </p:tgtEl>
                                        <p:attrNameLst>
                                          <p:attrName>style.visibility</p:attrName>
                                        </p:attrNameLst>
                                      </p:cBhvr>
                                      <p:to>
                                        <p:strVal val="hidden"/>
                                      </p:to>
                                    </p:set>
                                  </p:childTnLst>
                                </p:cTn>
                              </p:par>
                            </p:childTnLst>
                          </p:cTn>
                        </p:par>
                      </p:childTnLst>
                    </p:cTn>
                  </p:par>
                  <p:par>
                    <p:cTn id="80" fill="hold">
                      <p:stCondLst>
                        <p:cond delay="indefinite"/>
                      </p:stCondLst>
                      <p:childTnLst>
                        <p:par>
                          <p:cTn id="81" fill="hold">
                            <p:stCondLst>
                              <p:cond delay="0"/>
                            </p:stCondLst>
                            <p:childTnLst>
                              <p:par>
                                <p:cTn id="82" presetID="18" presetClass="exit" presetSubtype="12" fill="hold" grpId="0" nodeType="clickEffect">
                                  <p:stCondLst>
                                    <p:cond delay="0"/>
                                  </p:stCondLst>
                                  <p:childTnLst>
                                    <p:animEffect transition="out" filter="strips(downLeft)">
                                      <p:cBhvr>
                                        <p:cTn id="83" dur="500"/>
                                        <p:tgtEl>
                                          <p:spTgt spid="62"/>
                                        </p:tgtEl>
                                      </p:cBhvr>
                                    </p:animEffect>
                                    <p:set>
                                      <p:cBhvr>
                                        <p:cTn id="84" dur="1" fill="hold">
                                          <p:stCondLst>
                                            <p:cond delay="499"/>
                                          </p:stCondLst>
                                        </p:cTn>
                                        <p:tgtEl>
                                          <p:spTgt spid="6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animBg="1"/>
      <p:bldP spid="91" grpId="0" animBg="1"/>
      <p:bldP spid="39" grpId="0" animBg="1"/>
      <p:bldP spid="49" grpId="0"/>
      <p:bldP spid="11" grpId="0"/>
      <p:bldP spid="55" grpId="0"/>
      <p:bldP spid="56" grpId="0"/>
      <p:bldP spid="57" grpId="0"/>
      <p:bldP spid="58" grpId="0" animBg="1"/>
      <p:bldP spid="61" grpId="0" animBg="1"/>
      <p:bldP spid="62" grpId="0" animBg="1"/>
      <p:bldP spid="6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67909" y="260648"/>
            <a:ext cx="5089855" cy="461665"/>
          </a:xfrm>
          <a:prstGeom prst="rect">
            <a:avLst/>
          </a:prstGeom>
          <a:solidFill>
            <a:schemeClr val="bg1"/>
          </a:solidFill>
          <a:ln w="28575" cap="rnd">
            <a:solidFill>
              <a:srgbClr val="00B050"/>
            </a:solidFill>
            <a:bevel/>
          </a:ln>
        </p:spPr>
        <p:txBody>
          <a:bodyPr wrap="none">
            <a:spAutoFit/>
          </a:bodyPr>
          <a:lstStyle/>
          <a:p>
            <a:r>
              <a:rPr lang="ja-JP" altLang="en-US" sz="2400" dirty="0" smtClean="0">
                <a:latin typeface="AR P教科書体M" panose="03000600000000000000" pitchFamily="66" charset="-128"/>
                <a:ea typeface="AR P教科書体M" panose="03000600000000000000" pitchFamily="66" charset="-128"/>
              </a:rPr>
              <a:t>右の、立方体の展開図を組み立てます。</a:t>
            </a:r>
            <a:endParaRPr lang="ja-JP" altLang="en-US" sz="2400" dirty="0">
              <a:latin typeface="AR P教科書体M" panose="03000600000000000000" pitchFamily="66" charset="-128"/>
              <a:ea typeface="AR P教科書体M" panose="03000600000000000000" pitchFamily="66" charset="-128"/>
            </a:endParaRPr>
          </a:p>
        </p:txBody>
      </p:sp>
      <p:sp>
        <p:nvSpPr>
          <p:cNvPr id="34" name="テキスト ボックス 33"/>
          <p:cNvSpPr txBox="1"/>
          <p:nvPr/>
        </p:nvSpPr>
        <p:spPr>
          <a:xfrm>
            <a:off x="8489726" y="1520788"/>
            <a:ext cx="432048" cy="400110"/>
          </a:xfrm>
          <a:prstGeom prst="rect">
            <a:avLst/>
          </a:prstGeom>
          <a:noFill/>
        </p:spPr>
        <p:txBody>
          <a:bodyPr wrap="square" rtlCol="0">
            <a:spAutoFit/>
          </a:bodyPr>
          <a:lstStyle/>
          <a:p>
            <a:r>
              <a:rPr kumimoji="1" lang="ja-JP" altLang="en-US" sz="2000" dirty="0" smtClean="0">
                <a:latin typeface="AR P教科書体M" panose="03000600000000000000" pitchFamily="66" charset="-128"/>
                <a:ea typeface="AR P教科書体M" panose="03000600000000000000" pitchFamily="66" charset="-128"/>
              </a:rPr>
              <a:t>ケ</a:t>
            </a:r>
            <a:endParaRPr kumimoji="1" lang="ja-JP" altLang="en-US" sz="2000" dirty="0">
              <a:latin typeface="AR P教科書体M" panose="03000600000000000000" pitchFamily="66" charset="-128"/>
              <a:ea typeface="AR P教科書体M" panose="03000600000000000000" pitchFamily="66" charset="-128"/>
            </a:endParaRPr>
          </a:p>
        </p:txBody>
      </p:sp>
      <p:grpSp>
        <p:nvGrpSpPr>
          <p:cNvPr id="47" name="グループ化 46"/>
          <p:cNvGrpSpPr/>
          <p:nvPr/>
        </p:nvGrpSpPr>
        <p:grpSpPr>
          <a:xfrm>
            <a:off x="4499992" y="605703"/>
            <a:ext cx="4349955" cy="3399443"/>
            <a:chOff x="4499992" y="605703"/>
            <a:chExt cx="4349955" cy="3399443"/>
          </a:xfrm>
        </p:grpSpPr>
        <p:grpSp>
          <p:nvGrpSpPr>
            <p:cNvPr id="5" name="グループ化 4"/>
            <p:cNvGrpSpPr>
              <a:grpSpLocks noChangeAspect="1"/>
            </p:cNvGrpSpPr>
            <p:nvPr/>
          </p:nvGrpSpPr>
          <p:grpSpPr>
            <a:xfrm rot="10800000">
              <a:off x="4932040" y="980728"/>
              <a:ext cx="3711934" cy="2788454"/>
              <a:chOff x="898219" y="1883060"/>
              <a:chExt cx="5750697" cy="4320000"/>
            </a:xfrm>
            <a:solidFill>
              <a:srgbClr val="FCECC0"/>
            </a:solidFill>
          </p:grpSpPr>
          <p:sp>
            <p:nvSpPr>
              <p:cNvPr id="6" name="正方形/長方形 5"/>
              <p:cNvSpPr/>
              <p:nvPr/>
            </p:nvSpPr>
            <p:spPr>
              <a:xfrm>
                <a:off x="3775451" y="3323060"/>
                <a:ext cx="1440000" cy="1440000"/>
              </a:xfrm>
              <a:prstGeom prst="rect">
                <a:avLst/>
              </a:prstGeom>
              <a:solidFill>
                <a:srgbClr val="FCECC0">
                  <a:alpha val="50000"/>
                </a:srgbClr>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7" name="正方形/長方形 6"/>
              <p:cNvSpPr/>
              <p:nvPr/>
            </p:nvSpPr>
            <p:spPr>
              <a:xfrm>
                <a:off x="898219" y="3323060"/>
                <a:ext cx="1440000" cy="1440000"/>
              </a:xfrm>
              <a:prstGeom prst="rect">
                <a:avLst/>
              </a:prstGeom>
              <a:solidFill>
                <a:srgbClr val="FCECC0">
                  <a:alpha val="50000"/>
                </a:srgbClr>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8" name="正方形/長方形 7"/>
              <p:cNvSpPr/>
              <p:nvPr/>
            </p:nvSpPr>
            <p:spPr>
              <a:xfrm>
                <a:off x="2334425" y="1883060"/>
                <a:ext cx="1440000" cy="1440001"/>
              </a:xfrm>
              <a:prstGeom prst="rect">
                <a:avLst/>
              </a:prstGeom>
              <a:solidFill>
                <a:srgbClr val="FCECC0">
                  <a:alpha val="50000"/>
                </a:srgbClr>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9" name="正方形/長方形 8"/>
              <p:cNvSpPr/>
              <p:nvPr/>
            </p:nvSpPr>
            <p:spPr>
              <a:xfrm>
                <a:off x="2321551" y="4763059"/>
                <a:ext cx="1440000" cy="1440001"/>
              </a:xfrm>
              <a:prstGeom prst="rect">
                <a:avLst/>
              </a:prstGeom>
              <a:solidFill>
                <a:srgbClr val="FCECC0">
                  <a:alpha val="50000"/>
                </a:srgbClr>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0" name="正方形/長方形 9"/>
              <p:cNvSpPr/>
              <p:nvPr/>
            </p:nvSpPr>
            <p:spPr>
              <a:xfrm>
                <a:off x="5208916" y="3323060"/>
                <a:ext cx="1440000" cy="1440000"/>
              </a:xfrm>
              <a:prstGeom prst="rect">
                <a:avLst/>
              </a:prstGeom>
              <a:solidFill>
                <a:srgbClr val="FCECC0">
                  <a:alpha val="50000"/>
                </a:srgbClr>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1" name="正方形/長方形 10"/>
              <p:cNvSpPr/>
              <p:nvPr/>
            </p:nvSpPr>
            <p:spPr>
              <a:xfrm>
                <a:off x="2337123" y="3324196"/>
                <a:ext cx="1440000" cy="1440000"/>
              </a:xfrm>
              <a:prstGeom prst="rect">
                <a:avLst/>
              </a:prstGeom>
              <a:solidFill>
                <a:srgbClr val="FCECC0">
                  <a:alpha val="50000"/>
                </a:srgbClr>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a:p>
            </p:txBody>
          </p:sp>
        </p:grpSp>
        <p:sp>
          <p:nvSpPr>
            <p:cNvPr id="13" name="円/楕円 12"/>
            <p:cNvSpPr/>
            <p:nvPr/>
          </p:nvSpPr>
          <p:spPr>
            <a:xfrm>
              <a:off x="7021167" y="1197448"/>
              <a:ext cx="504056" cy="504056"/>
            </a:xfrm>
            <a:prstGeom prst="ellipse">
              <a:avLst/>
            </a:prstGeom>
            <a:noFill/>
            <a:ln w="12700">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800" dirty="0" smtClean="0">
                  <a:solidFill>
                    <a:schemeClr val="tx1"/>
                  </a:solidFill>
                  <a:latin typeface="AR P教科書体M" panose="03000600000000000000" pitchFamily="66" charset="-128"/>
                  <a:ea typeface="AR P教科書体M" panose="03000600000000000000" pitchFamily="66" charset="-128"/>
                </a:rPr>
                <a:t>さ</a:t>
              </a:r>
              <a:endParaRPr kumimoji="1" lang="ja-JP" altLang="en-US" sz="2000" dirty="0">
                <a:solidFill>
                  <a:schemeClr val="tx1"/>
                </a:solidFill>
                <a:latin typeface="AR P教科書体M" panose="03000600000000000000" pitchFamily="66" charset="-128"/>
                <a:ea typeface="AR P教科書体M" panose="03000600000000000000" pitchFamily="66" charset="-128"/>
              </a:endParaRPr>
            </a:p>
          </p:txBody>
        </p:sp>
        <p:sp>
          <p:nvSpPr>
            <p:cNvPr id="21" name="円/楕円 20"/>
            <p:cNvSpPr/>
            <p:nvPr/>
          </p:nvSpPr>
          <p:spPr>
            <a:xfrm>
              <a:off x="5144754" y="2122193"/>
              <a:ext cx="504056" cy="504056"/>
            </a:xfrm>
            <a:prstGeom prst="ellipse">
              <a:avLst/>
            </a:prstGeom>
            <a:noFill/>
            <a:ln w="12700">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800" dirty="0" smtClean="0">
                  <a:solidFill>
                    <a:schemeClr val="tx1"/>
                  </a:solidFill>
                  <a:latin typeface="AR P教科書体M" panose="03000600000000000000" pitchFamily="66" charset="-128"/>
                  <a:ea typeface="AR P教科書体M" panose="03000600000000000000" pitchFamily="66" charset="-128"/>
                </a:rPr>
                <a:t>し</a:t>
              </a:r>
              <a:endParaRPr kumimoji="1" lang="ja-JP" altLang="en-US" sz="2000" dirty="0">
                <a:solidFill>
                  <a:schemeClr val="tx1"/>
                </a:solidFill>
                <a:latin typeface="AR P教科書体M" panose="03000600000000000000" pitchFamily="66" charset="-128"/>
                <a:ea typeface="AR P教科書体M" panose="03000600000000000000" pitchFamily="66" charset="-128"/>
              </a:endParaRPr>
            </a:p>
          </p:txBody>
        </p:sp>
        <p:sp>
          <p:nvSpPr>
            <p:cNvPr id="22" name="円/楕円 21"/>
            <p:cNvSpPr/>
            <p:nvPr/>
          </p:nvSpPr>
          <p:spPr>
            <a:xfrm>
              <a:off x="6070021" y="2122193"/>
              <a:ext cx="504056" cy="504056"/>
            </a:xfrm>
            <a:prstGeom prst="ellipse">
              <a:avLst/>
            </a:prstGeom>
            <a:noFill/>
            <a:ln w="12700">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800" dirty="0" smtClean="0">
                  <a:solidFill>
                    <a:schemeClr val="tx1"/>
                  </a:solidFill>
                  <a:latin typeface="AR P教科書体M" panose="03000600000000000000" pitchFamily="66" charset="-128"/>
                  <a:ea typeface="AR P教科書体M" panose="03000600000000000000" pitchFamily="66" charset="-128"/>
                </a:rPr>
                <a:t>す</a:t>
              </a:r>
              <a:endParaRPr kumimoji="1" lang="ja-JP" altLang="en-US" sz="2000" dirty="0">
                <a:solidFill>
                  <a:schemeClr val="tx1"/>
                </a:solidFill>
                <a:latin typeface="AR P教科書体M" panose="03000600000000000000" pitchFamily="66" charset="-128"/>
                <a:ea typeface="AR P教科書体M" panose="03000600000000000000" pitchFamily="66" charset="-128"/>
              </a:endParaRPr>
            </a:p>
          </p:txBody>
        </p:sp>
        <p:sp>
          <p:nvSpPr>
            <p:cNvPr id="23" name="円/楕円 22"/>
            <p:cNvSpPr/>
            <p:nvPr/>
          </p:nvSpPr>
          <p:spPr>
            <a:xfrm>
              <a:off x="6998426" y="2122193"/>
              <a:ext cx="504056" cy="504056"/>
            </a:xfrm>
            <a:prstGeom prst="ellipse">
              <a:avLst/>
            </a:prstGeom>
            <a:noFill/>
            <a:ln w="12700">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800" dirty="0" smtClean="0">
                  <a:solidFill>
                    <a:schemeClr val="tx1"/>
                  </a:solidFill>
                  <a:latin typeface="AR P教科書体M" panose="03000600000000000000" pitchFamily="66" charset="-128"/>
                  <a:ea typeface="AR P教科書体M" panose="03000600000000000000" pitchFamily="66" charset="-128"/>
                </a:rPr>
                <a:t>せ</a:t>
              </a:r>
              <a:endParaRPr kumimoji="1" lang="ja-JP" altLang="en-US" sz="2000" dirty="0">
                <a:solidFill>
                  <a:schemeClr val="tx1"/>
                </a:solidFill>
                <a:latin typeface="AR P教科書体M" panose="03000600000000000000" pitchFamily="66" charset="-128"/>
                <a:ea typeface="AR P教科書体M" panose="03000600000000000000" pitchFamily="66" charset="-128"/>
              </a:endParaRPr>
            </a:p>
          </p:txBody>
        </p:sp>
        <p:sp>
          <p:nvSpPr>
            <p:cNvPr id="24" name="円/楕円 23"/>
            <p:cNvSpPr/>
            <p:nvPr/>
          </p:nvSpPr>
          <p:spPr>
            <a:xfrm>
              <a:off x="7927203" y="2122193"/>
              <a:ext cx="504056" cy="504056"/>
            </a:xfrm>
            <a:prstGeom prst="ellipse">
              <a:avLst/>
            </a:prstGeom>
            <a:noFill/>
            <a:ln w="12700">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800" dirty="0" smtClean="0">
                  <a:solidFill>
                    <a:schemeClr val="tx1"/>
                  </a:solidFill>
                  <a:latin typeface="AR P教科書体M" panose="03000600000000000000" pitchFamily="66" charset="-128"/>
                  <a:ea typeface="AR P教科書体M" panose="03000600000000000000" pitchFamily="66" charset="-128"/>
                </a:rPr>
                <a:t>そ</a:t>
              </a:r>
              <a:endParaRPr kumimoji="1" lang="ja-JP" altLang="en-US" sz="2000" dirty="0">
                <a:solidFill>
                  <a:schemeClr val="tx1"/>
                </a:solidFill>
                <a:latin typeface="AR P教科書体M" panose="03000600000000000000" pitchFamily="66" charset="-128"/>
                <a:ea typeface="AR P教科書体M" panose="03000600000000000000" pitchFamily="66" charset="-128"/>
              </a:endParaRPr>
            </a:p>
          </p:txBody>
        </p:sp>
        <p:sp>
          <p:nvSpPr>
            <p:cNvPr id="25" name="円/楕円 24"/>
            <p:cNvSpPr/>
            <p:nvPr/>
          </p:nvSpPr>
          <p:spPr>
            <a:xfrm>
              <a:off x="6998426" y="3050944"/>
              <a:ext cx="504056" cy="504056"/>
            </a:xfrm>
            <a:prstGeom prst="ellipse">
              <a:avLst/>
            </a:prstGeom>
            <a:noFill/>
            <a:ln w="12700">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800" dirty="0" smtClean="0">
                  <a:solidFill>
                    <a:schemeClr val="tx1"/>
                  </a:solidFill>
                  <a:latin typeface="AR P教科書体M" panose="03000600000000000000" pitchFamily="66" charset="-128"/>
                  <a:ea typeface="AR P教科書体M" panose="03000600000000000000" pitchFamily="66" charset="-128"/>
                </a:rPr>
                <a:t>た</a:t>
              </a:r>
              <a:endParaRPr kumimoji="1" lang="ja-JP" altLang="en-US" sz="2000" dirty="0">
                <a:solidFill>
                  <a:schemeClr val="tx1"/>
                </a:solidFill>
                <a:latin typeface="AR P教科書体M" panose="03000600000000000000" pitchFamily="66" charset="-128"/>
                <a:ea typeface="AR P教科書体M" panose="03000600000000000000" pitchFamily="66" charset="-128"/>
              </a:endParaRPr>
            </a:p>
          </p:txBody>
        </p:sp>
        <p:sp>
          <p:nvSpPr>
            <p:cNvPr id="26" name="テキスト ボックス 25"/>
            <p:cNvSpPr txBox="1"/>
            <p:nvPr/>
          </p:nvSpPr>
          <p:spPr>
            <a:xfrm>
              <a:off x="4499992" y="1772816"/>
              <a:ext cx="432048" cy="400110"/>
            </a:xfrm>
            <a:prstGeom prst="rect">
              <a:avLst/>
            </a:prstGeom>
            <a:noFill/>
          </p:spPr>
          <p:txBody>
            <a:bodyPr wrap="square" rtlCol="0">
              <a:spAutoFit/>
            </a:bodyPr>
            <a:lstStyle/>
            <a:p>
              <a:r>
                <a:rPr kumimoji="1" lang="ja-JP" altLang="en-US" sz="2000" dirty="0" smtClean="0">
                  <a:latin typeface="AR P教科書体M" panose="03000600000000000000" pitchFamily="66" charset="-128"/>
                  <a:ea typeface="AR P教科書体M" panose="03000600000000000000" pitchFamily="66" charset="-128"/>
                </a:rPr>
                <a:t>ア</a:t>
              </a:r>
              <a:endParaRPr kumimoji="1" lang="ja-JP" altLang="en-US" sz="2000" dirty="0">
                <a:latin typeface="AR P教科書体M" panose="03000600000000000000" pitchFamily="66" charset="-128"/>
                <a:ea typeface="AR P教科書体M" panose="03000600000000000000" pitchFamily="66" charset="-128"/>
              </a:endParaRPr>
            </a:p>
          </p:txBody>
        </p:sp>
        <p:sp>
          <p:nvSpPr>
            <p:cNvPr id="27" name="テキスト ボックス 26"/>
            <p:cNvSpPr txBox="1"/>
            <p:nvPr/>
          </p:nvSpPr>
          <p:spPr>
            <a:xfrm>
              <a:off x="4509592" y="2638909"/>
              <a:ext cx="432048" cy="400110"/>
            </a:xfrm>
            <a:prstGeom prst="rect">
              <a:avLst/>
            </a:prstGeom>
            <a:noFill/>
          </p:spPr>
          <p:txBody>
            <a:bodyPr wrap="square" rtlCol="0">
              <a:spAutoFit/>
            </a:bodyPr>
            <a:lstStyle/>
            <a:p>
              <a:r>
                <a:rPr kumimoji="1" lang="ja-JP" altLang="en-US" sz="2000" dirty="0" smtClean="0">
                  <a:latin typeface="AR P教科書体M" panose="03000600000000000000" pitchFamily="66" charset="-128"/>
                  <a:ea typeface="AR P教科書体M" panose="03000600000000000000" pitchFamily="66" charset="-128"/>
                </a:rPr>
                <a:t>イ</a:t>
              </a:r>
              <a:endParaRPr kumimoji="1" lang="ja-JP" altLang="en-US" sz="2000" dirty="0">
                <a:latin typeface="AR P教科書体M" panose="03000600000000000000" pitchFamily="66" charset="-128"/>
                <a:ea typeface="AR P教科書体M" panose="03000600000000000000" pitchFamily="66" charset="-128"/>
              </a:endParaRPr>
            </a:p>
          </p:txBody>
        </p:sp>
        <p:sp>
          <p:nvSpPr>
            <p:cNvPr id="28" name="テキスト ボックス 27"/>
            <p:cNvSpPr txBox="1"/>
            <p:nvPr/>
          </p:nvSpPr>
          <p:spPr>
            <a:xfrm>
              <a:off x="5589983" y="2837920"/>
              <a:ext cx="432048" cy="400110"/>
            </a:xfrm>
            <a:prstGeom prst="rect">
              <a:avLst/>
            </a:prstGeom>
            <a:noFill/>
          </p:spPr>
          <p:txBody>
            <a:bodyPr wrap="square" rtlCol="0">
              <a:spAutoFit/>
            </a:bodyPr>
            <a:lstStyle/>
            <a:p>
              <a:r>
                <a:rPr kumimoji="1" lang="ja-JP" altLang="en-US" sz="2000" dirty="0" smtClean="0">
                  <a:latin typeface="AR P教科書体M" panose="03000600000000000000" pitchFamily="66" charset="-128"/>
                  <a:ea typeface="AR P教科書体M" panose="03000600000000000000" pitchFamily="66" charset="-128"/>
                </a:rPr>
                <a:t>ウ</a:t>
              </a:r>
              <a:endParaRPr kumimoji="1" lang="ja-JP" altLang="en-US" sz="2000" dirty="0">
                <a:latin typeface="AR P教科書体M" panose="03000600000000000000" pitchFamily="66" charset="-128"/>
                <a:ea typeface="AR P教科書体M" panose="03000600000000000000" pitchFamily="66" charset="-128"/>
              </a:endParaRPr>
            </a:p>
          </p:txBody>
        </p:sp>
        <p:sp>
          <p:nvSpPr>
            <p:cNvPr id="29" name="テキスト ボックス 28"/>
            <p:cNvSpPr txBox="1"/>
            <p:nvPr/>
          </p:nvSpPr>
          <p:spPr>
            <a:xfrm>
              <a:off x="6409182" y="2837920"/>
              <a:ext cx="432048" cy="400110"/>
            </a:xfrm>
            <a:prstGeom prst="rect">
              <a:avLst/>
            </a:prstGeom>
            <a:noFill/>
          </p:spPr>
          <p:txBody>
            <a:bodyPr wrap="square" rtlCol="0">
              <a:spAutoFit/>
            </a:bodyPr>
            <a:lstStyle/>
            <a:p>
              <a:r>
                <a:rPr kumimoji="1" lang="ja-JP" altLang="en-US" sz="2000" dirty="0" smtClean="0">
                  <a:latin typeface="AR P教科書体M" panose="03000600000000000000" pitchFamily="66" charset="-128"/>
                  <a:ea typeface="AR P教科書体M" panose="03000600000000000000" pitchFamily="66" charset="-128"/>
                </a:rPr>
                <a:t>エ</a:t>
              </a:r>
              <a:endParaRPr kumimoji="1" lang="ja-JP" altLang="en-US" sz="2000" dirty="0">
                <a:latin typeface="AR P教科書体M" panose="03000600000000000000" pitchFamily="66" charset="-128"/>
                <a:ea typeface="AR P教科書体M" panose="03000600000000000000" pitchFamily="66" charset="-128"/>
              </a:endParaRPr>
            </a:p>
          </p:txBody>
        </p:sp>
        <p:sp>
          <p:nvSpPr>
            <p:cNvPr id="30" name="テキスト ボックス 29"/>
            <p:cNvSpPr txBox="1"/>
            <p:nvPr/>
          </p:nvSpPr>
          <p:spPr>
            <a:xfrm>
              <a:off x="6409182" y="3587970"/>
              <a:ext cx="432048" cy="400110"/>
            </a:xfrm>
            <a:prstGeom prst="rect">
              <a:avLst/>
            </a:prstGeom>
            <a:noFill/>
          </p:spPr>
          <p:txBody>
            <a:bodyPr wrap="square" rtlCol="0">
              <a:spAutoFit/>
            </a:bodyPr>
            <a:lstStyle/>
            <a:p>
              <a:r>
                <a:rPr kumimoji="1" lang="ja-JP" altLang="en-US" sz="2000" dirty="0" smtClean="0">
                  <a:latin typeface="AR P教科書体M" panose="03000600000000000000" pitchFamily="66" charset="-128"/>
                  <a:ea typeface="AR P教科書体M" panose="03000600000000000000" pitchFamily="66" charset="-128"/>
                </a:rPr>
                <a:t>オ</a:t>
              </a:r>
              <a:endParaRPr kumimoji="1" lang="ja-JP" altLang="en-US" sz="2000" dirty="0">
                <a:latin typeface="AR P教科書体M" panose="03000600000000000000" pitchFamily="66" charset="-128"/>
                <a:ea typeface="AR P教科書体M" panose="03000600000000000000" pitchFamily="66" charset="-128"/>
              </a:endParaRPr>
            </a:p>
          </p:txBody>
        </p:sp>
        <p:sp>
          <p:nvSpPr>
            <p:cNvPr id="31" name="テキスト ボックス 30"/>
            <p:cNvSpPr txBox="1"/>
            <p:nvPr/>
          </p:nvSpPr>
          <p:spPr>
            <a:xfrm>
              <a:off x="7671971" y="3605036"/>
              <a:ext cx="432048" cy="400110"/>
            </a:xfrm>
            <a:prstGeom prst="rect">
              <a:avLst/>
            </a:prstGeom>
            <a:noFill/>
          </p:spPr>
          <p:txBody>
            <a:bodyPr wrap="square" rtlCol="0">
              <a:spAutoFit/>
            </a:bodyPr>
            <a:lstStyle/>
            <a:p>
              <a:r>
                <a:rPr kumimoji="1" lang="ja-JP" altLang="en-US" sz="2000" dirty="0" smtClean="0">
                  <a:latin typeface="AR P教科書体M" panose="03000600000000000000" pitchFamily="66" charset="-128"/>
                  <a:ea typeface="AR P教科書体M" panose="03000600000000000000" pitchFamily="66" charset="-128"/>
                </a:rPr>
                <a:t>カ</a:t>
              </a:r>
              <a:endParaRPr kumimoji="1" lang="ja-JP" altLang="en-US" sz="2000" dirty="0">
                <a:latin typeface="AR P教科書体M" panose="03000600000000000000" pitchFamily="66" charset="-128"/>
                <a:ea typeface="AR P教科書体M" panose="03000600000000000000" pitchFamily="66" charset="-128"/>
              </a:endParaRPr>
            </a:p>
          </p:txBody>
        </p:sp>
        <p:sp>
          <p:nvSpPr>
            <p:cNvPr id="32" name="テキスト ボックス 31"/>
            <p:cNvSpPr txBox="1"/>
            <p:nvPr/>
          </p:nvSpPr>
          <p:spPr>
            <a:xfrm>
              <a:off x="7694455" y="2837920"/>
              <a:ext cx="432048" cy="400110"/>
            </a:xfrm>
            <a:prstGeom prst="rect">
              <a:avLst/>
            </a:prstGeom>
            <a:noFill/>
          </p:spPr>
          <p:txBody>
            <a:bodyPr wrap="square" rtlCol="0">
              <a:spAutoFit/>
            </a:bodyPr>
            <a:lstStyle/>
            <a:p>
              <a:r>
                <a:rPr kumimoji="1" lang="ja-JP" altLang="en-US" sz="2000" dirty="0" smtClean="0">
                  <a:latin typeface="AR P教科書体M" panose="03000600000000000000" pitchFamily="66" charset="-128"/>
                  <a:ea typeface="AR P教科書体M" panose="03000600000000000000" pitchFamily="66" charset="-128"/>
                </a:rPr>
                <a:t>キ</a:t>
              </a:r>
              <a:endParaRPr kumimoji="1" lang="ja-JP" altLang="en-US" sz="2000" dirty="0">
                <a:latin typeface="AR P教科書体M" panose="03000600000000000000" pitchFamily="66" charset="-128"/>
                <a:ea typeface="AR P教科書体M" panose="03000600000000000000" pitchFamily="66" charset="-128"/>
              </a:endParaRPr>
            </a:p>
          </p:txBody>
        </p:sp>
        <p:sp>
          <p:nvSpPr>
            <p:cNvPr id="33" name="テキスト ボックス 32"/>
            <p:cNvSpPr txBox="1"/>
            <p:nvPr/>
          </p:nvSpPr>
          <p:spPr>
            <a:xfrm>
              <a:off x="8417899" y="2825957"/>
              <a:ext cx="432048" cy="400110"/>
            </a:xfrm>
            <a:prstGeom prst="rect">
              <a:avLst/>
            </a:prstGeom>
            <a:noFill/>
          </p:spPr>
          <p:txBody>
            <a:bodyPr wrap="square" rtlCol="0">
              <a:spAutoFit/>
            </a:bodyPr>
            <a:lstStyle/>
            <a:p>
              <a:r>
                <a:rPr kumimoji="1" lang="ja-JP" altLang="en-US" sz="2000" dirty="0" smtClean="0">
                  <a:latin typeface="AR P教科書体M" panose="03000600000000000000" pitchFamily="66" charset="-128"/>
                  <a:ea typeface="AR P教科書体M" panose="03000600000000000000" pitchFamily="66" charset="-128"/>
                </a:rPr>
                <a:t>ク</a:t>
              </a:r>
              <a:endParaRPr kumimoji="1" lang="ja-JP" altLang="en-US" sz="2000" dirty="0">
                <a:latin typeface="AR P教科書体M" panose="03000600000000000000" pitchFamily="66" charset="-128"/>
                <a:ea typeface="AR P教科書体M" panose="03000600000000000000" pitchFamily="66" charset="-128"/>
              </a:endParaRPr>
            </a:p>
          </p:txBody>
        </p:sp>
        <p:sp>
          <p:nvSpPr>
            <p:cNvPr id="35" name="テキスト ボックス 34"/>
            <p:cNvSpPr txBox="1"/>
            <p:nvPr/>
          </p:nvSpPr>
          <p:spPr>
            <a:xfrm>
              <a:off x="7671971" y="1504961"/>
              <a:ext cx="432048" cy="400110"/>
            </a:xfrm>
            <a:prstGeom prst="rect">
              <a:avLst/>
            </a:prstGeom>
            <a:noFill/>
          </p:spPr>
          <p:txBody>
            <a:bodyPr wrap="square" rtlCol="0">
              <a:spAutoFit/>
            </a:bodyPr>
            <a:lstStyle/>
            <a:p>
              <a:r>
                <a:rPr kumimoji="1" lang="ja-JP" altLang="en-US" sz="2000" dirty="0" smtClean="0">
                  <a:latin typeface="AR P教科書体M" panose="03000600000000000000" pitchFamily="66" charset="-128"/>
                  <a:ea typeface="AR P教科書体M" panose="03000600000000000000" pitchFamily="66" charset="-128"/>
                </a:rPr>
                <a:t>コ</a:t>
              </a:r>
              <a:endParaRPr kumimoji="1" lang="ja-JP" altLang="en-US" sz="2000" dirty="0">
                <a:latin typeface="AR P教科書体M" panose="03000600000000000000" pitchFamily="66" charset="-128"/>
                <a:ea typeface="AR P教科書体M" panose="03000600000000000000" pitchFamily="66" charset="-128"/>
              </a:endParaRPr>
            </a:p>
          </p:txBody>
        </p:sp>
        <p:sp>
          <p:nvSpPr>
            <p:cNvPr id="36" name="テキスト ボックス 35"/>
            <p:cNvSpPr txBox="1"/>
            <p:nvPr/>
          </p:nvSpPr>
          <p:spPr>
            <a:xfrm>
              <a:off x="7694455" y="642680"/>
              <a:ext cx="432048" cy="400110"/>
            </a:xfrm>
            <a:prstGeom prst="rect">
              <a:avLst/>
            </a:prstGeom>
            <a:noFill/>
          </p:spPr>
          <p:txBody>
            <a:bodyPr wrap="square" rtlCol="0">
              <a:spAutoFit/>
            </a:bodyPr>
            <a:lstStyle/>
            <a:p>
              <a:r>
                <a:rPr kumimoji="1" lang="ja-JP" altLang="en-US" sz="2000" dirty="0" smtClean="0">
                  <a:latin typeface="AR P教科書体M" panose="03000600000000000000" pitchFamily="66" charset="-128"/>
                  <a:ea typeface="AR P教科書体M" panose="03000600000000000000" pitchFamily="66" charset="-128"/>
                </a:rPr>
                <a:t>サ</a:t>
              </a:r>
              <a:endParaRPr kumimoji="1" lang="ja-JP" altLang="en-US" sz="2000" dirty="0">
                <a:latin typeface="AR P教科書体M" panose="03000600000000000000" pitchFamily="66" charset="-128"/>
                <a:ea typeface="AR P教科書体M" panose="03000600000000000000" pitchFamily="66" charset="-128"/>
              </a:endParaRPr>
            </a:p>
          </p:txBody>
        </p:sp>
        <p:sp>
          <p:nvSpPr>
            <p:cNvPr id="37" name="テキスト ボックス 36"/>
            <p:cNvSpPr txBox="1"/>
            <p:nvPr/>
          </p:nvSpPr>
          <p:spPr>
            <a:xfrm>
              <a:off x="6497929" y="605703"/>
              <a:ext cx="432048" cy="400110"/>
            </a:xfrm>
            <a:prstGeom prst="rect">
              <a:avLst/>
            </a:prstGeom>
            <a:noFill/>
          </p:spPr>
          <p:txBody>
            <a:bodyPr wrap="square" rtlCol="0">
              <a:spAutoFit/>
            </a:bodyPr>
            <a:lstStyle/>
            <a:p>
              <a:r>
                <a:rPr kumimoji="1" lang="ja-JP" altLang="en-US" sz="2000" dirty="0" smtClean="0">
                  <a:latin typeface="AR P教科書体M" panose="03000600000000000000" pitchFamily="66" charset="-128"/>
                  <a:ea typeface="AR P教科書体M" panose="03000600000000000000" pitchFamily="66" charset="-128"/>
                </a:rPr>
                <a:t>シ</a:t>
              </a:r>
              <a:endParaRPr kumimoji="1" lang="ja-JP" altLang="en-US" sz="2000" dirty="0">
                <a:latin typeface="AR P教科書体M" panose="03000600000000000000" pitchFamily="66" charset="-128"/>
                <a:ea typeface="AR P教科書体M" panose="03000600000000000000" pitchFamily="66" charset="-128"/>
              </a:endParaRPr>
            </a:p>
          </p:txBody>
        </p:sp>
        <p:sp>
          <p:nvSpPr>
            <p:cNvPr id="38" name="テキスト ボックス 37"/>
            <p:cNvSpPr txBox="1"/>
            <p:nvPr/>
          </p:nvSpPr>
          <p:spPr>
            <a:xfrm>
              <a:off x="6442372" y="1476708"/>
              <a:ext cx="432048" cy="400110"/>
            </a:xfrm>
            <a:prstGeom prst="rect">
              <a:avLst/>
            </a:prstGeom>
            <a:noFill/>
          </p:spPr>
          <p:txBody>
            <a:bodyPr wrap="square" rtlCol="0">
              <a:spAutoFit/>
            </a:bodyPr>
            <a:lstStyle/>
            <a:p>
              <a:r>
                <a:rPr kumimoji="1" lang="ja-JP" altLang="en-US" sz="2000" dirty="0" smtClean="0">
                  <a:latin typeface="AR P教科書体M" panose="03000600000000000000" pitchFamily="66" charset="-128"/>
                  <a:ea typeface="AR P教科書体M" panose="03000600000000000000" pitchFamily="66" charset="-128"/>
                </a:rPr>
                <a:t>ス</a:t>
              </a:r>
              <a:endParaRPr kumimoji="1" lang="ja-JP" altLang="en-US" sz="2000" dirty="0">
                <a:latin typeface="AR P教科書体M" panose="03000600000000000000" pitchFamily="66" charset="-128"/>
                <a:ea typeface="AR P教科書体M" panose="03000600000000000000" pitchFamily="66" charset="-128"/>
              </a:endParaRPr>
            </a:p>
          </p:txBody>
        </p:sp>
        <p:sp>
          <p:nvSpPr>
            <p:cNvPr id="39" name="テキスト ボックス 38"/>
            <p:cNvSpPr txBox="1"/>
            <p:nvPr/>
          </p:nvSpPr>
          <p:spPr>
            <a:xfrm>
              <a:off x="5696801" y="1504961"/>
              <a:ext cx="432048" cy="400110"/>
            </a:xfrm>
            <a:prstGeom prst="rect">
              <a:avLst/>
            </a:prstGeom>
            <a:noFill/>
          </p:spPr>
          <p:txBody>
            <a:bodyPr wrap="square" rtlCol="0">
              <a:spAutoFit/>
            </a:bodyPr>
            <a:lstStyle/>
            <a:p>
              <a:r>
                <a:rPr kumimoji="1" lang="ja-JP" altLang="en-US" sz="2000" dirty="0" smtClean="0">
                  <a:latin typeface="AR P教科書体M" panose="03000600000000000000" pitchFamily="66" charset="-128"/>
                  <a:ea typeface="AR P教科書体M" panose="03000600000000000000" pitchFamily="66" charset="-128"/>
                </a:rPr>
                <a:t>セ</a:t>
              </a:r>
              <a:endParaRPr kumimoji="1" lang="ja-JP" altLang="en-US" sz="2000" dirty="0">
                <a:latin typeface="AR P教科書体M" panose="03000600000000000000" pitchFamily="66" charset="-128"/>
                <a:ea typeface="AR P教科書体M" panose="03000600000000000000" pitchFamily="66" charset="-128"/>
              </a:endParaRPr>
            </a:p>
          </p:txBody>
        </p:sp>
      </p:grpSp>
      <p:sp>
        <p:nvSpPr>
          <p:cNvPr id="42" name="角丸四角形 41"/>
          <p:cNvSpPr/>
          <p:nvPr/>
        </p:nvSpPr>
        <p:spPr>
          <a:xfrm>
            <a:off x="307607" y="5063836"/>
            <a:ext cx="4047021" cy="396000"/>
          </a:xfrm>
          <a:prstGeom prst="roundRect">
            <a:avLst/>
          </a:prstGeom>
          <a:noFill/>
          <a:ln w="28575">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dirty="0" smtClean="0">
                <a:solidFill>
                  <a:schemeClr val="tx1"/>
                </a:solidFill>
              </a:rPr>
              <a:t>③辺エキに垂直な面はどれですか。</a:t>
            </a:r>
            <a:endParaRPr kumimoji="1" lang="ja-JP" altLang="en-US" dirty="0">
              <a:solidFill>
                <a:schemeClr val="tx1"/>
              </a:solidFill>
            </a:endParaRPr>
          </a:p>
        </p:txBody>
      </p:sp>
      <p:grpSp>
        <p:nvGrpSpPr>
          <p:cNvPr id="45" name="グループ化 44"/>
          <p:cNvGrpSpPr/>
          <p:nvPr/>
        </p:nvGrpSpPr>
        <p:grpSpPr>
          <a:xfrm>
            <a:off x="315143" y="963970"/>
            <a:ext cx="4047021" cy="468000"/>
            <a:chOff x="315143" y="963970"/>
            <a:chExt cx="4047021" cy="468000"/>
          </a:xfrm>
        </p:grpSpPr>
        <p:sp>
          <p:nvSpPr>
            <p:cNvPr id="40" name="角丸四角形 39"/>
            <p:cNvSpPr/>
            <p:nvPr/>
          </p:nvSpPr>
          <p:spPr>
            <a:xfrm>
              <a:off x="315143" y="963970"/>
              <a:ext cx="4047021" cy="468000"/>
            </a:xfrm>
            <a:prstGeom prst="roundRect">
              <a:avLst/>
            </a:prstGeom>
            <a:noFill/>
            <a:ln w="28575">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dirty="0" smtClean="0">
                  <a:solidFill>
                    <a:schemeClr val="tx1"/>
                  </a:solidFill>
                </a:rPr>
                <a:t>①面　　 に平行な面はどれですか。</a:t>
              </a:r>
              <a:endParaRPr kumimoji="1" lang="ja-JP" altLang="en-US" dirty="0">
                <a:solidFill>
                  <a:schemeClr val="tx1"/>
                </a:solidFill>
              </a:endParaRPr>
            </a:p>
          </p:txBody>
        </p:sp>
        <p:sp>
          <p:nvSpPr>
            <p:cNvPr id="43" name="円/楕円 42"/>
            <p:cNvSpPr/>
            <p:nvPr/>
          </p:nvSpPr>
          <p:spPr>
            <a:xfrm>
              <a:off x="899592" y="1001410"/>
              <a:ext cx="360040" cy="360040"/>
            </a:xfrm>
            <a:prstGeom prst="ellipse">
              <a:avLst/>
            </a:prstGeom>
            <a:noFill/>
            <a:ln w="12700">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chemeClr val="tx1"/>
                  </a:solidFill>
                  <a:latin typeface="AR P教科書体M" panose="03000600000000000000" pitchFamily="66" charset="-128"/>
                  <a:ea typeface="AR P教科書体M" panose="03000600000000000000" pitchFamily="66" charset="-128"/>
                </a:rPr>
                <a:t>さ</a:t>
              </a:r>
              <a:endParaRPr kumimoji="1" lang="ja-JP" altLang="en-US" sz="1600" dirty="0">
                <a:solidFill>
                  <a:schemeClr val="tx1"/>
                </a:solidFill>
                <a:latin typeface="AR P教科書体M" panose="03000600000000000000" pitchFamily="66" charset="-128"/>
                <a:ea typeface="AR P教科書体M" panose="03000600000000000000" pitchFamily="66" charset="-128"/>
              </a:endParaRPr>
            </a:p>
          </p:txBody>
        </p:sp>
      </p:grpSp>
      <p:grpSp>
        <p:nvGrpSpPr>
          <p:cNvPr id="46" name="グループ化 45"/>
          <p:cNvGrpSpPr/>
          <p:nvPr/>
        </p:nvGrpSpPr>
        <p:grpSpPr>
          <a:xfrm>
            <a:off x="307607" y="3029522"/>
            <a:ext cx="4047021" cy="468000"/>
            <a:chOff x="307607" y="3029522"/>
            <a:chExt cx="4047021" cy="468000"/>
          </a:xfrm>
        </p:grpSpPr>
        <p:sp>
          <p:nvSpPr>
            <p:cNvPr id="41" name="角丸四角形 40"/>
            <p:cNvSpPr/>
            <p:nvPr/>
          </p:nvSpPr>
          <p:spPr>
            <a:xfrm>
              <a:off x="307607" y="3029522"/>
              <a:ext cx="4047021" cy="468000"/>
            </a:xfrm>
            <a:prstGeom prst="roundRect">
              <a:avLst/>
            </a:prstGeom>
            <a:noFill/>
            <a:ln w="28575">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dirty="0" smtClean="0">
                  <a:solidFill>
                    <a:schemeClr val="tx1"/>
                  </a:solidFill>
                </a:rPr>
                <a:t>②面　　 に垂直な面はどれですか。</a:t>
              </a:r>
              <a:endParaRPr kumimoji="1" lang="ja-JP" altLang="en-US" dirty="0">
                <a:solidFill>
                  <a:schemeClr val="tx1"/>
                </a:solidFill>
              </a:endParaRPr>
            </a:p>
          </p:txBody>
        </p:sp>
        <p:sp>
          <p:nvSpPr>
            <p:cNvPr id="44" name="円/楕円 43"/>
            <p:cNvSpPr/>
            <p:nvPr/>
          </p:nvSpPr>
          <p:spPr>
            <a:xfrm>
              <a:off x="868163" y="3068988"/>
              <a:ext cx="360040" cy="360040"/>
            </a:xfrm>
            <a:prstGeom prst="ellipse">
              <a:avLst/>
            </a:prstGeom>
            <a:noFill/>
            <a:ln w="12700">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chemeClr val="tx1"/>
                  </a:solidFill>
                  <a:latin typeface="AR P教科書体M" panose="03000600000000000000" pitchFamily="66" charset="-128"/>
                  <a:ea typeface="AR P教科書体M" panose="03000600000000000000" pitchFamily="66" charset="-128"/>
                </a:rPr>
                <a:t>せ</a:t>
              </a:r>
              <a:endParaRPr kumimoji="1" lang="ja-JP" altLang="en-US" sz="1600" dirty="0">
                <a:solidFill>
                  <a:schemeClr val="tx1"/>
                </a:solidFill>
                <a:latin typeface="AR P教科書体M" panose="03000600000000000000" pitchFamily="66" charset="-128"/>
                <a:ea typeface="AR P教科書体M" panose="03000600000000000000" pitchFamily="66" charset="-128"/>
              </a:endParaRPr>
            </a:p>
          </p:txBody>
        </p:sp>
      </p:grpSp>
      <p:grpSp>
        <p:nvGrpSpPr>
          <p:cNvPr id="68" name="グループ化 67"/>
          <p:cNvGrpSpPr/>
          <p:nvPr/>
        </p:nvGrpSpPr>
        <p:grpSpPr>
          <a:xfrm>
            <a:off x="5807902" y="4371125"/>
            <a:ext cx="2179943" cy="2110869"/>
            <a:chOff x="5807902" y="4371125"/>
            <a:chExt cx="2179943" cy="2110869"/>
          </a:xfrm>
        </p:grpSpPr>
        <p:sp>
          <p:nvSpPr>
            <p:cNvPr id="66" name="テキスト ボックス 65"/>
            <p:cNvSpPr txBox="1"/>
            <p:nvPr/>
          </p:nvSpPr>
          <p:spPr>
            <a:xfrm>
              <a:off x="6293008" y="5452851"/>
              <a:ext cx="432048" cy="400110"/>
            </a:xfrm>
            <a:prstGeom prst="rect">
              <a:avLst/>
            </a:prstGeom>
            <a:noFill/>
          </p:spPr>
          <p:txBody>
            <a:bodyPr wrap="square" rtlCol="0">
              <a:spAutoFit/>
            </a:bodyPr>
            <a:lstStyle/>
            <a:p>
              <a:r>
                <a:rPr kumimoji="1" lang="ja-JP" altLang="en-US" sz="2000" dirty="0" smtClean="0">
                  <a:latin typeface="AR P教科書体M" panose="03000600000000000000" pitchFamily="66" charset="-128"/>
                  <a:ea typeface="AR P教科書体M" panose="03000600000000000000" pitchFamily="66" charset="-128"/>
                </a:rPr>
                <a:t>オ</a:t>
              </a:r>
              <a:endParaRPr kumimoji="1" lang="ja-JP" altLang="en-US" sz="2000" dirty="0">
                <a:latin typeface="AR P教科書体M" panose="03000600000000000000" pitchFamily="66" charset="-128"/>
                <a:ea typeface="AR P教科書体M" panose="03000600000000000000" pitchFamily="66" charset="-128"/>
              </a:endParaRPr>
            </a:p>
          </p:txBody>
        </p:sp>
        <p:sp>
          <p:nvSpPr>
            <p:cNvPr id="67" name="テキスト ボックス 66"/>
            <p:cNvSpPr txBox="1"/>
            <p:nvPr/>
          </p:nvSpPr>
          <p:spPr>
            <a:xfrm>
              <a:off x="7555797" y="5469917"/>
              <a:ext cx="432048" cy="400110"/>
            </a:xfrm>
            <a:prstGeom prst="rect">
              <a:avLst/>
            </a:prstGeom>
            <a:noFill/>
          </p:spPr>
          <p:txBody>
            <a:bodyPr wrap="square" rtlCol="0">
              <a:spAutoFit/>
            </a:bodyPr>
            <a:lstStyle/>
            <a:p>
              <a:r>
                <a:rPr kumimoji="1" lang="ja-JP" altLang="en-US" sz="2000" dirty="0" smtClean="0">
                  <a:latin typeface="AR P教科書体M" panose="03000600000000000000" pitchFamily="66" charset="-128"/>
                  <a:ea typeface="AR P教科書体M" panose="03000600000000000000" pitchFamily="66" charset="-128"/>
                </a:rPr>
                <a:t>カ</a:t>
              </a:r>
              <a:endParaRPr kumimoji="1" lang="ja-JP" altLang="en-US" sz="2000" dirty="0">
                <a:latin typeface="AR P教科書体M" panose="03000600000000000000" pitchFamily="66" charset="-128"/>
                <a:ea typeface="AR P教科書体M" panose="03000600000000000000" pitchFamily="66" charset="-128"/>
              </a:endParaRPr>
            </a:p>
          </p:txBody>
        </p:sp>
        <p:sp>
          <p:nvSpPr>
            <p:cNvPr id="59" name="円/楕円 58"/>
            <p:cNvSpPr/>
            <p:nvPr/>
          </p:nvSpPr>
          <p:spPr>
            <a:xfrm>
              <a:off x="6807886" y="5029363"/>
              <a:ext cx="504056" cy="504056"/>
            </a:xfrm>
            <a:prstGeom prst="ellipse">
              <a:avLst/>
            </a:prstGeom>
            <a:noFill/>
            <a:ln w="12700">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800" dirty="0" smtClean="0">
                  <a:solidFill>
                    <a:schemeClr val="tx1"/>
                  </a:solidFill>
                  <a:latin typeface="AR P教科書体M" panose="03000600000000000000" pitchFamily="66" charset="-128"/>
                  <a:ea typeface="AR P教科書体M" panose="03000600000000000000" pitchFamily="66" charset="-128"/>
                </a:rPr>
                <a:t>し</a:t>
              </a:r>
              <a:endParaRPr kumimoji="1" lang="ja-JP" altLang="en-US" sz="2000" dirty="0">
                <a:solidFill>
                  <a:schemeClr val="tx1"/>
                </a:solidFill>
                <a:latin typeface="AR P教科書体M" panose="03000600000000000000" pitchFamily="66" charset="-128"/>
                <a:ea typeface="AR P教科書体M" panose="03000600000000000000" pitchFamily="66" charset="-128"/>
              </a:endParaRPr>
            </a:p>
          </p:txBody>
        </p:sp>
        <p:sp>
          <p:nvSpPr>
            <p:cNvPr id="58" name="円/楕円 57"/>
            <p:cNvSpPr/>
            <p:nvPr/>
          </p:nvSpPr>
          <p:spPr>
            <a:xfrm>
              <a:off x="6659693" y="5669972"/>
              <a:ext cx="504056" cy="504056"/>
            </a:xfrm>
            <a:prstGeom prst="ellipse">
              <a:avLst/>
            </a:prstGeom>
            <a:noFill/>
            <a:ln w="12700">
              <a:solidFill>
                <a:schemeClr val="tx1"/>
              </a:solidFill>
              <a:miter lim="800000"/>
            </a:ln>
            <a:scene3d>
              <a:camera prst="orthographicFront">
                <a:rot lat="1799999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800" dirty="0" smtClean="0">
                  <a:solidFill>
                    <a:schemeClr val="tx1"/>
                  </a:solidFill>
                  <a:latin typeface="AR P教科書体M" panose="03000600000000000000" pitchFamily="66" charset="-128"/>
                  <a:ea typeface="AR P教科書体M" panose="03000600000000000000" pitchFamily="66" charset="-128"/>
                </a:rPr>
                <a:t>た</a:t>
              </a:r>
              <a:endParaRPr kumimoji="1" lang="ja-JP" altLang="en-US" sz="2000" dirty="0">
                <a:solidFill>
                  <a:schemeClr val="tx1"/>
                </a:solidFill>
                <a:latin typeface="AR P教科書体M" panose="03000600000000000000" pitchFamily="66" charset="-128"/>
                <a:ea typeface="AR P教科書体M" panose="03000600000000000000" pitchFamily="66" charset="-128"/>
              </a:endParaRPr>
            </a:p>
          </p:txBody>
        </p:sp>
        <p:grpSp>
          <p:nvGrpSpPr>
            <p:cNvPr id="53" name="グループ化 52"/>
            <p:cNvGrpSpPr/>
            <p:nvPr/>
          </p:nvGrpSpPr>
          <p:grpSpPr>
            <a:xfrm>
              <a:off x="6190578" y="4752540"/>
              <a:ext cx="1415897" cy="1414591"/>
              <a:chOff x="1043608" y="4078089"/>
              <a:chExt cx="2160080" cy="2158088"/>
            </a:xfrm>
            <a:solidFill>
              <a:srgbClr val="FCECC0">
                <a:alpha val="50000"/>
              </a:srgbClr>
            </a:solidFill>
          </p:grpSpPr>
          <p:sp>
            <p:nvSpPr>
              <p:cNvPr id="49" name="直方体 48"/>
              <p:cNvSpPr>
                <a:spLocks noChangeAspect="1"/>
              </p:cNvSpPr>
              <p:nvPr/>
            </p:nvSpPr>
            <p:spPr>
              <a:xfrm>
                <a:off x="1043608" y="4078089"/>
                <a:ext cx="2158088" cy="2158088"/>
              </a:xfrm>
              <a:prstGeom prst="cube">
                <a:avLst>
                  <a:gd name="adj" fmla="val 32987"/>
                </a:avLst>
              </a:prstGeom>
              <a:grp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cxnSp>
            <p:nvCxnSpPr>
              <p:cNvPr id="50" name="直線コネクタ 49"/>
              <p:cNvCxnSpPr/>
              <p:nvPr/>
            </p:nvCxnSpPr>
            <p:spPr>
              <a:xfrm>
                <a:off x="1763688" y="4078089"/>
                <a:ext cx="0" cy="1440000"/>
              </a:xfrm>
              <a:prstGeom prst="line">
                <a:avLst/>
              </a:prstGeom>
              <a:grpFill/>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a:off x="1763688" y="5532603"/>
                <a:ext cx="1440000" cy="0"/>
              </a:xfrm>
              <a:prstGeom prst="line">
                <a:avLst/>
              </a:prstGeom>
              <a:grpFill/>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flipH="1">
                <a:off x="1043608" y="5532603"/>
                <a:ext cx="720080" cy="686414"/>
              </a:xfrm>
              <a:prstGeom prst="line">
                <a:avLst/>
              </a:prstGeom>
              <a:grpFill/>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sp>
          <p:nvSpPr>
            <p:cNvPr id="54" name="円/楕円 53"/>
            <p:cNvSpPr/>
            <p:nvPr/>
          </p:nvSpPr>
          <p:spPr>
            <a:xfrm>
              <a:off x="6461925" y="5396866"/>
              <a:ext cx="504056" cy="504056"/>
            </a:xfrm>
            <a:prstGeom prst="ellipse">
              <a:avLst/>
            </a:prstGeom>
            <a:solidFill>
              <a:srgbClr val="FCECC0">
                <a:alpha val="50000"/>
              </a:srgbClr>
            </a:solidFill>
            <a:ln w="12700">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800" dirty="0" smtClean="0">
                  <a:solidFill>
                    <a:schemeClr val="tx1"/>
                  </a:solidFill>
                  <a:latin typeface="AR P教科書体M" panose="03000600000000000000" pitchFamily="66" charset="-128"/>
                  <a:ea typeface="AR P教科書体M" panose="03000600000000000000" pitchFamily="66" charset="-128"/>
                </a:rPr>
                <a:t>せ</a:t>
              </a:r>
              <a:endParaRPr kumimoji="1" lang="ja-JP" altLang="en-US" sz="2000" dirty="0">
                <a:solidFill>
                  <a:schemeClr val="tx1"/>
                </a:solidFill>
                <a:latin typeface="AR P教科書体M" panose="03000600000000000000" pitchFamily="66" charset="-128"/>
                <a:ea typeface="AR P教科書体M" panose="03000600000000000000" pitchFamily="66" charset="-128"/>
              </a:endParaRPr>
            </a:p>
          </p:txBody>
        </p:sp>
        <p:sp>
          <p:nvSpPr>
            <p:cNvPr id="55" name="円/楕円 54"/>
            <p:cNvSpPr/>
            <p:nvPr/>
          </p:nvSpPr>
          <p:spPr>
            <a:xfrm>
              <a:off x="6630471" y="4722592"/>
              <a:ext cx="504056" cy="504056"/>
            </a:xfrm>
            <a:prstGeom prst="ellipse">
              <a:avLst/>
            </a:prstGeom>
            <a:solidFill>
              <a:srgbClr val="FCECC0"/>
            </a:solidFill>
            <a:ln w="12700">
              <a:solidFill>
                <a:schemeClr val="tx1"/>
              </a:solidFill>
              <a:miter lim="800000"/>
            </a:ln>
            <a:scene3d>
              <a:camera prst="orthographicFront">
                <a:rot lat="1799999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800" dirty="0" smtClean="0">
                  <a:solidFill>
                    <a:schemeClr val="tx1"/>
                  </a:solidFill>
                  <a:latin typeface="AR P教科書体M" panose="03000600000000000000" pitchFamily="66" charset="-128"/>
                  <a:ea typeface="AR P教科書体M" panose="03000600000000000000" pitchFamily="66" charset="-128"/>
                </a:rPr>
                <a:t>さ</a:t>
              </a:r>
              <a:endParaRPr kumimoji="1" lang="ja-JP" altLang="en-US" sz="2000" dirty="0">
                <a:solidFill>
                  <a:schemeClr val="tx1"/>
                </a:solidFill>
                <a:latin typeface="AR P教科書体M" panose="03000600000000000000" pitchFamily="66" charset="-128"/>
                <a:ea typeface="AR P教科書体M" panose="03000600000000000000" pitchFamily="66" charset="-128"/>
              </a:endParaRPr>
            </a:p>
          </p:txBody>
        </p:sp>
        <p:sp>
          <p:nvSpPr>
            <p:cNvPr id="56" name="円/楕円 55"/>
            <p:cNvSpPr/>
            <p:nvPr/>
          </p:nvSpPr>
          <p:spPr>
            <a:xfrm>
              <a:off x="7153846" y="5197137"/>
              <a:ext cx="504056" cy="504056"/>
            </a:xfrm>
            <a:prstGeom prst="ellipse">
              <a:avLst/>
            </a:prstGeom>
            <a:noFill/>
            <a:ln w="12700">
              <a:solidFill>
                <a:schemeClr val="tx1"/>
              </a:solidFill>
              <a:miter lim="800000"/>
            </a:ln>
            <a:scene3d>
              <a:camera prst="orthographicFront">
                <a:rot lat="0" lon="17999983"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800" dirty="0" smtClean="0">
                  <a:solidFill>
                    <a:schemeClr val="tx1"/>
                  </a:solidFill>
                  <a:latin typeface="AR P教科書体M" panose="03000600000000000000" pitchFamily="66" charset="-128"/>
                  <a:ea typeface="AR P教科書体M" panose="03000600000000000000" pitchFamily="66" charset="-128"/>
                </a:rPr>
                <a:t>そ</a:t>
              </a:r>
              <a:endParaRPr kumimoji="1" lang="ja-JP" altLang="en-US" sz="2000" dirty="0">
                <a:solidFill>
                  <a:schemeClr val="tx1"/>
                </a:solidFill>
                <a:latin typeface="AR P教科書体M" panose="03000600000000000000" pitchFamily="66" charset="-128"/>
                <a:ea typeface="AR P教科書体M" panose="03000600000000000000" pitchFamily="66" charset="-128"/>
              </a:endParaRPr>
            </a:p>
          </p:txBody>
        </p:sp>
        <p:sp>
          <p:nvSpPr>
            <p:cNvPr id="57" name="円/楕円 56"/>
            <p:cNvSpPr/>
            <p:nvPr/>
          </p:nvSpPr>
          <p:spPr>
            <a:xfrm>
              <a:off x="6235611" y="5269392"/>
              <a:ext cx="504056" cy="504056"/>
            </a:xfrm>
            <a:prstGeom prst="ellipse">
              <a:avLst/>
            </a:prstGeom>
            <a:noFill/>
            <a:ln w="12700">
              <a:solidFill>
                <a:schemeClr val="bg2"/>
              </a:solidFill>
              <a:miter lim="800000"/>
            </a:ln>
            <a:scene3d>
              <a:camera prst="orthographicFront">
                <a:rot lat="0" lon="18299978"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800" dirty="0" smtClean="0">
                  <a:solidFill>
                    <a:schemeClr val="bg1">
                      <a:lumMod val="50000"/>
                    </a:schemeClr>
                  </a:solidFill>
                  <a:latin typeface="AR P教科書体M" panose="03000600000000000000" pitchFamily="66" charset="-128"/>
                  <a:ea typeface="AR P教科書体M" panose="03000600000000000000" pitchFamily="66" charset="-128"/>
                </a:rPr>
                <a:t>す</a:t>
              </a:r>
              <a:endParaRPr kumimoji="1" lang="ja-JP" altLang="en-US" sz="2000" dirty="0">
                <a:solidFill>
                  <a:schemeClr val="bg1">
                    <a:lumMod val="50000"/>
                  </a:schemeClr>
                </a:solidFill>
                <a:latin typeface="AR P教科書体M" panose="03000600000000000000" pitchFamily="66" charset="-128"/>
                <a:ea typeface="AR P教科書体M" panose="03000600000000000000" pitchFamily="66" charset="-128"/>
              </a:endParaRPr>
            </a:p>
          </p:txBody>
        </p:sp>
        <p:sp>
          <p:nvSpPr>
            <p:cNvPr id="60" name="テキスト ボックス 59"/>
            <p:cNvSpPr txBox="1"/>
            <p:nvPr/>
          </p:nvSpPr>
          <p:spPr>
            <a:xfrm>
              <a:off x="5807902" y="6081884"/>
              <a:ext cx="432048" cy="400110"/>
            </a:xfrm>
            <a:prstGeom prst="rect">
              <a:avLst/>
            </a:prstGeom>
            <a:noFill/>
          </p:spPr>
          <p:txBody>
            <a:bodyPr wrap="square" rtlCol="0">
              <a:spAutoFit/>
            </a:bodyPr>
            <a:lstStyle/>
            <a:p>
              <a:r>
                <a:rPr kumimoji="1" lang="ja-JP" altLang="en-US" sz="2000" dirty="0" smtClean="0">
                  <a:latin typeface="AR P教科書体M" panose="03000600000000000000" pitchFamily="66" charset="-128"/>
                  <a:ea typeface="AR P教科書体M" panose="03000600000000000000" pitchFamily="66" charset="-128"/>
                </a:rPr>
                <a:t>エ</a:t>
              </a:r>
              <a:endParaRPr kumimoji="1" lang="ja-JP" altLang="en-US" sz="2000" dirty="0">
                <a:latin typeface="AR P教科書体M" panose="03000600000000000000" pitchFamily="66" charset="-128"/>
                <a:ea typeface="AR P教科書体M" panose="03000600000000000000" pitchFamily="66" charset="-128"/>
              </a:endParaRPr>
            </a:p>
          </p:txBody>
        </p:sp>
        <p:sp>
          <p:nvSpPr>
            <p:cNvPr id="61" name="テキスト ボックス 60"/>
            <p:cNvSpPr txBox="1"/>
            <p:nvPr/>
          </p:nvSpPr>
          <p:spPr>
            <a:xfrm>
              <a:off x="7093175" y="6081884"/>
              <a:ext cx="432048" cy="400110"/>
            </a:xfrm>
            <a:prstGeom prst="rect">
              <a:avLst/>
            </a:prstGeom>
            <a:noFill/>
          </p:spPr>
          <p:txBody>
            <a:bodyPr wrap="square" rtlCol="0">
              <a:spAutoFit/>
            </a:bodyPr>
            <a:lstStyle/>
            <a:p>
              <a:r>
                <a:rPr kumimoji="1" lang="ja-JP" altLang="en-US" sz="2000" dirty="0" smtClean="0">
                  <a:latin typeface="AR P教科書体M" panose="03000600000000000000" pitchFamily="66" charset="-128"/>
                  <a:ea typeface="AR P教科書体M" panose="03000600000000000000" pitchFamily="66" charset="-128"/>
                </a:rPr>
                <a:t>キ</a:t>
              </a:r>
              <a:endParaRPr kumimoji="1" lang="ja-JP" altLang="en-US" sz="2000" dirty="0">
                <a:latin typeface="AR P教科書体M" panose="03000600000000000000" pitchFamily="66" charset="-128"/>
                <a:ea typeface="AR P教科書体M" panose="03000600000000000000" pitchFamily="66" charset="-128"/>
              </a:endParaRPr>
            </a:p>
          </p:txBody>
        </p:sp>
        <p:sp>
          <p:nvSpPr>
            <p:cNvPr id="62" name="テキスト ボックス 61"/>
            <p:cNvSpPr txBox="1"/>
            <p:nvPr/>
          </p:nvSpPr>
          <p:spPr>
            <a:xfrm>
              <a:off x="7078912" y="5008737"/>
              <a:ext cx="432048" cy="400110"/>
            </a:xfrm>
            <a:prstGeom prst="rect">
              <a:avLst/>
            </a:prstGeom>
            <a:noFill/>
          </p:spPr>
          <p:txBody>
            <a:bodyPr wrap="square" rtlCol="0">
              <a:spAutoFit/>
            </a:bodyPr>
            <a:lstStyle/>
            <a:p>
              <a:r>
                <a:rPr kumimoji="1" lang="ja-JP" altLang="en-US" sz="2000" dirty="0" smtClean="0">
                  <a:latin typeface="AR P教科書体M" panose="03000600000000000000" pitchFamily="66" charset="-128"/>
                  <a:ea typeface="AR P教科書体M" panose="03000600000000000000" pitchFamily="66" charset="-128"/>
                </a:rPr>
                <a:t>コ</a:t>
              </a:r>
              <a:endParaRPr kumimoji="1" lang="ja-JP" altLang="en-US" sz="2000" dirty="0">
                <a:latin typeface="AR P教科書体M" panose="03000600000000000000" pitchFamily="66" charset="-128"/>
                <a:ea typeface="AR P教科書体M" panose="03000600000000000000" pitchFamily="66" charset="-128"/>
              </a:endParaRPr>
            </a:p>
          </p:txBody>
        </p:sp>
        <p:sp>
          <p:nvSpPr>
            <p:cNvPr id="63" name="テキスト ボックス 62"/>
            <p:cNvSpPr txBox="1"/>
            <p:nvPr/>
          </p:nvSpPr>
          <p:spPr>
            <a:xfrm>
              <a:off x="5849313" y="4980484"/>
              <a:ext cx="432048" cy="400110"/>
            </a:xfrm>
            <a:prstGeom prst="rect">
              <a:avLst/>
            </a:prstGeom>
            <a:noFill/>
          </p:spPr>
          <p:txBody>
            <a:bodyPr wrap="square" rtlCol="0">
              <a:spAutoFit/>
            </a:bodyPr>
            <a:lstStyle/>
            <a:p>
              <a:r>
                <a:rPr kumimoji="1" lang="ja-JP" altLang="en-US" sz="2000" dirty="0" smtClean="0">
                  <a:latin typeface="AR P教科書体M" panose="03000600000000000000" pitchFamily="66" charset="-128"/>
                  <a:ea typeface="AR P教科書体M" panose="03000600000000000000" pitchFamily="66" charset="-128"/>
                </a:rPr>
                <a:t>ス</a:t>
              </a:r>
              <a:endParaRPr kumimoji="1" lang="ja-JP" altLang="en-US" sz="2000" dirty="0">
                <a:latin typeface="AR P教科書体M" panose="03000600000000000000" pitchFamily="66" charset="-128"/>
                <a:ea typeface="AR P教科書体M" panose="03000600000000000000" pitchFamily="66" charset="-128"/>
              </a:endParaRPr>
            </a:p>
          </p:txBody>
        </p:sp>
        <p:sp>
          <p:nvSpPr>
            <p:cNvPr id="64" name="テキスト ボックス 63"/>
            <p:cNvSpPr txBox="1"/>
            <p:nvPr/>
          </p:nvSpPr>
          <p:spPr>
            <a:xfrm>
              <a:off x="7555797" y="4408102"/>
              <a:ext cx="432048" cy="400110"/>
            </a:xfrm>
            <a:prstGeom prst="rect">
              <a:avLst/>
            </a:prstGeom>
            <a:noFill/>
          </p:spPr>
          <p:txBody>
            <a:bodyPr wrap="square" rtlCol="0">
              <a:spAutoFit/>
            </a:bodyPr>
            <a:lstStyle/>
            <a:p>
              <a:r>
                <a:rPr kumimoji="1" lang="ja-JP" altLang="en-US" sz="2000" dirty="0" smtClean="0">
                  <a:latin typeface="AR P教科書体M" panose="03000600000000000000" pitchFamily="66" charset="-128"/>
                  <a:ea typeface="AR P教科書体M" panose="03000600000000000000" pitchFamily="66" charset="-128"/>
                </a:rPr>
                <a:t>サ</a:t>
              </a:r>
              <a:endParaRPr kumimoji="1" lang="ja-JP" altLang="en-US" sz="2000" dirty="0">
                <a:latin typeface="AR P教科書体M" panose="03000600000000000000" pitchFamily="66" charset="-128"/>
                <a:ea typeface="AR P教科書体M" panose="03000600000000000000" pitchFamily="66" charset="-128"/>
              </a:endParaRPr>
            </a:p>
          </p:txBody>
        </p:sp>
        <p:sp>
          <p:nvSpPr>
            <p:cNvPr id="65" name="テキスト ボックス 64"/>
            <p:cNvSpPr txBox="1"/>
            <p:nvPr/>
          </p:nvSpPr>
          <p:spPr>
            <a:xfrm>
              <a:off x="6359271" y="4371125"/>
              <a:ext cx="432048" cy="400110"/>
            </a:xfrm>
            <a:prstGeom prst="rect">
              <a:avLst/>
            </a:prstGeom>
            <a:noFill/>
          </p:spPr>
          <p:txBody>
            <a:bodyPr wrap="square" rtlCol="0">
              <a:spAutoFit/>
            </a:bodyPr>
            <a:lstStyle/>
            <a:p>
              <a:r>
                <a:rPr kumimoji="1" lang="ja-JP" altLang="en-US" sz="2000" dirty="0" smtClean="0">
                  <a:latin typeface="AR P教科書体M" panose="03000600000000000000" pitchFamily="66" charset="-128"/>
                  <a:ea typeface="AR P教科書体M" panose="03000600000000000000" pitchFamily="66" charset="-128"/>
                </a:rPr>
                <a:t>シ</a:t>
              </a:r>
              <a:endParaRPr kumimoji="1" lang="ja-JP" altLang="en-US" sz="2000" dirty="0">
                <a:latin typeface="AR P教科書体M" panose="03000600000000000000" pitchFamily="66" charset="-128"/>
                <a:ea typeface="AR P教科書体M" panose="03000600000000000000" pitchFamily="66" charset="-128"/>
              </a:endParaRPr>
            </a:p>
          </p:txBody>
        </p:sp>
      </p:grpSp>
      <p:sp>
        <p:nvSpPr>
          <p:cNvPr id="72" name="平行四辺形 71"/>
          <p:cNvSpPr/>
          <p:nvPr/>
        </p:nvSpPr>
        <p:spPr>
          <a:xfrm>
            <a:off x="1163798" y="1620745"/>
            <a:ext cx="1414591" cy="474108"/>
          </a:xfrm>
          <a:prstGeom prst="parallelogram">
            <a:avLst>
              <a:gd name="adj" fmla="val 98330"/>
            </a:avLst>
          </a:prstGeom>
          <a:solidFill>
            <a:srgbClr val="FCECC0">
              <a:alpha val="50000"/>
            </a:srgbClr>
          </a:solidFill>
          <a:ln w="28575" cap="rnd">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cxnSp>
        <p:nvCxnSpPr>
          <p:cNvPr id="73" name="直線コネクタ 72"/>
          <p:cNvCxnSpPr/>
          <p:nvPr/>
        </p:nvCxnSpPr>
        <p:spPr>
          <a:xfrm>
            <a:off x="2595022" y="2894183"/>
            <a:ext cx="1692168" cy="0"/>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74" name="テキスト ボックス 73"/>
          <p:cNvSpPr txBox="1"/>
          <p:nvPr/>
        </p:nvSpPr>
        <p:spPr>
          <a:xfrm>
            <a:off x="2563914" y="2514604"/>
            <a:ext cx="857515" cy="379579"/>
          </a:xfrm>
          <a:prstGeom prst="rect">
            <a:avLst/>
          </a:prstGeom>
          <a:noFill/>
        </p:spPr>
        <p:txBody>
          <a:bodyPr wrap="square" rtlCol="0">
            <a:spAutoFit/>
          </a:bodyPr>
          <a:lstStyle/>
          <a:p>
            <a:r>
              <a:rPr kumimoji="1" lang="ja-JP" altLang="en-US" dirty="0" smtClean="0"/>
              <a:t>答え　　</a:t>
            </a:r>
            <a:endParaRPr kumimoji="1" lang="ja-JP" altLang="en-US" dirty="0"/>
          </a:p>
        </p:txBody>
      </p:sp>
      <p:grpSp>
        <p:nvGrpSpPr>
          <p:cNvPr id="77" name="グループ化 76"/>
          <p:cNvGrpSpPr/>
          <p:nvPr/>
        </p:nvGrpSpPr>
        <p:grpSpPr>
          <a:xfrm>
            <a:off x="3405464" y="2504355"/>
            <a:ext cx="682600" cy="379580"/>
            <a:chOff x="3405464" y="2504355"/>
            <a:chExt cx="682600" cy="379580"/>
          </a:xfrm>
        </p:grpSpPr>
        <p:sp>
          <p:nvSpPr>
            <p:cNvPr id="75" name="正方形/長方形 74"/>
            <p:cNvSpPr/>
            <p:nvPr/>
          </p:nvSpPr>
          <p:spPr>
            <a:xfrm>
              <a:off x="3405464" y="2514603"/>
              <a:ext cx="415498" cy="369332"/>
            </a:xfrm>
            <a:prstGeom prst="rect">
              <a:avLst/>
            </a:prstGeom>
          </p:spPr>
          <p:txBody>
            <a:bodyPr wrap="none">
              <a:spAutoFit/>
            </a:bodyPr>
            <a:lstStyle/>
            <a:p>
              <a:r>
                <a:rPr lang="ja-JP" altLang="en-US" dirty="0" smtClean="0"/>
                <a:t>面</a:t>
              </a:r>
              <a:endParaRPr lang="ja-JP" altLang="en-US" dirty="0"/>
            </a:p>
          </p:txBody>
        </p:sp>
        <p:sp>
          <p:nvSpPr>
            <p:cNvPr id="76" name="円/楕円 75"/>
            <p:cNvSpPr/>
            <p:nvPr/>
          </p:nvSpPr>
          <p:spPr>
            <a:xfrm>
              <a:off x="3757619" y="2504355"/>
              <a:ext cx="330445" cy="330445"/>
            </a:xfrm>
            <a:prstGeom prst="ellipse">
              <a:avLst/>
            </a:prstGeom>
            <a:noFill/>
            <a:ln w="12700">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chemeClr val="tx1"/>
                  </a:solidFill>
                  <a:latin typeface="AR P教科書体M" panose="03000600000000000000" pitchFamily="66" charset="-128"/>
                  <a:ea typeface="AR P教科書体M" panose="03000600000000000000" pitchFamily="66" charset="-128"/>
                </a:rPr>
                <a:t>た</a:t>
              </a:r>
              <a:endParaRPr kumimoji="1" lang="ja-JP" altLang="en-US" sz="1600" dirty="0">
                <a:solidFill>
                  <a:schemeClr val="tx1"/>
                </a:solidFill>
                <a:latin typeface="AR P教科書体M" panose="03000600000000000000" pitchFamily="66" charset="-128"/>
                <a:ea typeface="AR P教科書体M" panose="03000600000000000000" pitchFamily="66" charset="-128"/>
              </a:endParaRPr>
            </a:p>
          </p:txBody>
        </p:sp>
      </p:grpSp>
      <p:cxnSp>
        <p:nvCxnSpPr>
          <p:cNvPr id="78" name="直線コネクタ 77"/>
          <p:cNvCxnSpPr/>
          <p:nvPr/>
        </p:nvCxnSpPr>
        <p:spPr>
          <a:xfrm>
            <a:off x="375218" y="4922630"/>
            <a:ext cx="3941190" cy="0"/>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79" name="テキスト ボックス 78"/>
          <p:cNvSpPr txBox="1"/>
          <p:nvPr/>
        </p:nvSpPr>
        <p:spPr>
          <a:xfrm>
            <a:off x="375218" y="4595041"/>
            <a:ext cx="857515" cy="379579"/>
          </a:xfrm>
          <a:prstGeom prst="rect">
            <a:avLst/>
          </a:prstGeom>
          <a:noFill/>
        </p:spPr>
        <p:txBody>
          <a:bodyPr wrap="square" rtlCol="0">
            <a:spAutoFit/>
          </a:bodyPr>
          <a:lstStyle/>
          <a:p>
            <a:r>
              <a:rPr kumimoji="1" lang="ja-JP" altLang="en-US" dirty="0" smtClean="0"/>
              <a:t>答え　　</a:t>
            </a:r>
            <a:endParaRPr kumimoji="1" lang="ja-JP" altLang="en-US" dirty="0"/>
          </a:p>
        </p:txBody>
      </p:sp>
      <p:grpSp>
        <p:nvGrpSpPr>
          <p:cNvPr id="80" name="グループ化 79"/>
          <p:cNvGrpSpPr/>
          <p:nvPr/>
        </p:nvGrpSpPr>
        <p:grpSpPr>
          <a:xfrm>
            <a:off x="968213" y="4517581"/>
            <a:ext cx="685790" cy="369332"/>
            <a:chOff x="1766145" y="2496644"/>
            <a:chExt cx="685790" cy="369332"/>
          </a:xfrm>
        </p:grpSpPr>
        <p:sp>
          <p:nvSpPr>
            <p:cNvPr id="81" name="正方形/長方形 80"/>
            <p:cNvSpPr/>
            <p:nvPr/>
          </p:nvSpPr>
          <p:spPr>
            <a:xfrm>
              <a:off x="1766145" y="2496644"/>
              <a:ext cx="415498" cy="369332"/>
            </a:xfrm>
            <a:prstGeom prst="rect">
              <a:avLst/>
            </a:prstGeom>
          </p:spPr>
          <p:txBody>
            <a:bodyPr wrap="none">
              <a:spAutoFit/>
            </a:bodyPr>
            <a:lstStyle/>
            <a:p>
              <a:r>
                <a:rPr lang="ja-JP" altLang="en-US" dirty="0" smtClean="0"/>
                <a:t>面</a:t>
              </a:r>
              <a:endParaRPr lang="ja-JP" altLang="en-US" dirty="0"/>
            </a:p>
          </p:txBody>
        </p:sp>
        <p:sp>
          <p:nvSpPr>
            <p:cNvPr id="82" name="円/楕円 81"/>
            <p:cNvSpPr/>
            <p:nvPr/>
          </p:nvSpPr>
          <p:spPr>
            <a:xfrm>
              <a:off x="2121490" y="2516087"/>
              <a:ext cx="330445" cy="330445"/>
            </a:xfrm>
            <a:prstGeom prst="ellipse">
              <a:avLst/>
            </a:prstGeom>
            <a:noFill/>
            <a:ln w="12700">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chemeClr val="tx1"/>
                  </a:solidFill>
                  <a:latin typeface="AR P教科書体M" panose="03000600000000000000" pitchFamily="66" charset="-128"/>
                  <a:ea typeface="AR P教科書体M" panose="03000600000000000000" pitchFamily="66" charset="-128"/>
                </a:rPr>
                <a:t>た</a:t>
              </a:r>
              <a:endParaRPr kumimoji="1" lang="ja-JP" altLang="en-US" sz="1600" dirty="0">
                <a:solidFill>
                  <a:schemeClr val="tx1"/>
                </a:solidFill>
                <a:latin typeface="AR P教科書体M" panose="03000600000000000000" pitchFamily="66" charset="-128"/>
                <a:ea typeface="AR P教科書体M" panose="03000600000000000000" pitchFamily="66" charset="-128"/>
              </a:endParaRPr>
            </a:p>
          </p:txBody>
        </p:sp>
      </p:grpSp>
      <p:grpSp>
        <p:nvGrpSpPr>
          <p:cNvPr id="88" name="グループ化 87"/>
          <p:cNvGrpSpPr/>
          <p:nvPr/>
        </p:nvGrpSpPr>
        <p:grpSpPr>
          <a:xfrm>
            <a:off x="1770556" y="4517581"/>
            <a:ext cx="685790" cy="369332"/>
            <a:chOff x="1766145" y="2496644"/>
            <a:chExt cx="685790" cy="369332"/>
          </a:xfrm>
        </p:grpSpPr>
        <p:sp>
          <p:nvSpPr>
            <p:cNvPr id="89" name="正方形/長方形 88"/>
            <p:cNvSpPr/>
            <p:nvPr/>
          </p:nvSpPr>
          <p:spPr>
            <a:xfrm>
              <a:off x="1766145" y="2496644"/>
              <a:ext cx="415498" cy="369332"/>
            </a:xfrm>
            <a:prstGeom prst="rect">
              <a:avLst/>
            </a:prstGeom>
          </p:spPr>
          <p:txBody>
            <a:bodyPr wrap="none">
              <a:spAutoFit/>
            </a:bodyPr>
            <a:lstStyle/>
            <a:p>
              <a:r>
                <a:rPr lang="ja-JP" altLang="en-US" dirty="0" smtClean="0"/>
                <a:t>面</a:t>
              </a:r>
              <a:endParaRPr lang="ja-JP" altLang="en-US" dirty="0"/>
            </a:p>
          </p:txBody>
        </p:sp>
        <p:sp>
          <p:nvSpPr>
            <p:cNvPr id="90" name="円/楕円 89"/>
            <p:cNvSpPr/>
            <p:nvPr/>
          </p:nvSpPr>
          <p:spPr>
            <a:xfrm>
              <a:off x="2121490" y="2516087"/>
              <a:ext cx="330445" cy="330445"/>
            </a:xfrm>
            <a:prstGeom prst="ellipse">
              <a:avLst/>
            </a:prstGeom>
            <a:noFill/>
            <a:ln w="12700">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chemeClr val="tx1"/>
                  </a:solidFill>
                  <a:latin typeface="AR P教科書体M" panose="03000600000000000000" pitchFamily="66" charset="-128"/>
                  <a:ea typeface="AR P教科書体M" panose="03000600000000000000" pitchFamily="66" charset="-128"/>
                </a:rPr>
                <a:t>す</a:t>
              </a:r>
              <a:endParaRPr kumimoji="1" lang="ja-JP" altLang="en-US" sz="1600" dirty="0">
                <a:solidFill>
                  <a:schemeClr val="tx1"/>
                </a:solidFill>
                <a:latin typeface="AR P教科書体M" panose="03000600000000000000" pitchFamily="66" charset="-128"/>
                <a:ea typeface="AR P教科書体M" panose="03000600000000000000" pitchFamily="66" charset="-128"/>
              </a:endParaRPr>
            </a:p>
          </p:txBody>
        </p:sp>
      </p:grpSp>
      <p:grpSp>
        <p:nvGrpSpPr>
          <p:cNvPr id="91" name="グループ化 90"/>
          <p:cNvGrpSpPr/>
          <p:nvPr/>
        </p:nvGrpSpPr>
        <p:grpSpPr>
          <a:xfrm>
            <a:off x="2572899" y="4517581"/>
            <a:ext cx="670770" cy="369332"/>
            <a:chOff x="1766145" y="2496644"/>
            <a:chExt cx="670770" cy="369332"/>
          </a:xfrm>
        </p:grpSpPr>
        <p:sp>
          <p:nvSpPr>
            <p:cNvPr id="92" name="正方形/長方形 91"/>
            <p:cNvSpPr/>
            <p:nvPr/>
          </p:nvSpPr>
          <p:spPr>
            <a:xfrm>
              <a:off x="1766145" y="2496644"/>
              <a:ext cx="415498" cy="369332"/>
            </a:xfrm>
            <a:prstGeom prst="rect">
              <a:avLst/>
            </a:prstGeom>
          </p:spPr>
          <p:txBody>
            <a:bodyPr wrap="none">
              <a:spAutoFit/>
            </a:bodyPr>
            <a:lstStyle/>
            <a:p>
              <a:r>
                <a:rPr lang="ja-JP" altLang="en-US" dirty="0" smtClean="0"/>
                <a:t>面</a:t>
              </a:r>
              <a:endParaRPr lang="ja-JP" altLang="en-US" dirty="0"/>
            </a:p>
          </p:txBody>
        </p:sp>
        <p:sp>
          <p:nvSpPr>
            <p:cNvPr id="93" name="円/楕円 92"/>
            <p:cNvSpPr/>
            <p:nvPr/>
          </p:nvSpPr>
          <p:spPr>
            <a:xfrm>
              <a:off x="2136510" y="2516087"/>
              <a:ext cx="300405" cy="330445"/>
            </a:xfrm>
            <a:prstGeom prst="ellipse">
              <a:avLst/>
            </a:prstGeom>
            <a:noFill/>
            <a:ln w="12700">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chemeClr val="tx1"/>
                  </a:solidFill>
                  <a:latin typeface="AR P教科書体M" panose="03000600000000000000" pitchFamily="66" charset="-128"/>
                  <a:ea typeface="AR P教科書体M" panose="03000600000000000000" pitchFamily="66" charset="-128"/>
                </a:rPr>
                <a:t>さ</a:t>
              </a:r>
              <a:endParaRPr kumimoji="1" lang="ja-JP" altLang="en-US" sz="1600" dirty="0">
                <a:solidFill>
                  <a:schemeClr val="tx1"/>
                </a:solidFill>
                <a:latin typeface="AR P教科書体M" panose="03000600000000000000" pitchFamily="66" charset="-128"/>
                <a:ea typeface="AR P教科書体M" panose="03000600000000000000" pitchFamily="66" charset="-128"/>
              </a:endParaRPr>
            </a:p>
          </p:txBody>
        </p:sp>
      </p:grpSp>
      <p:grpSp>
        <p:nvGrpSpPr>
          <p:cNvPr id="94" name="グループ化 93"/>
          <p:cNvGrpSpPr/>
          <p:nvPr/>
        </p:nvGrpSpPr>
        <p:grpSpPr>
          <a:xfrm>
            <a:off x="3375241" y="4517581"/>
            <a:ext cx="685790" cy="369332"/>
            <a:chOff x="1766145" y="2496644"/>
            <a:chExt cx="685790" cy="369332"/>
          </a:xfrm>
        </p:grpSpPr>
        <p:sp>
          <p:nvSpPr>
            <p:cNvPr id="95" name="正方形/長方形 94"/>
            <p:cNvSpPr/>
            <p:nvPr/>
          </p:nvSpPr>
          <p:spPr>
            <a:xfrm>
              <a:off x="1766145" y="2496644"/>
              <a:ext cx="415498" cy="369332"/>
            </a:xfrm>
            <a:prstGeom prst="rect">
              <a:avLst/>
            </a:prstGeom>
          </p:spPr>
          <p:txBody>
            <a:bodyPr wrap="none">
              <a:spAutoFit/>
            </a:bodyPr>
            <a:lstStyle/>
            <a:p>
              <a:r>
                <a:rPr lang="ja-JP" altLang="en-US" dirty="0" smtClean="0"/>
                <a:t>面</a:t>
              </a:r>
              <a:endParaRPr lang="ja-JP" altLang="en-US" dirty="0"/>
            </a:p>
          </p:txBody>
        </p:sp>
        <p:sp>
          <p:nvSpPr>
            <p:cNvPr id="96" name="円/楕円 95"/>
            <p:cNvSpPr/>
            <p:nvPr/>
          </p:nvSpPr>
          <p:spPr>
            <a:xfrm>
              <a:off x="2121490" y="2516087"/>
              <a:ext cx="330445" cy="330445"/>
            </a:xfrm>
            <a:prstGeom prst="ellipse">
              <a:avLst/>
            </a:prstGeom>
            <a:noFill/>
            <a:ln w="12700">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chemeClr val="tx1"/>
                  </a:solidFill>
                  <a:latin typeface="AR P教科書体M" panose="03000600000000000000" pitchFamily="66" charset="-128"/>
                  <a:ea typeface="AR P教科書体M" panose="03000600000000000000" pitchFamily="66" charset="-128"/>
                </a:rPr>
                <a:t>そ</a:t>
              </a:r>
              <a:endParaRPr kumimoji="1" lang="ja-JP" altLang="en-US" sz="1600" dirty="0">
                <a:solidFill>
                  <a:schemeClr val="tx1"/>
                </a:solidFill>
                <a:latin typeface="AR P教科書体M" panose="03000600000000000000" pitchFamily="66" charset="-128"/>
                <a:ea typeface="AR P教科書体M" panose="03000600000000000000" pitchFamily="66" charset="-128"/>
              </a:endParaRPr>
            </a:p>
          </p:txBody>
        </p:sp>
      </p:grpSp>
      <p:cxnSp>
        <p:nvCxnSpPr>
          <p:cNvPr id="97" name="直線コネクタ 96"/>
          <p:cNvCxnSpPr/>
          <p:nvPr/>
        </p:nvCxnSpPr>
        <p:spPr>
          <a:xfrm>
            <a:off x="2082308" y="6512960"/>
            <a:ext cx="2272320" cy="0"/>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98" name="テキスト ボックス 97"/>
          <p:cNvSpPr txBox="1"/>
          <p:nvPr/>
        </p:nvSpPr>
        <p:spPr>
          <a:xfrm>
            <a:off x="2082308" y="6185371"/>
            <a:ext cx="857515" cy="379579"/>
          </a:xfrm>
          <a:prstGeom prst="rect">
            <a:avLst/>
          </a:prstGeom>
          <a:noFill/>
        </p:spPr>
        <p:txBody>
          <a:bodyPr wrap="square" rtlCol="0">
            <a:spAutoFit/>
          </a:bodyPr>
          <a:lstStyle/>
          <a:p>
            <a:r>
              <a:rPr kumimoji="1" lang="ja-JP" altLang="en-US" dirty="0" smtClean="0"/>
              <a:t>答え　　</a:t>
            </a:r>
            <a:endParaRPr kumimoji="1" lang="ja-JP" altLang="en-US" dirty="0"/>
          </a:p>
        </p:txBody>
      </p:sp>
      <p:grpSp>
        <p:nvGrpSpPr>
          <p:cNvPr id="102" name="グループ化 101"/>
          <p:cNvGrpSpPr/>
          <p:nvPr/>
        </p:nvGrpSpPr>
        <p:grpSpPr>
          <a:xfrm>
            <a:off x="2680645" y="6064451"/>
            <a:ext cx="685790" cy="369332"/>
            <a:chOff x="1766145" y="2496644"/>
            <a:chExt cx="685790" cy="369332"/>
          </a:xfrm>
        </p:grpSpPr>
        <p:sp>
          <p:nvSpPr>
            <p:cNvPr id="103" name="正方形/長方形 102"/>
            <p:cNvSpPr/>
            <p:nvPr/>
          </p:nvSpPr>
          <p:spPr>
            <a:xfrm>
              <a:off x="1766145" y="2496644"/>
              <a:ext cx="415498" cy="369332"/>
            </a:xfrm>
            <a:prstGeom prst="rect">
              <a:avLst/>
            </a:prstGeom>
          </p:spPr>
          <p:txBody>
            <a:bodyPr wrap="none">
              <a:spAutoFit/>
            </a:bodyPr>
            <a:lstStyle/>
            <a:p>
              <a:r>
                <a:rPr lang="ja-JP" altLang="en-US" dirty="0" smtClean="0"/>
                <a:t>面</a:t>
              </a:r>
              <a:endParaRPr lang="ja-JP" altLang="en-US" dirty="0"/>
            </a:p>
          </p:txBody>
        </p:sp>
        <p:sp>
          <p:nvSpPr>
            <p:cNvPr id="104" name="円/楕円 103"/>
            <p:cNvSpPr/>
            <p:nvPr/>
          </p:nvSpPr>
          <p:spPr>
            <a:xfrm>
              <a:off x="2121490" y="2516087"/>
              <a:ext cx="330445" cy="330445"/>
            </a:xfrm>
            <a:prstGeom prst="ellipse">
              <a:avLst/>
            </a:prstGeom>
            <a:noFill/>
            <a:ln w="12700">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chemeClr val="tx1"/>
                  </a:solidFill>
                  <a:latin typeface="AR P教科書体M" panose="03000600000000000000" pitchFamily="66" charset="-128"/>
                  <a:ea typeface="AR P教科書体M" panose="03000600000000000000" pitchFamily="66" charset="-128"/>
                </a:rPr>
                <a:t>す</a:t>
              </a:r>
              <a:endParaRPr kumimoji="1" lang="ja-JP" altLang="en-US" sz="1600" dirty="0">
                <a:solidFill>
                  <a:schemeClr val="tx1"/>
                </a:solidFill>
                <a:latin typeface="AR P教科書体M" panose="03000600000000000000" pitchFamily="66" charset="-128"/>
                <a:ea typeface="AR P教科書体M" panose="03000600000000000000" pitchFamily="66" charset="-128"/>
              </a:endParaRPr>
            </a:p>
          </p:txBody>
        </p:sp>
      </p:grpSp>
      <p:grpSp>
        <p:nvGrpSpPr>
          <p:cNvPr id="108" name="グループ化 107"/>
          <p:cNvGrpSpPr/>
          <p:nvPr/>
        </p:nvGrpSpPr>
        <p:grpSpPr>
          <a:xfrm>
            <a:off x="3443283" y="6049440"/>
            <a:ext cx="685790" cy="369332"/>
            <a:chOff x="1766145" y="2496644"/>
            <a:chExt cx="685790" cy="369332"/>
          </a:xfrm>
        </p:grpSpPr>
        <p:sp>
          <p:nvSpPr>
            <p:cNvPr id="109" name="正方形/長方形 108"/>
            <p:cNvSpPr/>
            <p:nvPr/>
          </p:nvSpPr>
          <p:spPr>
            <a:xfrm>
              <a:off x="1766145" y="2496644"/>
              <a:ext cx="415498" cy="369332"/>
            </a:xfrm>
            <a:prstGeom prst="rect">
              <a:avLst/>
            </a:prstGeom>
          </p:spPr>
          <p:txBody>
            <a:bodyPr wrap="none">
              <a:spAutoFit/>
            </a:bodyPr>
            <a:lstStyle/>
            <a:p>
              <a:r>
                <a:rPr lang="ja-JP" altLang="en-US" dirty="0" smtClean="0"/>
                <a:t>面</a:t>
              </a:r>
              <a:endParaRPr lang="ja-JP" altLang="en-US" dirty="0"/>
            </a:p>
          </p:txBody>
        </p:sp>
        <p:sp>
          <p:nvSpPr>
            <p:cNvPr id="110" name="円/楕円 109"/>
            <p:cNvSpPr/>
            <p:nvPr/>
          </p:nvSpPr>
          <p:spPr>
            <a:xfrm>
              <a:off x="2121490" y="2516087"/>
              <a:ext cx="330445" cy="330445"/>
            </a:xfrm>
            <a:prstGeom prst="ellipse">
              <a:avLst/>
            </a:prstGeom>
            <a:noFill/>
            <a:ln w="12700">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000" dirty="0" smtClean="0">
                  <a:solidFill>
                    <a:schemeClr val="tx1"/>
                  </a:solidFill>
                  <a:latin typeface="AR P教科書体M" panose="03000600000000000000" pitchFamily="66" charset="-128"/>
                  <a:ea typeface="AR P教科書体M" panose="03000600000000000000" pitchFamily="66" charset="-128"/>
                </a:rPr>
                <a:t>そ</a:t>
              </a:r>
              <a:endParaRPr kumimoji="1" lang="ja-JP" altLang="en-US" sz="1600" dirty="0">
                <a:solidFill>
                  <a:schemeClr val="tx1"/>
                </a:solidFill>
                <a:latin typeface="AR P教科書体M" panose="03000600000000000000" pitchFamily="66" charset="-128"/>
                <a:ea typeface="AR P教科書体M" panose="03000600000000000000" pitchFamily="66" charset="-128"/>
              </a:endParaRPr>
            </a:p>
          </p:txBody>
        </p:sp>
      </p:grpSp>
      <p:cxnSp>
        <p:nvCxnSpPr>
          <p:cNvPr id="112" name="直線コネクタ 111"/>
          <p:cNvCxnSpPr/>
          <p:nvPr/>
        </p:nvCxnSpPr>
        <p:spPr>
          <a:xfrm flipH="1">
            <a:off x="6190578" y="6170397"/>
            <a:ext cx="936000" cy="0"/>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69" name="平行四辺形 68"/>
          <p:cNvSpPr/>
          <p:nvPr/>
        </p:nvSpPr>
        <p:spPr>
          <a:xfrm>
            <a:off x="1159335" y="1631794"/>
            <a:ext cx="1414591" cy="474108"/>
          </a:xfrm>
          <a:prstGeom prst="parallelogram">
            <a:avLst>
              <a:gd name="adj" fmla="val 98330"/>
            </a:avLst>
          </a:prstGeom>
          <a:solidFill>
            <a:srgbClr val="FCECC0">
              <a:alpha val="50000"/>
            </a:srgbClr>
          </a:solidFill>
          <a:ln w="28575" cap="rnd">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70" name="円/楕円 69"/>
          <p:cNvSpPr/>
          <p:nvPr/>
        </p:nvSpPr>
        <p:spPr>
          <a:xfrm>
            <a:off x="1607301" y="1615510"/>
            <a:ext cx="504056" cy="504056"/>
          </a:xfrm>
          <a:prstGeom prst="ellipse">
            <a:avLst/>
          </a:prstGeom>
          <a:solidFill>
            <a:srgbClr val="FCECC0"/>
          </a:solidFill>
          <a:ln w="12700">
            <a:solidFill>
              <a:schemeClr val="tx1"/>
            </a:solidFill>
            <a:miter lim="800000"/>
          </a:ln>
          <a:scene3d>
            <a:camera prst="orthographicFront">
              <a:rot lat="1799999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800" dirty="0" smtClean="0">
                <a:solidFill>
                  <a:schemeClr val="tx1"/>
                </a:solidFill>
                <a:latin typeface="AR P教科書体M" panose="03000600000000000000" pitchFamily="66" charset="-128"/>
                <a:ea typeface="AR P教科書体M" panose="03000600000000000000" pitchFamily="66" charset="-128"/>
              </a:rPr>
              <a:t>さ</a:t>
            </a:r>
            <a:endParaRPr kumimoji="1" lang="ja-JP" altLang="en-US" sz="2000" dirty="0">
              <a:solidFill>
                <a:schemeClr val="tx1"/>
              </a:solidFill>
              <a:latin typeface="AR P教科書体M" panose="03000600000000000000" pitchFamily="66" charset="-128"/>
              <a:ea typeface="AR P教科書体M" panose="03000600000000000000" pitchFamily="66" charset="-128"/>
            </a:endParaRPr>
          </a:p>
        </p:txBody>
      </p:sp>
    </p:spTree>
    <p:custDataLst>
      <p:tags r:id="rId1"/>
    </p:custDataLst>
    <p:extLst>
      <p:ext uri="{BB962C8B-B14F-4D97-AF65-F5344CB8AC3E}">
        <p14:creationId xmlns:p14="http://schemas.microsoft.com/office/powerpoint/2010/main" val="17959083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5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8"/>
                                        </p:tgtEl>
                                        <p:attrNameLst>
                                          <p:attrName>style.visibility</p:attrName>
                                        </p:attrNameLst>
                                      </p:cBhvr>
                                      <p:to>
                                        <p:strVal val="visible"/>
                                      </p:to>
                                    </p:set>
                                    <p:animEffect transition="in" filter="fade">
                                      <p:cBhvr>
                                        <p:cTn id="12" dur="500"/>
                                        <p:tgtEl>
                                          <p:spTgt spid="6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9"/>
                                        </p:tgtEl>
                                        <p:attrNameLst>
                                          <p:attrName>style.visibility</p:attrName>
                                        </p:attrNameLst>
                                      </p:cBhvr>
                                      <p:to>
                                        <p:strVal val="visible"/>
                                      </p:to>
                                    </p:set>
                                    <p:animEffect transition="in" filter="fade">
                                      <p:cBhvr>
                                        <p:cTn id="17" dur="500"/>
                                        <p:tgtEl>
                                          <p:spTgt spid="69"/>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70"/>
                                        </p:tgtEl>
                                        <p:attrNameLst>
                                          <p:attrName>style.visibility</p:attrName>
                                        </p:attrNameLst>
                                      </p:cBhvr>
                                      <p:to>
                                        <p:strVal val="visible"/>
                                      </p:to>
                                    </p:set>
                                    <p:animEffect transition="in" filter="fade">
                                      <p:cBhvr>
                                        <p:cTn id="20" dur="500"/>
                                        <p:tgtEl>
                                          <p:spTgt spid="70"/>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72"/>
                                        </p:tgtEl>
                                        <p:attrNameLst>
                                          <p:attrName>style.visibility</p:attrName>
                                        </p:attrNameLst>
                                      </p:cBhvr>
                                      <p:to>
                                        <p:strVal val="visible"/>
                                      </p:to>
                                    </p:set>
                                  </p:childTnLst>
                                </p:cTn>
                              </p:par>
                              <p:par>
                                <p:cTn id="25" presetID="42" presetClass="path" presetSubtype="0" accel="50000" decel="50000" fill="hold" grpId="0" nodeType="withEffect">
                                  <p:stCondLst>
                                    <p:cond delay="0"/>
                                  </p:stCondLst>
                                  <p:childTnLst>
                                    <p:animMotion origin="layout" path="M -3.88889E-6 -3.33333E-6 L -3.88889E-6 0.11204 " pathEditMode="relative" rAng="0" ptsTypes="AA">
                                      <p:cBhvr>
                                        <p:cTn id="26" dur="2000" fill="hold"/>
                                        <p:tgtEl>
                                          <p:spTgt spid="72"/>
                                        </p:tgtEl>
                                        <p:attrNameLst>
                                          <p:attrName>ppt_x</p:attrName>
                                          <p:attrName>ppt_y</p:attrName>
                                        </p:attrNameLst>
                                      </p:cBhvr>
                                      <p:rCtr x="0" y="5602"/>
                                    </p:animMotion>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74"/>
                                        </p:tgtEl>
                                        <p:attrNameLst>
                                          <p:attrName>style.visibility</p:attrName>
                                        </p:attrNameLst>
                                      </p:cBhvr>
                                      <p:to>
                                        <p:strVal val="visible"/>
                                      </p:to>
                                    </p:set>
                                    <p:animEffect transition="in" filter="wipe(left)">
                                      <p:cBhvr>
                                        <p:cTn id="31" dur="500"/>
                                        <p:tgtEl>
                                          <p:spTgt spid="74"/>
                                        </p:tgtEl>
                                      </p:cBhvr>
                                    </p:animEffect>
                                  </p:childTnLst>
                                </p:cTn>
                              </p:par>
                              <p:par>
                                <p:cTn id="32" presetID="22" presetClass="entr" presetSubtype="8" fill="hold" nodeType="withEffect">
                                  <p:stCondLst>
                                    <p:cond delay="0"/>
                                  </p:stCondLst>
                                  <p:childTnLst>
                                    <p:set>
                                      <p:cBhvr>
                                        <p:cTn id="33" dur="1" fill="hold">
                                          <p:stCondLst>
                                            <p:cond delay="0"/>
                                          </p:stCondLst>
                                        </p:cTn>
                                        <p:tgtEl>
                                          <p:spTgt spid="73"/>
                                        </p:tgtEl>
                                        <p:attrNameLst>
                                          <p:attrName>style.visibility</p:attrName>
                                        </p:attrNameLst>
                                      </p:cBhvr>
                                      <p:to>
                                        <p:strVal val="visible"/>
                                      </p:to>
                                    </p:set>
                                    <p:animEffect transition="in" filter="wipe(left)">
                                      <p:cBhvr>
                                        <p:cTn id="34" dur="500"/>
                                        <p:tgtEl>
                                          <p:spTgt spid="73"/>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77"/>
                                        </p:tgtEl>
                                        <p:attrNameLst>
                                          <p:attrName>style.visibility</p:attrName>
                                        </p:attrNameLst>
                                      </p:cBhvr>
                                      <p:to>
                                        <p:strVal val="visible"/>
                                      </p:to>
                                    </p:set>
                                    <p:animEffect transition="in" filter="wipe(left)">
                                      <p:cBhvr>
                                        <p:cTn id="39" dur="500"/>
                                        <p:tgtEl>
                                          <p:spTgt spid="77"/>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46"/>
                                        </p:tgtEl>
                                        <p:attrNameLst>
                                          <p:attrName>style.visibility</p:attrName>
                                        </p:attrNameLst>
                                      </p:cBhvr>
                                      <p:to>
                                        <p:strVal val="visible"/>
                                      </p:to>
                                    </p:set>
                                    <p:animEffect transition="in" filter="wipe(left)">
                                      <p:cBhvr>
                                        <p:cTn id="44" dur="500"/>
                                        <p:tgtEl>
                                          <p:spTgt spid="46"/>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78"/>
                                        </p:tgtEl>
                                        <p:attrNameLst>
                                          <p:attrName>style.visibility</p:attrName>
                                        </p:attrNameLst>
                                      </p:cBhvr>
                                      <p:to>
                                        <p:strVal val="visible"/>
                                      </p:to>
                                    </p:set>
                                    <p:animEffect transition="in" filter="wipe(left)">
                                      <p:cBhvr>
                                        <p:cTn id="49" dur="500"/>
                                        <p:tgtEl>
                                          <p:spTgt spid="78"/>
                                        </p:tgtEl>
                                      </p:cBhvr>
                                    </p:animEffect>
                                  </p:childTnLst>
                                </p:cTn>
                              </p:par>
                              <p:par>
                                <p:cTn id="50" presetID="22" presetClass="entr" presetSubtype="8" fill="hold" grpId="0" nodeType="withEffect">
                                  <p:stCondLst>
                                    <p:cond delay="0"/>
                                  </p:stCondLst>
                                  <p:childTnLst>
                                    <p:set>
                                      <p:cBhvr>
                                        <p:cTn id="51" dur="1" fill="hold">
                                          <p:stCondLst>
                                            <p:cond delay="0"/>
                                          </p:stCondLst>
                                        </p:cTn>
                                        <p:tgtEl>
                                          <p:spTgt spid="79"/>
                                        </p:tgtEl>
                                        <p:attrNameLst>
                                          <p:attrName>style.visibility</p:attrName>
                                        </p:attrNameLst>
                                      </p:cBhvr>
                                      <p:to>
                                        <p:strVal val="visible"/>
                                      </p:to>
                                    </p:set>
                                    <p:animEffect transition="in" filter="wipe(left)">
                                      <p:cBhvr>
                                        <p:cTn id="52" dur="500"/>
                                        <p:tgtEl>
                                          <p:spTgt spid="79"/>
                                        </p:tgtEl>
                                      </p:cBhvr>
                                    </p:animEffect>
                                  </p:childTnLst>
                                </p:cTn>
                              </p:par>
                            </p:childTnLst>
                          </p:cTn>
                        </p:par>
                        <p:par>
                          <p:cTn id="53" fill="hold">
                            <p:stCondLst>
                              <p:cond delay="500"/>
                            </p:stCondLst>
                            <p:childTnLst>
                              <p:par>
                                <p:cTn id="54" presetID="22" presetClass="entr" presetSubtype="8" fill="hold" nodeType="afterEffect">
                                  <p:stCondLst>
                                    <p:cond delay="0"/>
                                  </p:stCondLst>
                                  <p:childTnLst>
                                    <p:set>
                                      <p:cBhvr>
                                        <p:cTn id="55" dur="1" fill="hold">
                                          <p:stCondLst>
                                            <p:cond delay="0"/>
                                          </p:stCondLst>
                                        </p:cTn>
                                        <p:tgtEl>
                                          <p:spTgt spid="80"/>
                                        </p:tgtEl>
                                        <p:attrNameLst>
                                          <p:attrName>style.visibility</p:attrName>
                                        </p:attrNameLst>
                                      </p:cBhvr>
                                      <p:to>
                                        <p:strVal val="visible"/>
                                      </p:to>
                                    </p:set>
                                    <p:animEffect transition="in" filter="wipe(left)">
                                      <p:cBhvr>
                                        <p:cTn id="56" dur="500"/>
                                        <p:tgtEl>
                                          <p:spTgt spid="80"/>
                                        </p:tgtEl>
                                      </p:cBhvr>
                                    </p:animEffect>
                                  </p:childTnLst>
                                </p:cTn>
                              </p:par>
                            </p:childTnLst>
                          </p:cTn>
                        </p:par>
                        <p:par>
                          <p:cTn id="57" fill="hold">
                            <p:stCondLst>
                              <p:cond delay="1000"/>
                            </p:stCondLst>
                            <p:childTnLst>
                              <p:par>
                                <p:cTn id="58" presetID="22" presetClass="entr" presetSubtype="8" fill="hold" nodeType="afterEffect">
                                  <p:stCondLst>
                                    <p:cond delay="0"/>
                                  </p:stCondLst>
                                  <p:childTnLst>
                                    <p:set>
                                      <p:cBhvr>
                                        <p:cTn id="59" dur="1" fill="hold">
                                          <p:stCondLst>
                                            <p:cond delay="0"/>
                                          </p:stCondLst>
                                        </p:cTn>
                                        <p:tgtEl>
                                          <p:spTgt spid="88"/>
                                        </p:tgtEl>
                                        <p:attrNameLst>
                                          <p:attrName>style.visibility</p:attrName>
                                        </p:attrNameLst>
                                      </p:cBhvr>
                                      <p:to>
                                        <p:strVal val="visible"/>
                                      </p:to>
                                    </p:set>
                                    <p:animEffect transition="in" filter="wipe(left)">
                                      <p:cBhvr>
                                        <p:cTn id="60" dur="500"/>
                                        <p:tgtEl>
                                          <p:spTgt spid="88"/>
                                        </p:tgtEl>
                                      </p:cBhvr>
                                    </p:animEffect>
                                  </p:childTnLst>
                                </p:cTn>
                              </p:par>
                            </p:childTnLst>
                          </p:cTn>
                        </p:par>
                        <p:par>
                          <p:cTn id="61" fill="hold">
                            <p:stCondLst>
                              <p:cond delay="1500"/>
                            </p:stCondLst>
                            <p:childTnLst>
                              <p:par>
                                <p:cTn id="62" presetID="22" presetClass="entr" presetSubtype="8" fill="hold" nodeType="afterEffect">
                                  <p:stCondLst>
                                    <p:cond delay="0"/>
                                  </p:stCondLst>
                                  <p:childTnLst>
                                    <p:set>
                                      <p:cBhvr>
                                        <p:cTn id="63" dur="1" fill="hold">
                                          <p:stCondLst>
                                            <p:cond delay="0"/>
                                          </p:stCondLst>
                                        </p:cTn>
                                        <p:tgtEl>
                                          <p:spTgt spid="91"/>
                                        </p:tgtEl>
                                        <p:attrNameLst>
                                          <p:attrName>style.visibility</p:attrName>
                                        </p:attrNameLst>
                                      </p:cBhvr>
                                      <p:to>
                                        <p:strVal val="visible"/>
                                      </p:to>
                                    </p:set>
                                    <p:animEffect transition="in" filter="wipe(left)">
                                      <p:cBhvr>
                                        <p:cTn id="64" dur="500"/>
                                        <p:tgtEl>
                                          <p:spTgt spid="91"/>
                                        </p:tgtEl>
                                      </p:cBhvr>
                                    </p:animEffect>
                                  </p:childTnLst>
                                </p:cTn>
                              </p:par>
                            </p:childTnLst>
                          </p:cTn>
                        </p:par>
                        <p:par>
                          <p:cTn id="65" fill="hold">
                            <p:stCondLst>
                              <p:cond delay="2000"/>
                            </p:stCondLst>
                            <p:childTnLst>
                              <p:par>
                                <p:cTn id="66" presetID="22" presetClass="entr" presetSubtype="8" fill="hold" nodeType="afterEffect">
                                  <p:stCondLst>
                                    <p:cond delay="0"/>
                                  </p:stCondLst>
                                  <p:childTnLst>
                                    <p:set>
                                      <p:cBhvr>
                                        <p:cTn id="67" dur="1" fill="hold">
                                          <p:stCondLst>
                                            <p:cond delay="0"/>
                                          </p:stCondLst>
                                        </p:cTn>
                                        <p:tgtEl>
                                          <p:spTgt spid="94"/>
                                        </p:tgtEl>
                                        <p:attrNameLst>
                                          <p:attrName>style.visibility</p:attrName>
                                        </p:attrNameLst>
                                      </p:cBhvr>
                                      <p:to>
                                        <p:strVal val="visible"/>
                                      </p:to>
                                    </p:set>
                                    <p:animEffect transition="in" filter="wipe(left)">
                                      <p:cBhvr>
                                        <p:cTn id="68" dur="500"/>
                                        <p:tgtEl>
                                          <p:spTgt spid="94"/>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grpId="0" nodeType="clickEffect">
                                  <p:stCondLst>
                                    <p:cond delay="0"/>
                                  </p:stCondLst>
                                  <p:childTnLst>
                                    <p:set>
                                      <p:cBhvr>
                                        <p:cTn id="72" dur="1" fill="hold">
                                          <p:stCondLst>
                                            <p:cond delay="0"/>
                                          </p:stCondLst>
                                        </p:cTn>
                                        <p:tgtEl>
                                          <p:spTgt spid="42"/>
                                        </p:tgtEl>
                                        <p:attrNameLst>
                                          <p:attrName>style.visibility</p:attrName>
                                        </p:attrNameLst>
                                      </p:cBhvr>
                                      <p:to>
                                        <p:strVal val="visible"/>
                                      </p:to>
                                    </p:set>
                                    <p:animEffect transition="in" filter="wipe(left)">
                                      <p:cBhvr>
                                        <p:cTn id="73" dur="500"/>
                                        <p:tgtEl>
                                          <p:spTgt spid="42"/>
                                        </p:tgtEl>
                                      </p:cBhvr>
                                    </p:animEffect>
                                  </p:childTnLst>
                                </p:cTn>
                              </p:par>
                            </p:childTnLst>
                          </p:cTn>
                        </p:par>
                        <p:par>
                          <p:cTn id="74" fill="hold">
                            <p:stCondLst>
                              <p:cond delay="500"/>
                            </p:stCondLst>
                            <p:childTnLst>
                              <p:par>
                                <p:cTn id="75" presetID="22" presetClass="entr" presetSubtype="8" fill="hold" nodeType="afterEffect">
                                  <p:stCondLst>
                                    <p:cond delay="0"/>
                                  </p:stCondLst>
                                  <p:childTnLst>
                                    <p:set>
                                      <p:cBhvr>
                                        <p:cTn id="76" dur="1" fill="hold">
                                          <p:stCondLst>
                                            <p:cond delay="0"/>
                                          </p:stCondLst>
                                        </p:cTn>
                                        <p:tgtEl>
                                          <p:spTgt spid="112"/>
                                        </p:tgtEl>
                                        <p:attrNameLst>
                                          <p:attrName>style.visibility</p:attrName>
                                        </p:attrNameLst>
                                      </p:cBhvr>
                                      <p:to>
                                        <p:strVal val="visible"/>
                                      </p:to>
                                    </p:set>
                                    <p:animEffect transition="in" filter="wipe(left)">
                                      <p:cBhvr>
                                        <p:cTn id="77" dur="500"/>
                                        <p:tgtEl>
                                          <p:spTgt spid="112"/>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98"/>
                                        </p:tgtEl>
                                        <p:attrNameLst>
                                          <p:attrName>style.visibility</p:attrName>
                                        </p:attrNameLst>
                                      </p:cBhvr>
                                      <p:to>
                                        <p:strVal val="visible"/>
                                      </p:to>
                                    </p:set>
                                    <p:animEffect transition="in" filter="wipe(left)">
                                      <p:cBhvr>
                                        <p:cTn id="82" dur="500"/>
                                        <p:tgtEl>
                                          <p:spTgt spid="98"/>
                                        </p:tgtEl>
                                      </p:cBhvr>
                                    </p:animEffect>
                                  </p:childTnLst>
                                </p:cTn>
                              </p:par>
                              <p:par>
                                <p:cTn id="83" presetID="22" presetClass="entr" presetSubtype="8" fill="hold" nodeType="withEffect">
                                  <p:stCondLst>
                                    <p:cond delay="0"/>
                                  </p:stCondLst>
                                  <p:childTnLst>
                                    <p:set>
                                      <p:cBhvr>
                                        <p:cTn id="84" dur="1" fill="hold">
                                          <p:stCondLst>
                                            <p:cond delay="0"/>
                                          </p:stCondLst>
                                        </p:cTn>
                                        <p:tgtEl>
                                          <p:spTgt spid="97"/>
                                        </p:tgtEl>
                                        <p:attrNameLst>
                                          <p:attrName>style.visibility</p:attrName>
                                        </p:attrNameLst>
                                      </p:cBhvr>
                                      <p:to>
                                        <p:strVal val="visible"/>
                                      </p:to>
                                    </p:set>
                                    <p:animEffect transition="in" filter="wipe(left)">
                                      <p:cBhvr>
                                        <p:cTn id="85" dur="500"/>
                                        <p:tgtEl>
                                          <p:spTgt spid="97"/>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nodeType="clickEffect">
                                  <p:stCondLst>
                                    <p:cond delay="0"/>
                                  </p:stCondLst>
                                  <p:childTnLst>
                                    <p:set>
                                      <p:cBhvr>
                                        <p:cTn id="89" dur="1" fill="hold">
                                          <p:stCondLst>
                                            <p:cond delay="0"/>
                                          </p:stCondLst>
                                        </p:cTn>
                                        <p:tgtEl>
                                          <p:spTgt spid="102"/>
                                        </p:tgtEl>
                                        <p:attrNameLst>
                                          <p:attrName>style.visibility</p:attrName>
                                        </p:attrNameLst>
                                      </p:cBhvr>
                                      <p:to>
                                        <p:strVal val="visible"/>
                                      </p:to>
                                    </p:set>
                                    <p:animEffect transition="in" filter="wipe(left)">
                                      <p:cBhvr>
                                        <p:cTn id="90" dur="500"/>
                                        <p:tgtEl>
                                          <p:spTgt spid="102"/>
                                        </p:tgtEl>
                                      </p:cBhvr>
                                    </p:animEffect>
                                  </p:childTnLst>
                                </p:cTn>
                              </p:par>
                            </p:childTnLst>
                          </p:cTn>
                        </p:par>
                        <p:par>
                          <p:cTn id="91" fill="hold">
                            <p:stCondLst>
                              <p:cond delay="500"/>
                            </p:stCondLst>
                            <p:childTnLst>
                              <p:par>
                                <p:cTn id="92" presetID="22" presetClass="entr" presetSubtype="8" fill="hold" nodeType="afterEffect">
                                  <p:stCondLst>
                                    <p:cond delay="0"/>
                                  </p:stCondLst>
                                  <p:childTnLst>
                                    <p:set>
                                      <p:cBhvr>
                                        <p:cTn id="93" dur="1" fill="hold">
                                          <p:stCondLst>
                                            <p:cond delay="0"/>
                                          </p:stCondLst>
                                        </p:cTn>
                                        <p:tgtEl>
                                          <p:spTgt spid="108"/>
                                        </p:tgtEl>
                                        <p:attrNameLst>
                                          <p:attrName>style.visibility</p:attrName>
                                        </p:attrNameLst>
                                      </p:cBhvr>
                                      <p:to>
                                        <p:strVal val="visible"/>
                                      </p:to>
                                    </p:set>
                                    <p:animEffect transition="in" filter="wipe(left)">
                                      <p:cBhvr>
                                        <p:cTn id="94" dur="500"/>
                                        <p:tgtEl>
                                          <p:spTgt spid="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72" grpId="0" animBg="1"/>
      <p:bldP spid="72" grpId="1" animBg="1"/>
      <p:bldP spid="74" grpId="0"/>
      <p:bldP spid="79" grpId="0"/>
      <p:bldP spid="98" grpId="0"/>
      <p:bldP spid="69" grpId="0" animBg="1"/>
      <p:bldP spid="70"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8"/>
</p:tagLst>
</file>

<file path=ppt/tags/tag2.xml><?xml version="1.0" encoding="utf-8"?>
<p:tagLst xmlns:a="http://schemas.openxmlformats.org/drawingml/2006/main" xmlns:r="http://schemas.openxmlformats.org/officeDocument/2006/relationships" xmlns:p="http://schemas.openxmlformats.org/presentationml/2006/main">
  <p:tag name="TIMING" val="|2.1|3.8|1.9|1.7|6.7|3.8"/>
</p:tagLst>
</file>

<file path=ppt/tags/tag3.xml><?xml version="1.0" encoding="utf-8"?>
<p:tagLst xmlns:a="http://schemas.openxmlformats.org/drawingml/2006/main" xmlns:r="http://schemas.openxmlformats.org/officeDocument/2006/relationships" xmlns:p="http://schemas.openxmlformats.org/presentationml/2006/main">
  <p:tag name="TIMING" val="|4|3.1|4.2|3|3.7|1.7|7.1"/>
</p:tagLst>
</file>

<file path=ppt/tags/tag4.xml><?xml version="1.0" encoding="utf-8"?>
<p:tagLst xmlns:a="http://schemas.openxmlformats.org/drawingml/2006/main" xmlns:r="http://schemas.openxmlformats.org/officeDocument/2006/relationships" xmlns:p="http://schemas.openxmlformats.org/presentationml/2006/main">
  <p:tag name="TIMING" val="|4.2|1.8|4|4.4|1.8|3.1|3.1|6"/>
</p:tagLst>
</file>

<file path=ppt/tags/tag5.xml><?xml version="1.0" encoding="utf-8"?>
<p:tagLst xmlns:a="http://schemas.openxmlformats.org/drawingml/2006/main" xmlns:r="http://schemas.openxmlformats.org/officeDocument/2006/relationships" xmlns:p="http://schemas.openxmlformats.org/presentationml/2006/main">
  <p:tag name="TIMING" val="|2.6|3.5|2.5|7.3|6.8|3.1|3.1|4.2|2.8|1.3"/>
</p:tagLst>
</file>

<file path=ppt/tags/tag6.xml><?xml version="1.0" encoding="utf-8"?>
<p:tagLst xmlns:a="http://schemas.openxmlformats.org/drawingml/2006/main" xmlns:r="http://schemas.openxmlformats.org/officeDocument/2006/relationships" xmlns:p="http://schemas.openxmlformats.org/presentationml/2006/main">
  <p:tag name="TIMING" val="|2.3|2.2|4.2|1.4|3.2|2|3.8|3.9|3.9|4.6|1.5"/>
</p:tagLst>
</file>

<file path=ppt/theme/theme1.xml><?xml version="1.0" encoding="utf-8"?>
<a:theme xmlns:a="http://schemas.openxmlformats.org/drawingml/2006/main" name="フラッシュ１">
  <a:themeElements>
    <a:clrScheme name="フラッシュ１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フラッシュ１">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a:solidFill>
            <a:schemeClr val="tx1"/>
          </a:solidFill>
          <a:miter lim="800000"/>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tx1"/>
          </a:solidFill>
          <a:prstDash val="solid"/>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フラッシュ１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フラッシュ１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フラッシュ１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フラッシュ１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フラッシュ１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フラッシュ１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フラッシュ１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フラッシュ１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フラッシュ１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フラッシュ１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フラッシュ１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フラッシュ１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5282</TotalTime>
  <Words>432</Words>
  <Application>Microsoft Office PowerPoint</Application>
  <PresentationFormat>画面に合わせる (4:3)</PresentationFormat>
  <Paragraphs>181</Paragraphs>
  <Slides>6</Slides>
  <Notes>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Calibri</vt:lpstr>
      <vt:lpstr>ＭＳ Ｐゴシック</vt:lpstr>
      <vt:lpstr>HG丸ｺﾞｼｯｸM-PRO</vt:lpstr>
      <vt:lpstr>AR P教科書体M</vt:lpstr>
      <vt:lpstr>AR Pゴシック体S</vt:lpstr>
      <vt:lpstr>Arial</vt:lpstr>
      <vt:lpstr>AR P丸ゴシック体E</vt:lpstr>
      <vt:lpstr>フラッシュ１</vt:lpstr>
      <vt:lpstr>4年生算数 立方体と直方体</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打ち消しの言葉</dc:title>
  <dc:creator>小泉 浩</dc:creator>
  <cp:lastModifiedBy>小泉 浩</cp:lastModifiedBy>
  <cp:revision>199</cp:revision>
  <dcterms:created xsi:type="dcterms:W3CDTF">2015-06-25T04:58:05Z</dcterms:created>
  <dcterms:modified xsi:type="dcterms:W3CDTF">2020-07-07T05:39:56Z</dcterms:modified>
</cp:coreProperties>
</file>