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88" r:id="rId2"/>
    <p:sldId id="289" r:id="rId3"/>
    <p:sldId id="315" r:id="rId4"/>
    <p:sldId id="316" r:id="rId5"/>
    <p:sldId id="317" r:id="rId6"/>
    <p:sldId id="318" r:id="rId7"/>
    <p:sldId id="319" r:id="rId8"/>
    <p:sldId id="320" r:id="rId9"/>
    <p:sldId id="323" r:id="rId10"/>
    <p:sldId id="324" r:id="rId11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Cambria Math" panose="02040503050406030204" pitchFamily="18" charset="0"/>
      <p:regular r:id="rId18"/>
    </p:embeddedFont>
    <p:embeddedFont>
      <p:font typeface="AR丸ゴシック体M" panose="020F0609000000000000" pitchFamily="49" charset="-128"/>
      <p:regular r:id="rId19"/>
    </p:embeddedFont>
    <p:embeddedFont>
      <p:font typeface="HG丸ｺﾞｼｯｸM-PRO" panose="020F0600000000000000" pitchFamily="50" charset="-128"/>
      <p:regular r:id="rId20"/>
    </p:embeddedFont>
    <p:embeddedFont>
      <p:font typeface="AR P丸ゴシック体M" panose="020F0600000000000000" pitchFamily="50" charset="-128"/>
      <p:regular r:id="rId21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99FF"/>
    <a:srgbClr val="CC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24" autoAdjust="0"/>
  </p:normalViewPr>
  <p:slideViewPr>
    <p:cSldViewPr>
      <p:cViewPr varScale="1">
        <p:scale>
          <a:sx n="71" d="100"/>
          <a:sy n="71" d="100"/>
        </p:scale>
        <p:origin x="1176" y="60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9500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276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7203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3591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799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3791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8855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8591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４年「小数のわり算」①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角丸四角形吹き出し 3">
            <a:hlinkClick r:id="rId4" action="ppaction://hlinksldjump"/>
          </p:cNvPr>
          <p:cNvSpPr/>
          <p:nvPr/>
        </p:nvSpPr>
        <p:spPr>
          <a:xfrm>
            <a:off x="1187624" y="256470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>
            <a:hlinkClick r:id="rId5" action="ppaction://hlinksldjump"/>
          </p:cNvPr>
          <p:cNvSpPr/>
          <p:nvPr/>
        </p:nvSpPr>
        <p:spPr>
          <a:xfrm>
            <a:off x="1187624" y="3504671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" name="角丸四角形吹き出し 5">
            <a:hlinkClick r:id="rId6" action="ppaction://hlinksldjump"/>
          </p:cNvPr>
          <p:cNvSpPr/>
          <p:nvPr/>
        </p:nvSpPr>
        <p:spPr>
          <a:xfrm>
            <a:off x="1187624" y="4444636"/>
            <a:ext cx="3866640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９．４８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角丸四角形吹き出し 6">
            <a:hlinkClick r:id="rId7" action="ppaction://hlinksldjump"/>
          </p:cNvPr>
          <p:cNvSpPr/>
          <p:nvPr/>
        </p:nvSpPr>
        <p:spPr>
          <a:xfrm>
            <a:off x="1189878" y="5384601"/>
            <a:ext cx="386438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４６．７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55016" y="3990044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2162466" y="5097097"/>
            <a:ext cx="1080001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77821"/>
              </p:ext>
            </p:extLst>
          </p:nvPr>
        </p:nvGraphicFramePr>
        <p:xfrm>
          <a:off x="1082467" y="1597199"/>
          <a:ext cx="216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8" name="直線コネクタ 37"/>
          <p:cNvCxnSpPr/>
          <p:nvPr/>
        </p:nvCxnSpPr>
        <p:spPr>
          <a:xfrm flipV="1">
            <a:off x="1588060" y="2295802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2253816"/>
            <a:ext cx="204268" cy="900000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1680397" y="2984330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1594138" y="3700684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/楕円 54"/>
          <p:cNvSpPr/>
          <p:nvPr/>
        </p:nvSpPr>
        <p:spPr>
          <a:xfrm>
            <a:off x="2665663" y="281548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2771129" y="2289888"/>
            <a:ext cx="47320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1622467" y="5112551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吹き出し 61"/>
          <p:cNvSpPr/>
          <p:nvPr/>
        </p:nvSpPr>
        <p:spPr>
          <a:xfrm>
            <a:off x="1324280" y="260649"/>
            <a:ext cx="7280168" cy="84463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４６．７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の筆算をして、商は一の位まで求めあまりも出しましょう。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4156180" y="1247528"/>
            <a:ext cx="4426389" cy="882480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いちばん下の１７は、どんな数が１７個あることを表していますか。</a:t>
            </a:r>
            <a:endParaRPr kumimoji="0" lang="en-US" altLang="ja-JP" sz="24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634" y="1265484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正方形/長方形 47"/>
          <p:cNvSpPr/>
          <p:nvPr/>
        </p:nvSpPr>
        <p:spPr>
          <a:xfrm>
            <a:off x="3718038" y="2348880"/>
            <a:ext cx="35702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小数点の位置をそろえて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下におろすと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2665663" y="281548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3718038" y="3212976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あまりは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718038" y="3861048"/>
            <a:ext cx="341632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46.7÷</a:t>
            </a:r>
            <a:r>
              <a:rPr lang="ja-JP" altLang="en-US" sz="28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</a:t>
            </a:r>
            <a:r>
              <a:rPr lang="en-US" altLang="ja-JP" sz="28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</a:t>
            </a:r>
            <a:r>
              <a:rPr lang="ja-JP" altLang="en-US" sz="28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あまり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7134358" y="3861048"/>
            <a:ext cx="894026" cy="523220"/>
          </a:xfrm>
          <a:prstGeom prst="rect">
            <a:avLst/>
          </a:prstGeom>
          <a:noFill/>
          <a:ln w="38100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</a:t>
            </a:r>
            <a:endParaRPr kumimoji="1" lang="ja-JP" altLang="en-US" sz="28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718038" y="4509120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は、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0.1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が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17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個あつまった数です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782655" y="5095637"/>
            <a:ext cx="4821793" cy="138824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小数のわり算であまりを</a:t>
            </a:r>
            <a:r>
              <a:rPr kumimoji="1" lang="ja-JP" altLang="en-US" sz="240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考える</a:t>
            </a:r>
            <a:r>
              <a:rPr kumimoji="1" lang="ja-JP" altLang="en-US" sz="240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とき、あまり</a:t>
            </a:r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</a:t>
            </a:r>
            <a:r>
              <a:rPr kumimoji="1" lang="ja-JP" altLang="en-US" sz="240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小数点</a:t>
            </a:r>
            <a:r>
              <a:rPr kumimoji="1" lang="ja-JP" altLang="en-US" sz="240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は、わられる</a:t>
            </a:r>
            <a:r>
              <a:rPr kumimoji="1"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数の小数点にそろえてうつ。</a:t>
            </a:r>
            <a:endParaRPr kumimoji="1"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2690447" y="2842377"/>
            <a:ext cx="0" cy="2736000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81115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00017 0.4081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5" grpId="0" animBg="1"/>
      <p:bldP spid="49" grpId="0" animBg="1"/>
      <p:bldP spid="51" grpId="0"/>
      <p:bldP spid="2" grpId="0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28713" y="1052736"/>
            <a:ext cx="90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69188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4644008" y="97845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223083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644008" y="317543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44008" y="540208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644008" y="1466701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一の位の７を３でわり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商２を一の位にたてる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44008" y="2719081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３と２をかける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44008" y="366368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７から６をひく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45368" y="1960374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4644008" y="5890332"/>
                <a:ext cx="2454518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の位の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２をおろす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890332"/>
                <a:ext cx="2454518" cy="528863"/>
              </a:xfrm>
              <a:prstGeom prst="rect">
                <a:avLst/>
              </a:prstGeom>
              <a:blipFill rotWithShape="0">
                <a:blip r:embed="rId6"/>
                <a:stretch>
                  <a:fillRect r="-1493" b="-68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正方形/長方形 43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円/楕円 1"/>
          <p:cNvSpPr/>
          <p:nvPr/>
        </p:nvSpPr>
        <p:spPr>
          <a:xfrm>
            <a:off x="2999543" y="2743464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4644008" y="4120042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44008" y="4637954"/>
            <a:ext cx="4031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わられる数の小数点にそろえて、</a:t>
            </a:r>
            <a:endParaRPr lang="en-US" altLang="ja-JP" sz="2000" dirty="0" smtClean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商の小数点をうつ</a:t>
            </a:r>
            <a:endParaRPr lang="ja-JP" altLang="en-US" sz="2000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2992605" y="1772816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メモ 44"/>
          <p:cNvSpPr/>
          <p:nvPr/>
        </p:nvSpPr>
        <p:spPr>
          <a:xfrm>
            <a:off x="5002078" y="1806392"/>
            <a:ext cx="252000" cy="324000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0.0007 0.26898 " pathEditMode="relative" rAng="0" ptsTypes="AA">
                                      <p:cBhvr>
                                        <p:cTn id="102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3" grpId="0" animBg="1"/>
      <p:bldP spid="35" grpId="0"/>
      <p:bldP spid="39" grpId="0"/>
      <p:bldP spid="41" grpId="0"/>
      <p:bldP spid="42" grpId="1"/>
      <p:bldP spid="44" grpId="0" animBg="1"/>
      <p:bldP spid="26" grpId="0" animBg="1"/>
      <p:bldP spid="38" grpId="0" animBg="1"/>
      <p:bldP spid="45" grpId="0" animBg="1"/>
      <p:bldP spid="4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3023928" y="1052736"/>
            <a:ext cx="900000" cy="900000"/>
          </a:xfrm>
          <a:prstGeom prst="rect">
            <a:avLst/>
          </a:prstGeom>
          <a:solidFill>
            <a:srgbClr val="FFC000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７．２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69188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4644008" y="1914558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3252223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644008" y="4196827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4644008" y="2402805"/>
                <a:ext cx="2710999" cy="8366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12÷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３で</a:t>
                </a:r>
                <a:endParaRPr lang="en-US" altLang="ja-JP" sz="20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  <a:p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商４を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にたてる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402805"/>
                <a:ext cx="2710999" cy="836639"/>
              </a:xfrm>
              <a:prstGeom prst="rect">
                <a:avLst/>
              </a:prstGeom>
              <a:blipFill rotWithShape="0">
                <a:blip r:embed="rId6"/>
                <a:stretch>
                  <a:fillRect l="-2472" t="-3650" r="-1124" b="-43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44008" y="374047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３と４をかける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44008" y="468507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45368" y="3804810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4650420" y="1054086"/>
                <a:ext cx="1973617" cy="616194"/>
              </a:xfrm>
              <a:prstGeom prst="rect">
                <a:avLst/>
              </a:prstGeom>
              <a:solidFill>
                <a:srgbClr val="FFC000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400" b="1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の位の計算</a:t>
                </a:r>
                <a:endParaRPr lang="en-US" altLang="ja-JP" sz="2400" b="1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420" y="1054086"/>
                <a:ext cx="1973617" cy="616194"/>
              </a:xfrm>
              <a:prstGeom prst="rect">
                <a:avLst/>
              </a:prstGeom>
              <a:blipFill rotWithShape="0">
                <a:blip r:embed="rId7"/>
                <a:stretch>
                  <a:fillRect r="-3988" b="-77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円/楕円 1"/>
          <p:cNvSpPr/>
          <p:nvPr/>
        </p:nvSpPr>
        <p:spPr>
          <a:xfrm>
            <a:off x="2999543" y="2743464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2992605" y="1772816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3319019" y="1072108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539816" y="4720825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310179" y="4720825"/>
            <a:ext cx="58541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2097660" y="5621860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3251214" y="5701277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5036757" y="5320988"/>
            <a:ext cx="3679768" cy="82365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商の小数点をうつ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ところ以外は、整数のわり算と同じだね。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297" y="5320988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1257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44" grpId="0" animBg="1"/>
      <p:bldP spid="46" grpId="0"/>
      <p:bldP spid="47" grpId="0"/>
      <p:bldP spid="48" grpId="0"/>
      <p:bldP spid="50" grpId="0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>
          <a:xfrm>
            <a:off x="3023928" y="1052736"/>
            <a:ext cx="900000" cy="900000"/>
          </a:xfrm>
          <a:prstGeom prst="rect">
            <a:avLst/>
          </a:prstGeom>
          <a:solidFill>
            <a:srgbClr val="FFC000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128713" y="1052736"/>
            <a:ext cx="90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6488080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６．３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　の筆算のしかたを説明しましょう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92355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2423521" y="107489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3294700" y="3842772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00311" y="2895569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円/楕円 1"/>
          <p:cNvSpPr/>
          <p:nvPr/>
        </p:nvSpPr>
        <p:spPr>
          <a:xfrm>
            <a:off x="2999543" y="2743464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円/楕円 37"/>
          <p:cNvSpPr/>
          <p:nvPr/>
        </p:nvSpPr>
        <p:spPr>
          <a:xfrm>
            <a:off x="2992605" y="1772816"/>
            <a:ext cx="72000" cy="72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3319019" y="1072108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499992" y="149957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499992" y="1990907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わられる数の一の位の６は、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わる数７より小さいから、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商の一の位に０をたて、</a:t>
            </a:r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小数をうつ</a:t>
            </a:r>
            <a:endParaRPr lang="ja-JP" altLang="en-US" sz="2000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9" name="メモ 48"/>
          <p:cNvSpPr/>
          <p:nvPr/>
        </p:nvSpPr>
        <p:spPr>
          <a:xfrm>
            <a:off x="7141592" y="2035209"/>
            <a:ext cx="216000" cy="288000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メモ 49"/>
          <p:cNvSpPr/>
          <p:nvPr/>
        </p:nvSpPr>
        <p:spPr>
          <a:xfrm>
            <a:off x="5388992" y="2348609"/>
            <a:ext cx="216000" cy="288000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メモ 50"/>
          <p:cNvSpPr/>
          <p:nvPr/>
        </p:nvSpPr>
        <p:spPr>
          <a:xfrm>
            <a:off x="6125592" y="2657938"/>
            <a:ext cx="216000" cy="288000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4499992" y="978574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正方形/長方形 52"/>
              <p:cNvSpPr/>
              <p:nvPr/>
            </p:nvSpPr>
            <p:spPr>
              <a:xfrm>
                <a:off x="4499992" y="3065904"/>
                <a:ext cx="1973617" cy="616194"/>
              </a:xfrm>
              <a:prstGeom prst="rect">
                <a:avLst/>
              </a:prstGeom>
              <a:solidFill>
                <a:srgbClr val="FFC000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4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400" b="1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の位の計算</a:t>
                </a:r>
                <a:endParaRPr lang="en-US" altLang="ja-JP" sz="2400" b="1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53" name="正方形/長方形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065904"/>
                <a:ext cx="1973617" cy="616194"/>
              </a:xfrm>
              <a:prstGeom prst="rect">
                <a:avLst/>
              </a:prstGeom>
              <a:blipFill rotWithShape="0">
                <a:blip r:embed="rId6"/>
                <a:stretch>
                  <a:fillRect r="-4294" b="-77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正方形/長方形 53"/>
          <p:cNvSpPr/>
          <p:nvPr/>
        </p:nvSpPr>
        <p:spPr>
          <a:xfrm>
            <a:off x="4499992" y="3741432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正方形/長方形 54"/>
              <p:cNvSpPr/>
              <p:nvPr/>
            </p:nvSpPr>
            <p:spPr>
              <a:xfrm>
                <a:off x="4499992" y="4232766"/>
                <a:ext cx="4029262" cy="528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63÷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７で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の位に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９をたてる。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55" name="正方形/長方形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232766"/>
                <a:ext cx="4029262" cy="528863"/>
              </a:xfrm>
              <a:prstGeom prst="rect">
                <a:avLst/>
              </a:prstGeom>
              <a:blipFill rotWithShape="0">
                <a:blip r:embed="rId7"/>
                <a:stretch>
                  <a:fillRect l="-1513" b="-68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正方形/長方形 55"/>
          <p:cNvSpPr/>
          <p:nvPr/>
        </p:nvSpPr>
        <p:spPr>
          <a:xfrm>
            <a:off x="4499992" y="4820963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499992" y="5771738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499992" y="5312297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７と９をかける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499992" y="6263069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967188" y="4826271"/>
            <a:ext cx="3213480" cy="10549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一の位に商をたてたあと、</a:t>
            </a:r>
            <a:r>
              <a:rPr kumimoji="0" lang="ja-JP" altLang="en-US" sz="2000" kern="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商の小数点をうつこと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を忘れないでね。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98" y="5089647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7884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31" grpId="1" animBg="1"/>
      <p:bldP spid="35" grpId="0"/>
      <p:bldP spid="39" grpId="0"/>
      <p:bldP spid="41" grpId="0"/>
      <p:bldP spid="42" grpId="0"/>
      <p:bldP spid="38" grpId="0" animBg="1"/>
      <p:bldP spid="46" grpId="0"/>
      <p:bldP spid="49" grpId="1" animBg="1"/>
      <p:bldP spid="50" grpId="1" animBg="1"/>
      <p:bldP spid="51" grpId="1" animBg="1"/>
      <p:bldP spid="53" grpId="0" animBg="1"/>
      <p:bldP spid="54" grpId="0" animBg="1"/>
      <p:bldP spid="55" grpId="0"/>
      <p:bldP spid="56" grpId="0" animBg="1"/>
      <p:bldP spid="57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92979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９．４８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44008" y="97845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223083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644008" y="317543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44008" y="540208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644008" y="1466701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一の位の９を４でわり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商２を一の位にたてる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44008" y="2719081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４と２をかける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44008" y="366368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９から８をひく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4644008" y="5890332"/>
                <a:ext cx="2454518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の位の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４をおろす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890332"/>
                <a:ext cx="2454518" cy="528863"/>
              </a:xfrm>
              <a:prstGeom prst="rect">
                <a:avLst/>
              </a:prstGeom>
              <a:blipFill rotWithShape="0">
                <a:blip r:embed="rId5"/>
                <a:stretch>
                  <a:fillRect r="-1493" b="-68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正方形/長方形 43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4644008" y="4120042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44008" y="4637954"/>
            <a:ext cx="4031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わられる数の小数点にそろえて、</a:t>
            </a:r>
            <a:endParaRPr lang="en-US" altLang="ja-JP" sz="2000" dirty="0" smtClean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商の小数点をうつ</a:t>
            </a:r>
            <a:endParaRPr lang="ja-JP" altLang="en-US" sz="2000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5" name="メモ 44"/>
          <p:cNvSpPr/>
          <p:nvPr/>
        </p:nvSpPr>
        <p:spPr>
          <a:xfrm>
            <a:off x="5002078" y="1806392"/>
            <a:ext cx="252000" cy="324000"/>
          </a:xfrm>
          <a:prstGeom prst="foldedCorner">
            <a:avLst/>
          </a:prstGeom>
          <a:solidFill>
            <a:srgbClr val="FF99FF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619728" y="920666"/>
            <a:ext cx="540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01332"/>
              </p:ext>
            </p:extLst>
          </p:nvPr>
        </p:nvGraphicFramePr>
        <p:xfrm>
          <a:off x="1082467" y="921760"/>
          <a:ext cx="2160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" name="直線コネクタ 47"/>
          <p:cNvCxnSpPr/>
          <p:nvPr/>
        </p:nvCxnSpPr>
        <p:spPr>
          <a:xfrm flipV="1">
            <a:off x="1588060" y="16203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1578377"/>
            <a:ext cx="204268" cy="900000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1654998" y="917536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80398" y="2308891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594138" y="30252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1707646" y="3015485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2123728" y="213285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円/楕円 67"/>
          <p:cNvSpPr/>
          <p:nvPr/>
        </p:nvSpPr>
        <p:spPr>
          <a:xfrm>
            <a:off x="2123728" y="141277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2186869" y="162266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7828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00087 0.2044 " pathEditMode="relative" rAng="0" ptsTypes="AA">
                                      <p:cBhvr>
                                        <p:cTn id="109" dur="1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44" grpId="0" animBg="1"/>
      <p:bldP spid="26" grpId="0" animBg="1"/>
      <p:bldP spid="45" grpId="0" animBg="1"/>
      <p:bldP spid="45" grpId="1" animBg="1"/>
      <p:bldP spid="46" grpId="0" animBg="1"/>
      <p:bldP spid="46" grpId="1" animBg="1"/>
      <p:bldP spid="50" grpId="0"/>
      <p:bldP spid="51" grpId="0"/>
      <p:bldP spid="54" grpId="0"/>
      <p:bldP spid="68" grpId="0" animBg="1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92979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９．４８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44008" y="978454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2230834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644008" y="3175438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44008" y="4149080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4644008" y="1466701"/>
                <a:ext cx="3736920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14÷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４で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</a:t>
                </a:r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に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３を</a:t>
                </a:r>
                <a:r>
                  <a:rPr lang="ja-JP" altLang="en-US" sz="2000" dirty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たてる。</a:t>
                </a: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466701"/>
                <a:ext cx="3736920" cy="528863"/>
              </a:xfrm>
              <a:prstGeom prst="rect">
                <a:avLst/>
              </a:prstGeom>
              <a:blipFill rotWithShape="0">
                <a:blip r:embed="rId5"/>
                <a:stretch>
                  <a:fillRect l="-1794" r="-653" b="-81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正方形/長方形 35"/>
          <p:cNvSpPr/>
          <p:nvPr/>
        </p:nvSpPr>
        <p:spPr>
          <a:xfrm>
            <a:off x="4644008" y="2719081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４と３をかける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44008" y="366368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14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4644008" y="4637325"/>
                <a:ext cx="2563522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の位の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８をおろす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637325"/>
                <a:ext cx="2563522" cy="528863"/>
              </a:xfrm>
              <a:prstGeom prst="rect">
                <a:avLst/>
              </a:prstGeom>
              <a:blipFill rotWithShape="0">
                <a:blip r:embed="rId6"/>
                <a:stretch>
                  <a:fillRect r="-1429" b="-81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300053" y="317847"/>
                <a:ext cx="1931939" cy="528863"/>
              </a:xfrm>
              <a:prstGeom prst="rect">
                <a:avLst/>
              </a:prstGeom>
              <a:solidFill>
                <a:srgbClr val="FFC000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400" b="1" dirty="0" err="1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の位の</a:t>
                </a:r>
                <a:r>
                  <a:rPr lang="ja-JP" altLang="en-US" sz="2400" b="1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計算</a:t>
                </a:r>
                <a:endParaRPr lang="en-US" altLang="ja-JP" sz="2400" b="1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053" y="317847"/>
                <a:ext cx="1931939" cy="528863"/>
              </a:xfrm>
              <a:prstGeom prst="rect">
                <a:avLst/>
              </a:prstGeom>
              <a:blipFill rotWithShape="0">
                <a:blip r:embed="rId7"/>
                <a:stretch>
                  <a:fillRect t="-5618" r="-4389" b="-134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2159792" y="920666"/>
            <a:ext cx="540000" cy="702000"/>
          </a:xfrm>
          <a:prstGeom prst="rect">
            <a:avLst/>
          </a:prstGeom>
          <a:solidFill>
            <a:srgbClr val="FFC000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89646"/>
              </p:ext>
            </p:extLst>
          </p:nvPr>
        </p:nvGraphicFramePr>
        <p:xfrm>
          <a:off x="1082467" y="921760"/>
          <a:ext cx="2160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" name="直線コネクタ 47"/>
          <p:cNvCxnSpPr/>
          <p:nvPr/>
        </p:nvCxnSpPr>
        <p:spPr>
          <a:xfrm flipV="1">
            <a:off x="1588060" y="16203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1578377"/>
            <a:ext cx="204268" cy="900000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2189350" y="931546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80398" y="2308891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594138" y="30252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1703088" y="3729226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2123728" y="213285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円/楕円 67"/>
          <p:cNvSpPr/>
          <p:nvPr/>
        </p:nvSpPr>
        <p:spPr>
          <a:xfrm>
            <a:off x="2123728" y="141277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2737845" y="1614449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01372" y="3729226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1606838" y="44222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2201372" y="4439757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1959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00069 0.40926 " pathEditMode="relative" rAng="0" ptsTypes="AA">
                                      <p:cBhvr>
                                        <p:cTn id="75" dur="1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44" grpId="0" animBg="1"/>
      <p:bldP spid="46" grpId="0" animBg="1"/>
      <p:bldP spid="50" grpId="0"/>
      <p:bldP spid="54" grpId="0"/>
      <p:bldP spid="69" grpId="0"/>
      <p:bldP spid="29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134497" y="260649"/>
            <a:ext cx="392979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９．４８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644008" y="978454"/>
            <a:ext cx="1080000" cy="432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644008" y="2230834"/>
            <a:ext cx="1080000" cy="432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644008" y="3175438"/>
            <a:ext cx="1080000" cy="432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4644008" y="1466701"/>
                <a:ext cx="3993401" cy="542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28÷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４で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100</m:t>
                        </m:r>
                      </m:den>
                    </m:f>
                  </m:oMath>
                </a14:m>
                <a:r>
                  <a:rPr lang="ja-JP" altLang="en-US" sz="2000" dirty="0" err="1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</a:t>
                </a:r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に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７を</a:t>
                </a:r>
                <a:r>
                  <a:rPr lang="ja-JP" altLang="en-US" sz="2000" dirty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たてる。</a:t>
                </a: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466701"/>
                <a:ext cx="3993401" cy="542969"/>
              </a:xfrm>
              <a:prstGeom prst="rect">
                <a:avLst/>
              </a:prstGeom>
              <a:blipFill rotWithShape="0">
                <a:blip r:embed="rId5"/>
                <a:stretch>
                  <a:fillRect l="-1679" b="-44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正方形/長方形 35"/>
          <p:cNvSpPr/>
          <p:nvPr/>
        </p:nvSpPr>
        <p:spPr>
          <a:xfrm>
            <a:off x="4644008" y="2719081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４と７をかける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644008" y="366368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28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28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300053" y="317847"/>
                <a:ext cx="2040943" cy="528863"/>
              </a:xfrm>
              <a:prstGeom prst="rect">
                <a:avLst/>
              </a:prstGeom>
              <a:solidFill>
                <a:srgbClr val="66FFFF">
                  <a:alpha val="50000"/>
                </a:srgb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100</m:t>
                        </m:r>
                      </m:den>
                    </m:f>
                  </m:oMath>
                </a14:m>
                <a:r>
                  <a:rPr lang="ja-JP" altLang="en-US" sz="2400" b="1" dirty="0" err="1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の位の</a:t>
                </a:r>
                <a:r>
                  <a:rPr lang="ja-JP" altLang="en-US" sz="2400" b="1" dirty="0" smtClean="0"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計算</a:t>
                </a:r>
                <a:endParaRPr lang="en-US" altLang="ja-JP" sz="2400" b="1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053" y="317847"/>
                <a:ext cx="2040943" cy="528863"/>
              </a:xfrm>
              <a:prstGeom prst="rect">
                <a:avLst/>
              </a:prstGeom>
              <a:blipFill rotWithShape="0">
                <a:blip r:embed="rId6"/>
                <a:stretch>
                  <a:fillRect t="-5618" r="-4154" b="-134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2697756" y="920666"/>
            <a:ext cx="540000" cy="702000"/>
          </a:xfrm>
          <a:prstGeom prst="rect">
            <a:avLst/>
          </a:prstGeom>
          <a:solidFill>
            <a:srgbClr val="66FF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572211"/>
              </p:ext>
            </p:extLst>
          </p:nvPr>
        </p:nvGraphicFramePr>
        <p:xfrm>
          <a:off x="1082467" y="921760"/>
          <a:ext cx="2160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９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８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" name="直線コネクタ 47"/>
          <p:cNvCxnSpPr/>
          <p:nvPr/>
        </p:nvCxnSpPr>
        <p:spPr>
          <a:xfrm flipV="1">
            <a:off x="1588060" y="1620363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1578377"/>
            <a:ext cx="204268" cy="900000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2739204" y="920570"/>
            <a:ext cx="47320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80398" y="2308891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594138" y="30252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2188672" y="5111359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2123728" y="213285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円/楕円 67"/>
          <p:cNvSpPr/>
          <p:nvPr/>
        </p:nvSpPr>
        <p:spPr>
          <a:xfrm>
            <a:off x="2123728" y="141277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720893" y="5116047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1606838" y="4422245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1603962" y="5851354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698249" y="5835905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角丸四角形吹き出し 40"/>
              <p:cNvSpPr/>
              <p:nvPr/>
            </p:nvSpPr>
            <p:spPr>
              <a:xfrm>
                <a:off x="4849957" y="4583881"/>
                <a:ext cx="3213480" cy="1251708"/>
              </a:xfrm>
              <a:prstGeom prst="wedgeRoundRectCallout">
                <a:avLst>
                  <a:gd name="adj1" fmla="val -53330"/>
                  <a:gd name="adj2" fmla="val 20435"/>
                  <a:gd name="adj3" fmla="val 1666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t"/>
              <a:lstStyle/>
              <a:p>
                <a:pPr lvl="0">
                  <a:defRPr/>
                </a:pP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わられる数が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100</m:t>
                        </m:r>
                      </m:den>
                    </m:f>
                  </m:oMath>
                </a14:m>
                <a:r>
                  <a:rPr kumimoji="0" lang="ja-JP" altLang="en-US" sz="2000" kern="0" dirty="0" err="1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の位ま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</a:rPr>
                  <a:t>であっても、筆算のしかたは同じだね。</a:t>
                </a:r>
                <a:endParaRPr kumimoji="0" lang="en-US" altLang="ja-JP" sz="2000" kern="0" dirty="0" smtClean="0">
                  <a:solidFill>
                    <a:prstClr val="black"/>
                  </a:solidFill>
                  <a:latin typeface="AR P丸ゴシック体M" panose="020F0600000000000000" pitchFamily="50" charset="-128"/>
                  <a:ea typeface="AR P丸ゴシック体M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41" name="角丸四角形吹き出し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957" y="4583881"/>
                <a:ext cx="3213480" cy="1251708"/>
              </a:xfrm>
              <a:prstGeom prst="wedgeRoundRectCallout">
                <a:avLst>
                  <a:gd name="adj1" fmla="val -53330"/>
                  <a:gd name="adj2" fmla="val 20435"/>
                  <a:gd name="adj3" fmla="val 16667"/>
                </a:avLst>
              </a:prstGeom>
              <a:blipFill rotWithShape="0">
                <a:blip r:embed="rId8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067" y="4847257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16237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44" grpId="0" animBg="1"/>
      <p:bldP spid="46" grpId="0" animBg="1"/>
      <p:bldP spid="50" grpId="0"/>
      <p:bldP spid="54" grpId="0"/>
      <p:bldP spid="29" grpId="0"/>
      <p:bldP spid="40" grpId="0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7280168" cy="84463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４６．７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の筆算をして、商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は一の位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まで求めあまりも出しましょう。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839957" y="1909588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839957" y="3161968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839957" y="4106572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39957" y="5080214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839957" y="2397835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十の位の４を３でわり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商１を一の位にたてる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839957" y="365021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３と１をかける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839957" y="4594819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４から３をひく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839957" y="5568459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一の位の６をおろす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861661" y="1248981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619728" y="1597930"/>
            <a:ext cx="540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19309"/>
              </p:ext>
            </p:extLst>
          </p:nvPr>
        </p:nvGraphicFramePr>
        <p:xfrm>
          <a:off x="1082467" y="1599024"/>
          <a:ext cx="216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" name="直線コネクタ 47"/>
          <p:cNvCxnSpPr/>
          <p:nvPr/>
        </p:nvCxnSpPr>
        <p:spPr>
          <a:xfrm flipV="1">
            <a:off x="1588060" y="2297627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2255641"/>
            <a:ext cx="204268" cy="900000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1703088" y="1594800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680397" y="2986155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1594138" y="3702509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1707646" y="3692749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2666041" y="2810120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190876" y="2299930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907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0087 0.2044 " pathEditMode="relative" rAng="0" ptsTypes="AA">
                                      <p:cBhvr>
                                        <p:cTn id="80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44" grpId="0" animBg="1"/>
      <p:bldP spid="46" grpId="0" animBg="1"/>
      <p:bldP spid="46" grpId="1" animBg="1"/>
      <p:bldP spid="50" grpId="0"/>
      <p:bldP spid="51" grpId="0"/>
      <p:bldP spid="54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正方形/長方形 29"/>
          <p:cNvSpPr/>
          <p:nvPr/>
        </p:nvSpPr>
        <p:spPr>
          <a:xfrm>
            <a:off x="3795327" y="1743230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795327" y="272257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795327" y="3701922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95327" y="468126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95327" y="2248848"/>
            <a:ext cx="4377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を３でわり商５を一の位にたてる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795327" y="322819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３と５をかける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795327" y="420754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3795327" y="5186889"/>
                <a:ext cx="2454518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の位の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７をおろす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327" y="5186889"/>
                <a:ext cx="2454518" cy="528863"/>
              </a:xfrm>
              <a:prstGeom prst="rect">
                <a:avLst/>
              </a:prstGeom>
              <a:blipFill rotWithShape="0">
                <a:blip r:embed="rId5"/>
                <a:stretch>
                  <a:fillRect r="-1493" b="-68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正方形/長方形 43"/>
          <p:cNvSpPr/>
          <p:nvPr/>
        </p:nvSpPr>
        <p:spPr>
          <a:xfrm>
            <a:off x="3795327" y="12079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2163029" y="1596105"/>
            <a:ext cx="540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493797"/>
              </p:ext>
            </p:extLst>
          </p:nvPr>
        </p:nvGraphicFramePr>
        <p:xfrm>
          <a:off x="1082467" y="1597199"/>
          <a:ext cx="216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8" name="直線コネクタ 37"/>
          <p:cNvCxnSpPr/>
          <p:nvPr/>
        </p:nvCxnSpPr>
        <p:spPr>
          <a:xfrm flipV="1">
            <a:off x="1588060" y="2295802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47681" y="2253816"/>
            <a:ext cx="204268" cy="900000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2185665" y="1596105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680397" y="2984330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1594138" y="3700684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/楕円 54"/>
          <p:cNvSpPr/>
          <p:nvPr/>
        </p:nvSpPr>
        <p:spPr>
          <a:xfrm>
            <a:off x="2666041" y="2808295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2771129" y="2289888"/>
            <a:ext cx="47320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1622467" y="5112551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1703088" y="4404665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189349" y="4404665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228590" y="5097378"/>
            <a:ext cx="38504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1324280" y="260649"/>
            <a:ext cx="7280168" cy="844636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４６．７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の筆算をして、商は一の位まで求めあまりも出しましょう。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角丸四角形吹き出し 62"/>
          <p:cNvSpPr/>
          <p:nvPr/>
        </p:nvSpPr>
        <p:spPr>
          <a:xfrm>
            <a:off x="4335327" y="5654088"/>
            <a:ext cx="3962106" cy="882480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商は一の位まで求めればいいので、筆算はここで終わりです。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935" y="5654088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926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-0.00069 0.40926 " pathEditMode="relative" rAng="0" ptsTypes="AA">
                                      <p:cBhvr>
                                        <p:cTn id="79" dur="1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44" grpId="0" animBg="1"/>
      <p:bldP spid="29" grpId="0" animBg="1"/>
      <p:bldP spid="29" grpId="1" animBg="1"/>
      <p:bldP spid="40" grpId="0"/>
      <p:bldP spid="57" grpId="0"/>
      <p:bldP spid="59" grpId="0"/>
      <p:bldP spid="60" grpId="0"/>
      <p:bldP spid="61" grpId="0"/>
      <p:bldP spid="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6.8|2.2|4.2|3.6|4.8|5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9|4|1.7|2.1|3.1|2|1.7|1.6|1.7|3.9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3|3|1.9|1.9|2.3|1.2|1.9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3|1.6|3|4.1|1.2|2.4|1.6|3.1|2.6|1.9|2|1.4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4|1.2|3.4|1.5|1.4|1.9|1.4|1.6|1.9|1.9|1.8|5.1|1.5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8|1.5|3.7|1.5|1.9|2.1|1.2|1.7|1.8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|2.2|1.8|2.2|2|2|1.6|3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7|1.4|2.4|1.4|2|1.3|1.5|1.7|1.6|1.3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9|3.5|1.8|2.3|2.2|1.8|2.3|2|1.6|2.2|6.2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19528</TotalTime>
  <Words>560</Words>
  <Application>Microsoft Office PowerPoint</Application>
  <PresentationFormat>画面に合わせる (4:3)</PresentationFormat>
  <Paragraphs>216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Arial</vt:lpstr>
      <vt:lpstr>AR P丸ゴシック体E</vt:lpstr>
      <vt:lpstr>Calibri</vt:lpstr>
      <vt:lpstr>Cambria Math</vt:lpstr>
      <vt:lpstr>AR丸ゴシック体M</vt:lpstr>
      <vt:lpstr>ＭＳ Ｐゴシック</vt:lpstr>
      <vt:lpstr>HG丸ｺﾞｼｯｸM-PRO</vt:lpstr>
      <vt:lpstr>AR P丸ゴシック体M</vt:lpstr>
      <vt:lpstr>フラッシュ１</vt:lpstr>
      <vt:lpstr>４年「小数のわり算」①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557</cp:revision>
  <dcterms:created xsi:type="dcterms:W3CDTF">2015-06-25T04:58:05Z</dcterms:created>
  <dcterms:modified xsi:type="dcterms:W3CDTF">2020-09-06T02:31:52Z</dcterms:modified>
</cp:coreProperties>
</file>