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88" r:id="rId2"/>
    <p:sldId id="293" r:id="rId3"/>
    <p:sldId id="289" r:id="rId4"/>
    <p:sldId id="294" r:id="rId5"/>
  </p:sldIdLst>
  <p:sldSz cx="9144000" cy="6858000" type="screen4x3"/>
  <p:notesSz cx="6858000" cy="9144000"/>
  <p:embeddedFontLst>
    <p:embeddedFont>
      <p:font typeface="AR P丸ゴシック体E" panose="020F0900000000000000" pitchFamily="50" charset="-128"/>
      <p:regular r:id="rId7"/>
    </p:embeddedFont>
    <p:embeddedFont>
      <p:font typeface="HGP行書体" panose="03000600000000000000" pitchFamily="66" charset="-12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G丸ｺﾞｼｯｸM-PRO" panose="020F0600000000000000" pitchFamily="50" charset="-128"/>
      <p:regular r:id="rId13"/>
    </p:embeddedFont>
    <p:embeddedFont>
      <p:font typeface="AR P教科書体M" panose="03000600000000000000" pitchFamily="66" charset="-128"/>
      <p:regular r:id="rId1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25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66"/>
    <a:srgbClr val="FF66FF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40" y="78"/>
      </p:cViewPr>
      <p:guideLst>
        <p:guide pos="2925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2020/7/29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 smtClean="0">
                <a:ea typeface="HG丸ｺﾞｼｯｸM-PRO" pitchFamily="50" charset="-128"/>
              </a:rPr>
              <a:t>問題を読みましょう。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0745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134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77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444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202" y="794135"/>
            <a:ext cx="8579296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算法童子問</a:t>
            </a:r>
            <a:endParaRPr kumimoji="1" lang="ja-JP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82352" y="2416622"/>
            <a:ext cx="8579296" cy="389269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RightUp">
                <a:rot lat="2100000" lon="0" rev="0"/>
              </a:camera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江戸時代の算術</a:t>
            </a:r>
            <a:endParaRPr lang="en-US" altLang="ja-JP" sz="66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和算を学ぼう</a:t>
            </a:r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１３</a:t>
            </a:r>
            <a:endParaRPr lang="en-US" altLang="ja-JP" sz="66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6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大原の花売り問題</a:t>
            </a:r>
            <a:endParaRPr lang="en-US" altLang="ja-JP" sz="60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48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パワポで解説</a:t>
            </a:r>
            <a:endParaRPr lang="ja-JP" altLang="en-US" sz="48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79975" y="501747"/>
            <a:ext cx="6116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3200" b="1" kern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さんぽう</a:t>
            </a:r>
            <a:r>
              <a:rPr lang="ja-JP" altLang="en-US" sz="32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どうじもん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1" y="4827339"/>
            <a:ext cx="2022107" cy="162173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64" y="3233507"/>
            <a:ext cx="1544960" cy="14599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26588"/>
            <a:ext cx="1698318" cy="1698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0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角丸四角形吹き出し 79"/>
          <p:cNvSpPr/>
          <p:nvPr/>
        </p:nvSpPr>
        <p:spPr>
          <a:xfrm>
            <a:off x="1259632" y="629979"/>
            <a:ext cx="7462589" cy="2429485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「花を売事　大原の</a:t>
            </a:r>
            <a:r>
              <a:rPr kumimoji="0" lang="ja-JP" altLang="en-US" sz="2400" kern="0" dirty="0" err="1" smtClean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さと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より出て　はなをうる女あり　桃柳さくらつばきの四種のはなを三種づゝえらみ　毎日一種をとりかへ　みやこの町をうりありきさしに　ころハ弥生三日ある人その日の三種桃柳椿を買ぬ　そのよく日きのふの花をけふも買べしといへバ　女のいはくけふは桃ハなくして柳さくら椿なり　きのふの三種ハ又ぞや来る七日にうりまいらすべしと答えし」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endParaRPr kumimoji="0" lang="ja-JP" altLang="en-US" sz="2400" kern="0" dirty="0">
              <a:solidFill>
                <a:prstClr val="black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5656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算法童子問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巻之一</a:t>
            </a:r>
            <a:r>
              <a:rPr kumimoji="1" lang="ja-JP" altLang="en-US" dirty="0" smtClean="0"/>
              <a:t>　原文</a:t>
            </a:r>
            <a:endParaRPr kumimoji="1" lang="ja-JP" altLang="en-US" dirty="0"/>
          </a:p>
        </p:txBody>
      </p:sp>
      <p:sp>
        <p:nvSpPr>
          <p:cNvPr id="27" name="角丸四角形吹き出し 26"/>
          <p:cNvSpPr/>
          <p:nvPr/>
        </p:nvSpPr>
        <p:spPr>
          <a:xfrm>
            <a:off x="1259632" y="3445421"/>
            <a:ext cx="7462589" cy="3186228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「花を売る事　大原の里から出て来て花を売る女がいた。桃、柳、桜、椿の四種類の花を三種ずつ選んで、毎日、一種類を取り替えて、（京）都の町に売り歩いていた。季節は三月三日である人がその日の三種、桃、柳、椿を買った。その翌日、昨日の花を今日も買おうと言うと（花売りの）女が言うには、今日は桃はなくて、柳、桜、椿である。昨日の三種は、また、今度来る七日に売りに参りましょうと答えた。」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75656" y="307608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現代語訳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03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" grpId="0"/>
      <p:bldP spid="2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75656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算法童子問</a:t>
            </a:r>
            <a:r>
              <a:rPr kumimoji="1" lang="en-US" altLang="ja-JP" dirty="0" smtClean="0"/>
              <a:t>』</a:t>
            </a:r>
            <a:endParaRPr kumimoji="1" lang="ja-JP" altLang="en-US" dirty="0"/>
          </a:p>
        </p:txBody>
      </p:sp>
      <p:sp>
        <p:nvSpPr>
          <p:cNvPr id="27" name="角丸四角形吹き出し 26"/>
          <p:cNvSpPr/>
          <p:nvPr/>
        </p:nvSpPr>
        <p:spPr>
          <a:xfrm>
            <a:off x="1268213" y="617545"/>
            <a:ext cx="7462589" cy="1803343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桃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、柳、桜、椿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の４種類の中から、日に３種を選んで売っています。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３月３日にある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が彼女から、この日売っている３種の花を買いました。次の日、昨日と同じ「桃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、柳、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椿」の３種の花を求められましたが、「今日は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桃はなくて、柳、桜、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椿の３種です。昨日と同じ花を持ってくるのは、３月７日になります。」と答えました。どうしてでしょうか？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88401" y="29214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現代語訳</a:t>
            </a:r>
            <a:endParaRPr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1516609" y="2527329"/>
            <a:ext cx="7214193" cy="469624"/>
          </a:xfrm>
          <a:prstGeom prst="wedgeRoundRectCallout">
            <a:avLst>
              <a:gd name="adj1" fmla="val -52740"/>
              <a:gd name="adj2" fmla="val 9399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桃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、柳、桜、椿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の４種類の中から、３種を選ぶ組み合わせを考えます。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048089"/>
              </p:ext>
            </p:extLst>
          </p:nvPr>
        </p:nvGraphicFramePr>
        <p:xfrm>
          <a:off x="1371933" y="3103394"/>
          <a:ext cx="725514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936"/>
                <a:gridCol w="1596553"/>
                <a:gridCol w="1596553"/>
                <a:gridCol w="1596553"/>
                <a:gridCol w="1596553"/>
              </a:tblGrid>
              <a:tr h="576000"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ysClr val="windowText" lastClr="000000"/>
                          </a:solidFill>
                        </a:rPr>
                        <a:t>１日目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</a:rPr>
                        <a:t>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ysClr val="windowText" lastClr="000000"/>
                          </a:solidFill>
                        </a:rPr>
                        <a:t>柳</a:t>
                      </a:r>
                      <a:endParaRPr kumimoji="1" lang="ja-JP" altLang="en-US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dirty="0" smtClean="0">
                          <a:solidFill>
                            <a:sysClr val="windowText" lastClr="000000"/>
                          </a:solidFill>
                        </a:rPr>
                        <a:t>椿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strike="noStrike" baseline="0" dirty="0" smtClean="0">
                          <a:solidFill>
                            <a:sysClr val="windowText" lastClr="000000"/>
                          </a:solidFill>
                        </a:rPr>
                        <a:t>－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ysClr val="windowText" lastClr="000000"/>
                          </a:solidFill>
                        </a:rPr>
                        <a:t>２日目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柳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椿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桜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ysClr val="windowText" lastClr="000000"/>
                          </a:solidFill>
                        </a:rPr>
                        <a:t>３日目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桃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－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椿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桜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ysClr val="windowText" lastClr="000000"/>
                          </a:solidFill>
                        </a:rPr>
                        <a:t>４日目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桃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柳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strike="noStrike" baseline="0" dirty="0" smtClean="0">
                          <a:solidFill>
                            <a:sysClr val="windowText" lastClr="000000"/>
                          </a:solidFill>
                        </a:rPr>
                        <a:t>－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桜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17" name="角丸四角形吹き出し 16"/>
          <p:cNvSpPr/>
          <p:nvPr/>
        </p:nvSpPr>
        <p:spPr>
          <a:xfrm>
            <a:off x="1371933" y="5605366"/>
            <a:ext cx="7214193" cy="847969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種類のなかから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種類を選び出す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方法は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通り。つまり、花の組み合わせは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日で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回りするので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、「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日後の３月７日」になります。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577475"/>
            <a:ext cx="944685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解き方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8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角丸四角形吹き出し 13"/>
          <p:cNvSpPr/>
          <p:nvPr/>
        </p:nvSpPr>
        <p:spPr>
          <a:xfrm>
            <a:off x="1384194" y="2919462"/>
            <a:ext cx="4483950" cy="469624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どの花を家に置いてくるかを考える！</a:t>
            </a:r>
            <a:endParaRPr kumimoji="0" lang="ja-JP" altLang="en-US" sz="24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486"/>
              </p:ext>
            </p:extLst>
          </p:nvPr>
        </p:nvGraphicFramePr>
        <p:xfrm>
          <a:off x="1352119" y="433179"/>
          <a:ext cx="725514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936"/>
                <a:gridCol w="1596553"/>
                <a:gridCol w="1596553"/>
                <a:gridCol w="1596553"/>
                <a:gridCol w="1596553"/>
              </a:tblGrid>
              <a:tr h="576000"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ysClr val="windowText" lastClr="000000"/>
                          </a:solidFill>
                        </a:rPr>
                        <a:t>１日目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</a:rPr>
                        <a:t>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ysClr val="windowText" lastClr="000000"/>
                          </a:solidFill>
                        </a:rPr>
                        <a:t>柳</a:t>
                      </a:r>
                      <a:endParaRPr kumimoji="1" lang="ja-JP" altLang="en-US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dirty="0" smtClean="0">
                          <a:solidFill>
                            <a:sysClr val="windowText" lastClr="000000"/>
                          </a:solidFill>
                        </a:rPr>
                        <a:t>椿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strike="noStrike" baseline="0" dirty="0" smtClean="0">
                          <a:solidFill>
                            <a:sysClr val="windowText" lastClr="000000"/>
                          </a:solidFill>
                        </a:rPr>
                        <a:t>－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ysClr val="windowText" lastClr="000000"/>
                          </a:solidFill>
                        </a:rPr>
                        <a:t>２日目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柳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椿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桜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ysClr val="windowText" lastClr="000000"/>
                          </a:solidFill>
                        </a:rPr>
                        <a:t>３日目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桃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－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椿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桜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ysClr val="windowText" lastClr="000000"/>
                          </a:solidFill>
                        </a:rPr>
                        <a:t>４日目</a:t>
                      </a:r>
                      <a:endParaRPr kumimoji="1" lang="ja-JP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桃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柳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strike="noStrike" baseline="0" dirty="0" smtClean="0">
                          <a:solidFill>
                            <a:sysClr val="windowText" lastClr="000000"/>
                          </a:solidFill>
                        </a:rPr>
                        <a:t>－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桜</a:t>
                      </a:r>
                      <a:endParaRPr kumimoji="1" lang="ja-JP" altLang="en-US" sz="3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17" name="角丸四角形吹き出し 16"/>
          <p:cNvSpPr/>
          <p:nvPr/>
        </p:nvSpPr>
        <p:spPr>
          <a:xfrm>
            <a:off x="1393074" y="3717032"/>
            <a:ext cx="7214193" cy="252028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種類の花から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種類を選ぶ方法は何通りあるかを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考える方法の他に、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選び出す花」を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考えるのではなく、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逆に「家に置いてくる花」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に注目します。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種類のなかから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種類を選び出す」ことと、「どれか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種類を家に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置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いて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くる」ことは同じ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意味になります。表の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通り、花は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種類なので、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家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err="1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に</a:t>
            </a:r>
            <a:r>
              <a:rPr kumimoji="0" lang="ja-JP" altLang="en-US" sz="2000" kern="0" dirty="0" err="1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置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いてくる花の選び方も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通りです。つまり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、花の組み合わせは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回りするので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、「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日後の３月７日」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ということに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なります。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4928" y="2919462"/>
            <a:ext cx="944685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解き方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23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6.4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7|1.7|4.1|6.1|3.2|3.7|4.1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FF"/>
        </a:solidFill>
      </a:spPr>
      <a:bodyPr rtlCol="0" anchor="ctr"/>
      <a:lstStyle>
        <a:defPPr algn="ctr">
          <a:defRPr kumimoji="1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57150">
          <a:solidFill>
            <a:srgbClr val="FF99FF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6428</TotalTime>
  <Words>292</Words>
  <Application>Microsoft Office PowerPoint</Application>
  <PresentationFormat>画面に合わせる (4:3)</PresentationFormat>
  <Paragraphs>69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Arial</vt:lpstr>
      <vt:lpstr>AR P丸ゴシック体E</vt:lpstr>
      <vt:lpstr>HGP行書体</vt:lpstr>
      <vt:lpstr>Calibri</vt:lpstr>
      <vt:lpstr>ＭＳ Ｐゴシック</vt:lpstr>
      <vt:lpstr>HG丸ｺﾞｼｯｸM-PRO</vt:lpstr>
      <vt:lpstr>AR P教科書体M</vt:lpstr>
      <vt:lpstr>フラッシュ１</vt:lpstr>
      <vt:lpstr>算法童子問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打ち消しの言葉</dc:title>
  <dc:creator>小泉 浩</dc:creator>
  <cp:lastModifiedBy>小泉 浩</cp:lastModifiedBy>
  <cp:revision>226</cp:revision>
  <dcterms:created xsi:type="dcterms:W3CDTF">2015-06-25T04:58:05Z</dcterms:created>
  <dcterms:modified xsi:type="dcterms:W3CDTF">2020-07-29T00:53:36Z</dcterms:modified>
</cp:coreProperties>
</file>