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1"/>
  </p:notesMasterIdLst>
  <p:sldIdLst>
    <p:sldId id="288" r:id="rId2"/>
    <p:sldId id="289" r:id="rId3"/>
    <p:sldId id="307" r:id="rId4"/>
    <p:sldId id="308" r:id="rId5"/>
    <p:sldId id="309" r:id="rId6"/>
    <p:sldId id="310" r:id="rId7"/>
    <p:sldId id="311" r:id="rId8"/>
    <p:sldId id="312" r:id="rId9"/>
    <p:sldId id="314" r:id="rId10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2"/>
    </p:embeddedFont>
    <p:embeddedFont>
      <p:font typeface="AR P教科書体M" panose="03000600000000000000" pitchFamily="66" charset="-128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HG丸ｺﾞｼｯｸM-PRO" panose="020F0600000000000000" pitchFamily="50" charset="-128"/>
      <p:regular r:id="rId18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8" autoAdjust="0"/>
    <p:restoredTop sz="94424" autoAdjust="0"/>
  </p:normalViewPr>
  <p:slideViewPr>
    <p:cSldViewPr>
      <p:cViewPr varScale="1">
        <p:scale>
          <a:sx n="66" d="100"/>
          <a:sy n="66" d="100"/>
        </p:scale>
        <p:origin x="1236" y="78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集合算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198365"/>
            <a:ext cx="8579296" cy="259655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算数の文章問題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条件</a:t>
            </a:r>
            <a:r>
              <a:rPr lang="ja-JP" altLang="en-US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に合った集まりを扱う問題</a:t>
            </a:r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033669"/>
              </p:ext>
            </p:extLst>
          </p:nvPr>
        </p:nvGraphicFramePr>
        <p:xfrm>
          <a:off x="1595438" y="4149080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1062811"/>
            <a:ext cx="7560840" cy="97013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集合算は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、ある条件に合った集まりと、別の条件に合った集まりがあり、またその両方の条件に合った集まりを扱う問題です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集合算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57040" y="2162246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集合算の解き方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953711"/>
            <a:ext cx="7462589" cy="90767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★表を使って条件を整理します。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★あいている表の中の数を順番に計算していきます。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415748"/>
              </p:ext>
            </p:extLst>
          </p:nvPr>
        </p:nvGraphicFramePr>
        <p:xfrm>
          <a:off x="1595438" y="4149080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0" y="23928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201177" y="239287"/>
            <a:ext cx="7696795" cy="1245906"/>
          </a:xfrm>
          <a:prstGeom prst="wedgeRoundRectCallout">
            <a:avLst>
              <a:gd name="adj1" fmla="val -51821"/>
              <a:gd name="adj2" fmla="val 2859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あるクラスで好きな科目を調べたところ、算数が好きな人は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18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人、国語が好きな人は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人、両方とも好きな人は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人でした。クラス全体の人数が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40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人の時、どちらも嫌いな人は何人ですか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99833" y="1648629"/>
            <a:ext cx="5332407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①から④のわかっている数字を表の中に入れます。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211176"/>
              </p:ext>
            </p:extLst>
          </p:nvPr>
        </p:nvGraphicFramePr>
        <p:xfrm>
          <a:off x="1619672" y="2420888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９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１８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４０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1" name="グループ化 50"/>
          <p:cNvGrpSpPr/>
          <p:nvPr/>
        </p:nvGrpSpPr>
        <p:grpSpPr>
          <a:xfrm>
            <a:off x="5657172" y="367572"/>
            <a:ext cx="3091292" cy="461665"/>
            <a:chOff x="1077249" y="870524"/>
            <a:chExt cx="7559268" cy="461665"/>
          </a:xfrm>
        </p:grpSpPr>
        <p:cxnSp>
          <p:nvCxnSpPr>
            <p:cNvPr id="52" name="直線コネクタ 51"/>
            <p:cNvCxnSpPr/>
            <p:nvPr/>
          </p:nvCxnSpPr>
          <p:spPr>
            <a:xfrm>
              <a:off x="1943937" y="1173928"/>
              <a:ext cx="6692580" cy="0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正方形/長方形 52"/>
            <p:cNvSpPr/>
            <p:nvPr/>
          </p:nvSpPr>
          <p:spPr>
            <a:xfrm>
              <a:off x="1077249" y="870524"/>
              <a:ext cx="1353849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①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1019859" y="761628"/>
            <a:ext cx="3120093" cy="461665"/>
            <a:chOff x="1077251" y="865437"/>
            <a:chExt cx="7629696" cy="461665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2006418" y="1101357"/>
              <a:ext cx="6700529" cy="0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正方形/長方形 55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②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988030" y="768885"/>
            <a:ext cx="3120093" cy="461665"/>
            <a:chOff x="1077251" y="865437"/>
            <a:chExt cx="7629696" cy="461665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2006418" y="1101357"/>
              <a:ext cx="6700529" cy="0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③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1034557" y="1174099"/>
            <a:ext cx="2745355" cy="461665"/>
            <a:chOff x="1077251" y="865437"/>
            <a:chExt cx="6713334" cy="461665"/>
          </a:xfrm>
        </p:grpSpPr>
        <p:cxnSp>
          <p:nvCxnSpPr>
            <p:cNvPr id="61" name="直線コネクタ 60"/>
            <p:cNvCxnSpPr/>
            <p:nvPr/>
          </p:nvCxnSpPr>
          <p:spPr>
            <a:xfrm>
              <a:off x="2006418" y="1101357"/>
              <a:ext cx="5784167" cy="0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正方形/長方形 61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④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角丸四角形吹き出し 12"/>
          <p:cNvSpPr/>
          <p:nvPr/>
        </p:nvSpPr>
        <p:spPr>
          <a:xfrm>
            <a:off x="2839715" y="4854411"/>
            <a:ext cx="1511598" cy="792088"/>
          </a:xfrm>
          <a:prstGeom prst="wedgeRoundRectCallout">
            <a:avLst>
              <a:gd name="adj1" fmla="val -16992"/>
              <a:gd name="adj2" fmla="val -91423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①算数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が好きな人は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18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  <p:sp>
        <p:nvSpPr>
          <p:cNvPr id="63" name="角丸四角形吹き出し 62"/>
          <p:cNvSpPr/>
          <p:nvPr/>
        </p:nvSpPr>
        <p:spPr>
          <a:xfrm>
            <a:off x="7084583" y="2852738"/>
            <a:ext cx="1511598" cy="792088"/>
          </a:xfrm>
          <a:prstGeom prst="wedgeRoundRectCallout">
            <a:avLst>
              <a:gd name="adj1" fmla="val -70763"/>
              <a:gd name="adj2" fmla="val 798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②国語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が好きな人は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  <p:sp>
        <p:nvSpPr>
          <p:cNvPr id="65" name="角丸四角形吹き出し 64"/>
          <p:cNvSpPr/>
          <p:nvPr/>
        </p:nvSpPr>
        <p:spPr>
          <a:xfrm>
            <a:off x="6828484" y="4778296"/>
            <a:ext cx="1631948" cy="792088"/>
          </a:xfrm>
          <a:prstGeom prst="wedgeRoundRectCallout">
            <a:avLst>
              <a:gd name="adj1" fmla="val -58160"/>
              <a:gd name="adj2" fmla="val -8340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④全体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の人数が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40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051076" y="408398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5579805" y="3039418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3010452" y="3025077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下矢印 65"/>
          <p:cNvSpPr/>
          <p:nvPr/>
        </p:nvSpPr>
        <p:spPr>
          <a:xfrm rot="16200000">
            <a:off x="4203697" y="1750212"/>
            <a:ext cx="311723" cy="301717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下矢印 13"/>
          <p:cNvSpPr/>
          <p:nvPr/>
        </p:nvSpPr>
        <p:spPr>
          <a:xfrm>
            <a:off x="3430088" y="2935482"/>
            <a:ext cx="311723" cy="128560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5643116" y="4106443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角丸四角形吹き出し 63"/>
          <p:cNvSpPr/>
          <p:nvPr/>
        </p:nvSpPr>
        <p:spPr>
          <a:xfrm>
            <a:off x="1339376" y="2225942"/>
            <a:ext cx="1511598" cy="792088"/>
          </a:xfrm>
          <a:prstGeom prst="wedgeRoundRectCallout">
            <a:avLst>
              <a:gd name="adj1" fmla="val 69546"/>
              <a:gd name="adj2" fmla="val 5769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③両方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とも好きな人は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5789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3" grpId="0" animBg="1"/>
      <p:bldP spid="63" grpId="0" animBg="1"/>
      <p:bldP spid="65" grpId="0" animBg="1"/>
      <p:bldP spid="15" grpId="0" animBg="1"/>
      <p:bldP spid="67" grpId="0" animBg="1"/>
      <p:bldP spid="68" grpId="0" animBg="1"/>
      <p:bldP spid="66" grpId="0" animBg="1"/>
      <p:bldP spid="14" grpId="0" animBg="1"/>
      <p:bldP spid="69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0" y="23928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201177" y="239287"/>
            <a:ext cx="7696795" cy="1245906"/>
          </a:xfrm>
          <a:prstGeom prst="wedgeRoundRectCallout">
            <a:avLst>
              <a:gd name="adj1" fmla="val -51821"/>
              <a:gd name="adj2" fmla="val 2859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あるクラスで好きな科目を調べたところ、算数が好きな人は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18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人、国語が好きな人は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人、両方とも好きな人は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人でした。クラス全体の人数が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40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人の時、どちらも嫌いな人は何人ですか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99833" y="1648629"/>
            <a:ext cx="5332407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求めるのは、算数も国語も嫌いな人の人数です。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89104"/>
              </p:ext>
            </p:extLst>
          </p:nvPr>
        </p:nvGraphicFramePr>
        <p:xfrm>
          <a:off x="1619672" y="2420888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９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（６）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（９）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（２５）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１８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（２２）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４０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角丸四角形 1"/>
          <p:cNvSpPr/>
          <p:nvPr/>
        </p:nvSpPr>
        <p:spPr>
          <a:xfrm>
            <a:off x="4211960" y="3501008"/>
            <a:ext cx="1296144" cy="54000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4345531" y="301621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角丸四角形吹き出し 28"/>
          <p:cNvSpPr/>
          <p:nvPr/>
        </p:nvSpPr>
        <p:spPr>
          <a:xfrm>
            <a:off x="5796136" y="1795787"/>
            <a:ext cx="2016224" cy="1058889"/>
          </a:xfrm>
          <a:prstGeom prst="wedgeRoundRectCallout">
            <a:avLst>
              <a:gd name="adj1" fmla="val -77484"/>
              <a:gd name="adj2" fmla="val 7578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国語が好きで算数は嫌いな人の人数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１５－９＝６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028590" y="3561644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角丸四角形吹き出し 30"/>
          <p:cNvSpPr/>
          <p:nvPr/>
        </p:nvSpPr>
        <p:spPr>
          <a:xfrm>
            <a:off x="635796" y="4041008"/>
            <a:ext cx="2016224" cy="1058889"/>
          </a:xfrm>
          <a:prstGeom prst="wedgeRoundRectCallout">
            <a:avLst>
              <a:gd name="adj1" fmla="val 69370"/>
              <a:gd name="adj2" fmla="val -5991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算数が好きで国語は嫌いな人の人数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１８－９＝９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18539" y="3557094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吹き出し 32"/>
          <p:cNvSpPr/>
          <p:nvPr/>
        </p:nvSpPr>
        <p:spPr>
          <a:xfrm>
            <a:off x="6961037" y="2854676"/>
            <a:ext cx="2016224" cy="1058889"/>
          </a:xfrm>
          <a:prstGeom prst="wedgeRoundRectCallout">
            <a:avLst>
              <a:gd name="adj1" fmla="val -64526"/>
              <a:gd name="adj2" fmla="val 3877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国語が嫌いな人の人数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４０－１５＝２５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4716016" y="4754101"/>
            <a:ext cx="2016224" cy="1058889"/>
          </a:xfrm>
          <a:prstGeom prst="wedgeRoundRectCallout">
            <a:avLst>
              <a:gd name="adj1" fmla="val -27093"/>
              <a:gd name="adj2" fmla="val -72252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算数が嫌いな人の人数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４０－１８＝２２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339492" y="4101704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1780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" grpId="0" animBg="1"/>
      <p:bldP spid="30" grpId="0" animBg="1"/>
      <p:bldP spid="29" grpId="0" animBg="1"/>
      <p:bldP spid="32" grpId="0" animBg="1"/>
      <p:bldP spid="31" grpId="0" animBg="1"/>
      <p:bldP spid="34" grpId="0" animBg="1"/>
      <p:bldP spid="33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0" y="23928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201177" y="239287"/>
            <a:ext cx="7696795" cy="1245906"/>
          </a:xfrm>
          <a:prstGeom prst="wedgeRoundRectCallout">
            <a:avLst>
              <a:gd name="adj1" fmla="val -51821"/>
              <a:gd name="adj2" fmla="val 2859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あるクラスで好きな科目を調べたところ、算数が好きな人は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18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人、国語が好きな人は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人、両方とも好きな人は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人でした。クラス全体の人数が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40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人の時、どちらも嫌いな人は何人ですか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99833" y="1648629"/>
            <a:ext cx="5332407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求めるのは、算数も国語も嫌いな人の人数です。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6123"/>
              </p:ext>
            </p:extLst>
          </p:nvPr>
        </p:nvGraphicFramePr>
        <p:xfrm>
          <a:off x="1619672" y="2420888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算数嫌い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国語好き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９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（６）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国語嫌い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（９）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（１６）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（２５）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１８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（２２）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４０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角丸四角形 1"/>
          <p:cNvSpPr/>
          <p:nvPr/>
        </p:nvSpPr>
        <p:spPr>
          <a:xfrm>
            <a:off x="4211960" y="3501008"/>
            <a:ext cx="1296144" cy="54000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1399833" y="4890295"/>
            <a:ext cx="5332407" cy="1130993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算数も国語も嫌いな人の人数は、表の縦の数字</a:t>
            </a:r>
            <a:endParaRPr kumimoji="0" lang="en-US" altLang="ja-JP" sz="20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からでも横の数字からでも求められます。</a:t>
            </a:r>
            <a:endParaRPr kumimoji="0" lang="en-US" altLang="ja-JP" sz="20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２２－６＝１６（人）　　　　　（答え）１６人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352855" y="355298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27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0" y="23928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201177" y="239287"/>
            <a:ext cx="7696795" cy="1245906"/>
          </a:xfrm>
          <a:prstGeom prst="wedgeRoundRectCallout">
            <a:avLst>
              <a:gd name="adj1" fmla="val -51821"/>
              <a:gd name="adj2" fmla="val 2859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 anchorCtr="0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あるクラスで、通学の時に電車とバスを使っているか調べたとところ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電車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で通っている生徒は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人、電車とバスで通っている生徒は全体の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％、電車もバスも使っていない生徒は電車で通っている生徒の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1/2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でした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の人数が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人の時、バスで通っている生徒は何人ですか。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49009" y="1651428"/>
            <a:ext cx="5332407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①から④のわかっている数字を表の中に入れます。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292964"/>
              </p:ext>
            </p:extLst>
          </p:nvPr>
        </p:nvGraphicFramePr>
        <p:xfrm>
          <a:off x="1619672" y="2830374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電車○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電車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バス○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１２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バス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２２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４０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1" name="グループ化 50"/>
          <p:cNvGrpSpPr/>
          <p:nvPr/>
        </p:nvGrpSpPr>
        <p:grpSpPr>
          <a:xfrm>
            <a:off x="896487" y="541744"/>
            <a:ext cx="3269832" cy="461665"/>
            <a:chOff x="1077249" y="870524"/>
            <a:chExt cx="22263858" cy="461665"/>
          </a:xfrm>
        </p:grpSpPr>
        <p:cxnSp>
          <p:nvCxnSpPr>
            <p:cNvPr id="52" name="直線コネクタ 51"/>
            <p:cNvCxnSpPr/>
            <p:nvPr/>
          </p:nvCxnSpPr>
          <p:spPr>
            <a:xfrm flipV="1">
              <a:off x="3789875" y="1170175"/>
              <a:ext cx="19551232" cy="3753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正方形/長方形 52"/>
            <p:cNvSpPr/>
            <p:nvPr/>
          </p:nvSpPr>
          <p:spPr>
            <a:xfrm>
              <a:off x="1077249" y="870524"/>
              <a:ext cx="1353849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①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4166319" y="610563"/>
            <a:ext cx="4429862" cy="461665"/>
            <a:chOff x="1077251" y="865437"/>
            <a:chExt cx="7629696" cy="461665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1711078" y="1096269"/>
              <a:ext cx="6995869" cy="5088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正方形/長方形 55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②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896487" y="913679"/>
            <a:ext cx="6411817" cy="461665"/>
            <a:chOff x="1077251" y="865437"/>
            <a:chExt cx="15679089" cy="461665"/>
          </a:xfrm>
        </p:grpSpPr>
        <p:cxnSp>
          <p:nvCxnSpPr>
            <p:cNvPr id="58" name="直線コネクタ 57"/>
            <p:cNvCxnSpPr/>
            <p:nvPr/>
          </p:nvCxnSpPr>
          <p:spPr>
            <a:xfrm flipV="1">
              <a:off x="2006418" y="1096269"/>
              <a:ext cx="14749922" cy="5088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③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951830" y="1199961"/>
            <a:ext cx="2478258" cy="461665"/>
            <a:chOff x="1077251" y="865437"/>
            <a:chExt cx="6060191" cy="461665"/>
          </a:xfrm>
        </p:grpSpPr>
        <p:cxnSp>
          <p:nvCxnSpPr>
            <p:cNvPr id="61" name="直線コネクタ 60"/>
            <p:cNvCxnSpPr/>
            <p:nvPr/>
          </p:nvCxnSpPr>
          <p:spPr>
            <a:xfrm flipV="1">
              <a:off x="2006418" y="1096269"/>
              <a:ext cx="5131024" cy="5088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正方形/長方形 61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④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角丸四角形吹き出し 12"/>
          <p:cNvSpPr/>
          <p:nvPr/>
        </p:nvSpPr>
        <p:spPr>
          <a:xfrm>
            <a:off x="2730601" y="5301208"/>
            <a:ext cx="1803723" cy="792088"/>
          </a:xfrm>
          <a:prstGeom prst="wedgeRoundRectCallout">
            <a:avLst>
              <a:gd name="adj1" fmla="val -16992"/>
              <a:gd name="adj2" fmla="val -91423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①電車で通っている生徒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22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  <p:sp>
        <p:nvSpPr>
          <p:cNvPr id="65" name="角丸四角形吹き出し 64"/>
          <p:cNvSpPr/>
          <p:nvPr/>
        </p:nvSpPr>
        <p:spPr>
          <a:xfrm>
            <a:off x="6828483" y="5187782"/>
            <a:ext cx="1767697" cy="792088"/>
          </a:xfrm>
          <a:prstGeom prst="wedgeRoundRectCallout">
            <a:avLst>
              <a:gd name="adj1" fmla="val -58160"/>
              <a:gd name="adj2" fmla="val -8340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④クラスの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人数が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40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015523" y="446110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5579805" y="3448904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3015523" y="3419989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5643116" y="4515929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4348959" y="3964812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角丸四角形吹き出し 62"/>
          <p:cNvSpPr/>
          <p:nvPr/>
        </p:nvSpPr>
        <p:spPr>
          <a:xfrm>
            <a:off x="680248" y="2251241"/>
            <a:ext cx="2451592" cy="1011974"/>
          </a:xfrm>
          <a:prstGeom prst="wedgeRoundRectCallout">
            <a:avLst>
              <a:gd name="adj1" fmla="val 51018"/>
              <a:gd name="adj2" fmla="val 72119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②電車とバスで通っている生徒は全体の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30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％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40×0.3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（人）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4" name="角丸四角形吹き出し 63"/>
          <p:cNvSpPr/>
          <p:nvPr/>
        </p:nvSpPr>
        <p:spPr>
          <a:xfrm>
            <a:off x="5868144" y="2894032"/>
            <a:ext cx="2614039" cy="912576"/>
          </a:xfrm>
          <a:prstGeom prst="wedgeRoundRectCallout">
            <a:avLst>
              <a:gd name="adj1" fmla="val -68710"/>
              <a:gd name="adj2" fmla="val 6868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③電車もバスも使っていない生徒は電車通の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1/2</a:t>
            </a:r>
          </a:p>
          <a:p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22×0.5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11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人）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8561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3" grpId="0" animBg="1"/>
      <p:bldP spid="65" grpId="0" animBg="1"/>
      <p:bldP spid="15" grpId="0" animBg="1"/>
      <p:bldP spid="68" grpId="0" animBg="1"/>
      <p:bldP spid="69" grpId="0" animBg="1"/>
      <p:bldP spid="32" grpId="0" animBg="1"/>
      <p:bldP spid="6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0" y="23928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201177" y="239287"/>
            <a:ext cx="7696795" cy="1245906"/>
          </a:xfrm>
          <a:prstGeom prst="wedgeRoundRectCallout">
            <a:avLst>
              <a:gd name="adj1" fmla="val -51821"/>
              <a:gd name="adj2" fmla="val 2859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 anchorCtr="0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あるクラスで、通学の時に電車とバスを使っているか調べたとところ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電車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で通っている生徒は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人、電車とバスで通っている生徒は全体の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％、電車もバスも使っていない生徒は電車で通っている生徒の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1/2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でした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の人数が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人の時、バスで通っている生徒は何人ですか。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49009" y="1651428"/>
            <a:ext cx="5332407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求めるのは、バスで通っている生徒の人数です。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937397"/>
              </p:ext>
            </p:extLst>
          </p:nvPr>
        </p:nvGraphicFramePr>
        <p:xfrm>
          <a:off x="1619672" y="2830374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電車○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電車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バス○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１２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（７）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（１９）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バス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（１０）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２２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（１８）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４０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7" name="正方形/長方形 66"/>
          <p:cNvSpPr/>
          <p:nvPr/>
        </p:nvSpPr>
        <p:spPr>
          <a:xfrm>
            <a:off x="5594623" y="3422974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角丸四角形 26"/>
          <p:cNvSpPr/>
          <p:nvPr/>
        </p:nvSpPr>
        <p:spPr>
          <a:xfrm>
            <a:off x="5515820" y="3370494"/>
            <a:ext cx="1296144" cy="54000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2975513" y="3982379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角丸四角形吹き出し 27"/>
          <p:cNvSpPr/>
          <p:nvPr/>
        </p:nvSpPr>
        <p:spPr>
          <a:xfrm>
            <a:off x="611560" y="4461169"/>
            <a:ext cx="2016224" cy="1058889"/>
          </a:xfrm>
          <a:prstGeom prst="wedgeRoundRectCallout">
            <a:avLst>
              <a:gd name="adj1" fmla="val 69370"/>
              <a:gd name="adj2" fmla="val -5991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電車通でバスに乗らない生徒の人数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22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－１２＝１０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4623733" y="5178450"/>
            <a:ext cx="2016224" cy="1058889"/>
          </a:xfrm>
          <a:prstGeom prst="wedgeRoundRectCallout">
            <a:avLst>
              <a:gd name="adj1" fmla="val -27093"/>
              <a:gd name="adj2" fmla="val -72252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電車に乗らない生徒の人数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４０－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22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＝１８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370111" y="4493567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6892469" y="3270437"/>
            <a:ext cx="2016224" cy="1058889"/>
          </a:xfrm>
          <a:prstGeom prst="wedgeRoundRectCallout">
            <a:avLst>
              <a:gd name="adj1" fmla="val -60117"/>
              <a:gd name="adj2" fmla="val 39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バスで通っている生徒の人数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＋７＝１９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321796" y="341152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吹き出し 32"/>
          <p:cNvSpPr/>
          <p:nvPr/>
        </p:nvSpPr>
        <p:spPr>
          <a:xfrm>
            <a:off x="5803852" y="2113093"/>
            <a:ext cx="2016224" cy="1058889"/>
          </a:xfrm>
          <a:prstGeom prst="wedgeRoundRectCallout">
            <a:avLst>
              <a:gd name="adj1" fmla="val -77484"/>
              <a:gd name="adj2" fmla="val 7578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バス通で電車に乗らない生徒の人数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１８－１１＝７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229564" y="4621281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（答え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）１９人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758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7" grpId="0" animBg="1"/>
      <p:bldP spid="27" grpId="0" animBg="1"/>
      <p:bldP spid="29" grpId="0" animBg="1"/>
      <p:bldP spid="28" grpId="0" animBg="1"/>
      <p:bldP spid="30" grpId="0" animBg="1"/>
      <p:bldP spid="31" grpId="0" animBg="1"/>
      <p:bldP spid="34" grpId="0" animBg="1"/>
      <p:bldP spid="35" grpId="0" animBg="1"/>
      <p:bldP spid="33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0" y="23928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201177" y="239287"/>
            <a:ext cx="7696795" cy="1245906"/>
          </a:xfrm>
          <a:prstGeom prst="wedgeRoundRectCallout">
            <a:avLst>
              <a:gd name="adj1" fmla="val -51821"/>
              <a:gd name="adj2" fmla="val 2859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 anchorCtr="0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ある学年で、夏休みに海や山に行ったかどうか調べたところ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山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に行った人は学年全体の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割、海に行った人は、山に行った人の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80%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どちら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にも行った人は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人でした。学年全体の人数が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人である時、海にも山にも行かなかった人は、学年全体の何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%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49009" y="1651428"/>
            <a:ext cx="5332407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①から④のわかっている数字を表の中に入れます。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309247"/>
              </p:ext>
            </p:extLst>
          </p:nvPr>
        </p:nvGraphicFramePr>
        <p:xfrm>
          <a:off x="1619672" y="2830374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山○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山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海○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４５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６０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海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９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７５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１５０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1" name="グループ化 50"/>
          <p:cNvGrpSpPr/>
          <p:nvPr/>
        </p:nvGrpSpPr>
        <p:grpSpPr>
          <a:xfrm>
            <a:off x="896487" y="541744"/>
            <a:ext cx="3531497" cy="461665"/>
            <a:chOff x="1077249" y="870524"/>
            <a:chExt cx="24045501" cy="461665"/>
          </a:xfrm>
        </p:grpSpPr>
        <p:cxnSp>
          <p:nvCxnSpPr>
            <p:cNvPr id="52" name="直線コネクタ 51"/>
            <p:cNvCxnSpPr/>
            <p:nvPr/>
          </p:nvCxnSpPr>
          <p:spPr>
            <a:xfrm flipV="1">
              <a:off x="3789875" y="1170175"/>
              <a:ext cx="21332875" cy="3754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正方形/長方形 52"/>
            <p:cNvSpPr/>
            <p:nvPr/>
          </p:nvSpPr>
          <p:spPr>
            <a:xfrm>
              <a:off x="1077249" y="870524"/>
              <a:ext cx="1353849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①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4260025" y="610563"/>
            <a:ext cx="4222158" cy="461665"/>
            <a:chOff x="1077251" y="865437"/>
            <a:chExt cx="7429110" cy="461665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1711077" y="1096269"/>
              <a:ext cx="6795284" cy="0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正方形/長方形 55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②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896487" y="913679"/>
            <a:ext cx="2955433" cy="461665"/>
            <a:chOff x="1077251" y="865437"/>
            <a:chExt cx="7227047" cy="461665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2006418" y="1101357"/>
              <a:ext cx="6297880" cy="0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③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4260025" y="920579"/>
            <a:ext cx="2915138" cy="461665"/>
            <a:chOff x="1077251" y="865437"/>
            <a:chExt cx="7128513" cy="461665"/>
          </a:xfrm>
        </p:grpSpPr>
        <p:cxnSp>
          <p:nvCxnSpPr>
            <p:cNvPr id="61" name="直線コネクタ 60"/>
            <p:cNvCxnSpPr/>
            <p:nvPr/>
          </p:nvCxnSpPr>
          <p:spPr>
            <a:xfrm flipV="1">
              <a:off x="2006418" y="1096269"/>
              <a:ext cx="6199346" cy="5088"/>
            </a:xfrm>
            <a:prstGeom prst="line">
              <a:avLst/>
            </a:prstGeom>
            <a:ln w="2857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正方形/長方形 61"/>
            <p:cNvSpPr/>
            <p:nvPr/>
          </p:nvSpPr>
          <p:spPr>
            <a:xfrm>
              <a:off x="1077251" y="865437"/>
              <a:ext cx="929167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0" lang="ja-JP" altLang="en-US" sz="2400" kern="0" dirty="0" smtClean="0">
                  <a:solidFill>
                    <a:srgbClr val="FF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④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角丸四角形吹き出し 12"/>
          <p:cNvSpPr/>
          <p:nvPr/>
        </p:nvSpPr>
        <p:spPr>
          <a:xfrm>
            <a:off x="2730601" y="5301208"/>
            <a:ext cx="1803723" cy="792088"/>
          </a:xfrm>
          <a:prstGeom prst="wedgeRoundRectCallout">
            <a:avLst>
              <a:gd name="adj1" fmla="val -16992"/>
              <a:gd name="adj2" fmla="val -91423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①山に行った人は全体の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割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150×0.5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75</a:t>
            </a:r>
            <a:endParaRPr kumimoji="1" lang="ja-JP" altLang="en-US" dirty="0"/>
          </a:p>
        </p:txBody>
      </p:sp>
      <p:sp>
        <p:nvSpPr>
          <p:cNvPr id="65" name="角丸四角形吹き出し 64"/>
          <p:cNvSpPr/>
          <p:nvPr/>
        </p:nvSpPr>
        <p:spPr>
          <a:xfrm>
            <a:off x="6828483" y="5187782"/>
            <a:ext cx="1767697" cy="792088"/>
          </a:xfrm>
          <a:prstGeom prst="wedgeRoundRectCallout">
            <a:avLst>
              <a:gd name="adj1" fmla="val -58160"/>
              <a:gd name="adj2" fmla="val -8340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④学校全体の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人数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150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064496" y="4517819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5592540" y="3397509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3017865" y="3432270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5592540" y="4486162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4292382" y="394576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角丸四角形吹き出し 63"/>
          <p:cNvSpPr/>
          <p:nvPr/>
        </p:nvSpPr>
        <p:spPr>
          <a:xfrm>
            <a:off x="501080" y="2728046"/>
            <a:ext cx="2249117" cy="665083"/>
          </a:xfrm>
          <a:prstGeom prst="wedgeRoundRectCallout">
            <a:avLst>
              <a:gd name="adj1" fmla="val 64895"/>
              <a:gd name="adj2" fmla="val 63118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③どちらにも行った人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kumimoji="1" lang="ja-JP" altLang="en-US" dirty="0"/>
          </a:p>
        </p:txBody>
      </p:sp>
      <p:sp>
        <p:nvSpPr>
          <p:cNvPr id="63" name="角丸四角形吹き出し 62"/>
          <p:cNvSpPr/>
          <p:nvPr/>
        </p:nvSpPr>
        <p:spPr>
          <a:xfrm>
            <a:off x="6433163" y="2186576"/>
            <a:ext cx="2163017" cy="874011"/>
          </a:xfrm>
          <a:prstGeom prst="wedgeRoundRectCallout">
            <a:avLst>
              <a:gd name="adj1" fmla="val -47926"/>
              <a:gd name="adj2" fmla="val 82159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②海に行った人は、山に行った人の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80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％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75×0.8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60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（人）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33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3" grpId="0" animBg="1"/>
      <p:bldP spid="65" grpId="0" animBg="1"/>
      <p:bldP spid="15" grpId="0" animBg="1"/>
      <p:bldP spid="67" grpId="0" animBg="1"/>
      <p:bldP spid="68" grpId="0" animBg="1"/>
      <p:bldP spid="69" grpId="0" animBg="1"/>
      <p:bldP spid="64" grpId="0" animBg="1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0" y="23928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201177" y="239287"/>
            <a:ext cx="7696795" cy="1245906"/>
          </a:xfrm>
          <a:prstGeom prst="wedgeRoundRectCallout">
            <a:avLst>
              <a:gd name="adj1" fmla="val -51821"/>
              <a:gd name="adj2" fmla="val 2859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 anchorCtr="0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ある学年で、夏休みに海や山に行ったかどうか調べたところ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山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に行った人は学年全体の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割、海に行った人は、山に行った人の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80%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どちら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にも行った人は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人でした。学年全体の人数が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人である時、海にも山にも行かなかった人は、学年全体の何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%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49009" y="1651428"/>
            <a:ext cx="646335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求めるの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は、海にも山にも行かなかった人が、全体の何％か。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856500"/>
              </p:ext>
            </p:extLst>
          </p:nvPr>
        </p:nvGraphicFramePr>
        <p:xfrm>
          <a:off x="1619672" y="2830374"/>
          <a:ext cx="520881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03"/>
                <a:gridCol w="1302203"/>
                <a:gridCol w="1302203"/>
                <a:gridCol w="1302203"/>
              </a:tblGrid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山○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山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海○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４５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（１５）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６０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海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（３０）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（６０）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７５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（７５）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</a:rPr>
                        <a:t>１５０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角丸四角形吹き出し 12"/>
          <p:cNvSpPr/>
          <p:nvPr/>
        </p:nvSpPr>
        <p:spPr>
          <a:xfrm>
            <a:off x="971600" y="4958070"/>
            <a:ext cx="2235663" cy="919202"/>
          </a:xfrm>
          <a:prstGeom prst="wedgeRoundRectCallout">
            <a:avLst>
              <a:gd name="adj1" fmla="val 42152"/>
              <a:gd name="adj2" fmla="val -12990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山に行って、海に行かなかった人</a:t>
            </a:r>
            <a:endParaRPr lang="en-US" altLang="ja-JP" dirty="0"/>
          </a:p>
          <a:p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30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lang="ja-JP" altLang="en-US" dirty="0"/>
          </a:p>
        </p:txBody>
      </p:sp>
      <p:sp>
        <p:nvSpPr>
          <p:cNvPr id="64" name="角丸四角形吹き出し 63"/>
          <p:cNvSpPr/>
          <p:nvPr/>
        </p:nvSpPr>
        <p:spPr>
          <a:xfrm>
            <a:off x="3710965" y="5222296"/>
            <a:ext cx="2249117" cy="665083"/>
          </a:xfrm>
          <a:prstGeom prst="wedgeRoundRectCallout">
            <a:avLst>
              <a:gd name="adj1" fmla="val 12946"/>
              <a:gd name="adj2" fmla="val -8582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山に行かなかった人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150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（人）</a:t>
            </a:r>
            <a:endParaRPr kumimoji="1" lang="ja-JP" altLang="en-US" dirty="0"/>
          </a:p>
        </p:txBody>
      </p:sp>
      <p:sp>
        <p:nvSpPr>
          <p:cNvPr id="63" name="角丸四角形吹き出し 62"/>
          <p:cNvSpPr/>
          <p:nvPr/>
        </p:nvSpPr>
        <p:spPr>
          <a:xfrm>
            <a:off x="4878574" y="2184984"/>
            <a:ext cx="2163017" cy="874011"/>
          </a:xfrm>
          <a:prstGeom prst="wedgeRoundRectCallout">
            <a:avLst>
              <a:gd name="adj1" fmla="val -47926"/>
              <a:gd name="adj2" fmla="val 82159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海に行って、山に行かなかった人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60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45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（人）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224078" y="3910494"/>
            <a:ext cx="1296144" cy="54000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3029774" y="396623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4358966" y="3431166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4314240" y="4503900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4314240" y="3970612"/>
            <a:ext cx="1088876" cy="418728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角丸四角形吹き出し 64"/>
          <p:cNvSpPr/>
          <p:nvPr/>
        </p:nvSpPr>
        <p:spPr>
          <a:xfrm>
            <a:off x="5960082" y="3514450"/>
            <a:ext cx="2875837" cy="792088"/>
          </a:xfrm>
          <a:prstGeom prst="wedgeRoundRectCallout">
            <a:avLst>
              <a:gd name="adj1" fmla="val -69392"/>
              <a:gd name="adj2" fmla="val 3684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海にも山にも行かなかった人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75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60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（人）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1349009" y="6050995"/>
            <a:ext cx="682339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海にも山にも行かなかった人は、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60÷150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0.4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（答え）４０％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2351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3" grpId="0" animBg="1"/>
      <p:bldP spid="64" grpId="0" animBg="1"/>
      <p:bldP spid="6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65" grpId="0" animBg="1"/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2|4.8|2|1.6|2.9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3|1.2|1.2|2.1|2.6|2.5|1.4|2.6|2.2|2.5|1.7|3.1|1.7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3|4.2|1.4|3.4|1.5|1.5|1.7|2.8|1.7|1.5|1.4|2.2|1.5|2|1.7|2|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2|1.7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1.4|1.9|1.8|2.1|1.6|2.1|2.4|1.5|3.8|1.7|1.8|1.9|4.1|1.6|2|1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.6|1.5|1.6|1.8|2.3|1.4|1.8|1.9|1.6|1.5|2.9|1.7|1.8|1.5|2.2|1.6|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1.6|1.5|1.5|2.8|1.9|3.7|1.5|1.3|4.4|2.2|1.6|1.6|1.8|1.3|2|1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5|1.5|2.6|1.9|2.1|1.8|3.2|1.7|1.8|1.5|2.2|1.8|1.9|1.7|2.3|4.3|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prstDash val="dash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23252</TotalTime>
  <Words>1176</Words>
  <Application>Microsoft Office PowerPoint</Application>
  <PresentationFormat>画面に合わせる (4:3)</PresentationFormat>
  <Paragraphs>190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AR P丸ゴシック体E</vt:lpstr>
      <vt:lpstr>Arial</vt:lpstr>
      <vt:lpstr>AR P教科書体M</vt:lpstr>
      <vt:lpstr>Calibri</vt:lpstr>
      <vt:lpstr>ＭＳ Ｐゴシック</vt:lpstr>
      <vt:lpstr>HG丸ｺﾞｼｯｸM-PRO</vt:lpstr>
      <vt:lpstr>フラッシュ１</vt:lpstr>
      <vt:lpstr>集合算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531</cp:revision>
  <dcterms:created xsi:type="dcterms:W3CDTF">2015-06-25T04:58:05Z</dcterms:created>
  <dcterms:modified xsi:type="dcterms:W3CDTF">2020-08-26T09:06:02Z</dcterms:modified>
</cp:coreProperties>
</file>