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9" r:id="rId11"/>
    <p:sldId id="350" r:id="rId12"/>
    <p:sldId id="348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6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video" Target="../media/media1.mp4"/><Relationship Id="rId7" Type="http://schemas.openxmlformats.org/officeDocument/2006/relationships/image" Target="../media/image2.jpg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jp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video" Target="../media/media1.mp4"/><Relationship Id="rId7" Type="http://schemas.openxmlformats.org/officeDocument/2006/relationships/image" Target="../media/image6.jpg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5.jp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7" Type="http://schemas.openxmlformats.org/officeDocument/2006/relationships/image" Target="../media/image3.jpeg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同訓異字クイズ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 smtClean="0"/>
              <a:t>同訓異字クイズ</a:t>
            </a:r>
            <a:r>
              <a:rPr lang="ja-JP" altLang="en-US" sz="3200" b="1" dirty="0"/>
              <a:t>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同じ訓読みでも意味が違う漢字を正しく選びましょう！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問題：①熱いと暑い　②早いと速い</a:t>
            </a:r>
            <a:endParaRPr lang="en-US" altLang="ja-JP" sz="32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32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  ③計ると量ると測る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9" name="×"/>
          <p:cNvSpPr txBox="1">
            <a:spLocks noChangeAspect="1" noChangeArrowheads="1"/>
          </p:cNvSpPr>
          <p:nvPr/>
        </p:nvSpPr>
        <p:spPr bwMode="auto">
          <a:xfrm>
            <a:off x="4736976" y="3066053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65883" y="2000373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649" y="2032972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07977" y="397718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①時間を　　　　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7426524" y="388485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テキスト ボックス 39"/>
            <p:cNvSpPr txBox="1"/>
            <p:nvPr/>
          </p:nvSpPr>
          <p:spPr>
            <a:xfrm>
              <a:off x="8414133" y="4038163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909022" y="380129"/>
            <a:ext cx="1528115" cy="6084296"/>
            <a:chOff x="3889353" y="407858"/>
            <a:chExt cx="1528115" cy="6084296"/>
          </a:xfrm>
        </p:grpSpPr>
        <p:grpSp>
          <p:nvGrpSpPr>
            <p:cNvPr id="49" name="グループ化 4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51" name="テキスト ボックス 5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②身長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3889353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2528535" y="380129"/>
            <a:ext cx="1560369" cy="6084296"/>
            <a:chOff x="3857099" y="407858"/>
            <a:chExt cx="1560369" cy="6084296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3857099" y="407858"/>
              <a:ext cx="1307515" cy="6084296"/>
              <a:chOff x="3857099" y="407858"/>
              <a:chExt cx="1307515" cy="6084296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③体重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3857099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5" name="テキスト ボックス 54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5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48" y="1112705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正方形/長方形 30"/>
          <p:cNvSpPr/>
          <p:nvPr/>
        </p:nvSpPr>
        <p:spPr>
          <a:xfrm>
            <a:off x="7344016" y="389966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41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75 0.01389 L 0.4375 0.287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04" y="1365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846E-6 -4.81481E-6 L 0.44391 0.2803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96" y="1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5" grpId="0"/>
      <p:bldP spid="34" grpId="0"/>
      <p:bldP spid="3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65883" y="2000373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8" name="○"/>
          <p:cNvSpPr txBox="1">
            <a:spLocks noChangeArrowheads="1"/>
          </p:cNvSpPr>
          <p:nvPr/>
        </p:nvSpPr>
        <p:spPr bwMode="auto">
          <a:xfrm>
            <a:off x="4250269" y="3225019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588649" y="2032972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07977" y="397718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①時間を　　　　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7426524" y="388485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テキスト ボックス 39"/>
            <p:cNvSpPr txBox="1"/>
            <p:nvPr/>
          </p:nvSpPr>
          <p:spPr>
            <a:xfrm>
              <a:off x="8414133" y="4038163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909022" y="380129"/>
            <a:ext cx="1528115" cy="6084296"/>
            <a:chOff x="3889353" y="407858"/>
            <a:chExt cx="1528115" cy="6084296"/>
          </a:xfrm>
        </p:grpSpPr>
        <p:grpSp>
          <p:nvGrpSpPr>
            <p:cNvPr id="49" name="グループ化 4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51" name="テキスト ボックス 5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②身長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3889353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2528535" y="380129"/>
            <a:ext cx="1560369" cy="6084296"/>
            <a:chOff x="3857099" y="407858"/>
            <a:chExt cx="1560369" cy="6084296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3857099" y="407858"/>
              <a:ext cx="1307515" cy="6084296"/>
              <a:chOff x="3857099" y="407858"/>
              <a:chExt cx="1307515" cy="6084296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③体重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3857099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5" name="テキスト ボックス 54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5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01" y="314096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正方形/長方形 29"/>
          <p:cNvSpPr/>
          <p:nvPr/>
        </p:nvSpPr>
        <p:spPr>
          <a:xfrm>
            <a:off x="4991522" y="3955521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7344016" y="389966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332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75 0.01389 L 0.44663 -0.0113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69" y="-127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1.85185E-6 L 0.44359 -0.0053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7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7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61" name="○"/>
          <p:cNvSpPr txBox="1">
            <a:spLocks noChangeArrowheads="1"/>
          </p:cNvSpPr>
          <p:nvPr/>
        </p:nvSpPr>
        <p:spPr bwMode="auto">
          <a:xfrm>
            <a:off x="1856656" y="3177679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65883" y="2000373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42" name="グループ化 41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8" name="テキスト ボックス 47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①時間を　　　　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7426524" y="388485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3" name="テキスト ボックス 42"/>
            <p:cNvSpPr txBox="1"/>
            <p:nvPr/>
          </p:nvSpPr>
          <p:spPr>
            <a:xfrm>
              <a:off x="8414133" y="4038163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909022" y="380129"/>
            <a:ext cx="1528115" cy="6084296"/>
            <a:chOff x="3889353" y="407858"/>
            <a:chExt cx="1528115" cy="6084296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53" name="テキスト ボックス 52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②身長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9353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2528535" y="380129"/>
            <a:ext cx="1560369" cy="6084296"/>
            <a:chOff x="3857099" y="407858"/>
            <a:chExt cx="1560369" cy="6084296"/>
          </a:xfrm>
        </p:grpSpPr>
        <p:grpSp>
          <p:nvGrpSpPr>
            <p:cNvPr id="56" name="グループ化 55"/>
            <p:cNvGrpSpPr/>
            <p:nvPr/>
          </p:nvGrpSpPr>
          <p:grpSpPr>
            <a:xfrm>
              <a:off x="3857099" y="407858"/>
              <a:ext cx="1307515" cy="6084296"/>
              <a:chOff x="3857099" y="407858"/>
              <a:chExt cx="1307515" cy="6084296"/>
            </a:xfrm>
          </p:grpSpPr>
          <p:sp>
            <p:nvSpPr>
              <p:cNvPr id="58" name="テキスト ボックス 57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③体重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3857099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7" name="テキスト ボックス 56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6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角丸四角形吹き出し 61"/>
          <p:cNvSpPr/>
          <p:nvPr/>
        </p:nvSpPr>
        <p:spPr>
          <a:xfrm>
            <a:off x="307984" y="910529"/>
            <a:ext cx="2256124" cy="5023495"/>
          </a:xfrm>
          <a:prstGeom prst="wedgeRoundRectCallout">
            <a:avLst>
              <a:gd name="adj1" fmla="val 61153"/>
              <a:gd name="adj2" fmla="val -20888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400" dirty="0" smtClean="0">
                <a:solidFill>
                  <a:sysClr val="windowText" lastClr="000000"/>
                </a:solidFill>
              </a:rPr>
              <a:t>計るは、数や時間を数えるときに使う</a:t>
            </a:r>
            <a:endParaRPr kumimoji="1" lang="en-US" altLang="ja-JP" sz="2400" dirty="0" smtClean="0">
              <a:solidFill>
                <a:sysClr val="windowText" lastClr="000000"/>
              </a:solidFill>
            </a:endParaRPr>
          </a:p>
          <a:p>
            <a:endParaRPr lang="en-US" altLang="ja-JP" sz="2400" dirty="0">
              <a:solidFill>
                <a:sysClr val="windowText" lastClr="000000"/>
              </a:solidFill>
            </a:endParaRPr>
          </a:p>
          <a:p>
            <a:r>
              <a:rPr kumimoji="1" lang="ja-JP" altLang="en-US" sz="2400" dirty="0" smtClean="0">
                <a:solidFill>
                  <a:sysClr val="windowText" lastClr="000000"/>
                </a:solidFill>
              </a:rPr>
              <a:t>測るは、長さ、高さ、広さ、深さ、速さを調べるときに使う</a:t>
            </a:r>
            <a:endParaRPr kumimoji="1" lang="en-US" altLang="ja-JP" sz="2400" dirty="0" smtClean="0">
              <a:solidFill>
                <a:sysClr val="windowText" lastClr="000000"/>
              </a:solidFill>
            </a:endParaRPr>
          </a:p>
          <a:p>
            <a:endParaRPr lang="en-US" altLang="ja-JP" sz="2400" dirty="0">
              <a:solidFill>
                <a:sysClr val="windowText" lastClr="000000"/>
              </a:solidFill>
            </a:endParaRPr>
          </a:p>
          <a:p>
            <a:r>
              <a:rPr kumimoji="1" lang="ja-JP" altLang="en-US" sz="2400" dirty="0" smtClean="0">
                <a:solidFill>
                  <a:sysClr val="windowText" lastClr="000000"/>
                </a:solidFill>
              </a:rPr>
              <a:t>量るは、重さ、かさ、量を調べるときに使う</a:t>
            </a:r>
            <a:endParaRPr kumimoji="1"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7344016" y="389966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4991522" y="3955521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6422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4.61538E-6 0.13565 C -4.61538E-6 0.19629 0.05577 0.27129 0.10097 0.27129 L 0.20193 0.2712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96" y="1356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2.5641E-6 0.14121 C 2.5641E-6 0.20463 0.05657 0.28264 0.10256 0.28264 L 0.20513 0.28264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56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27" grpId="0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15879" y="568690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222" y="4635738"/>
            <a:ext cx="2016000" cy="17957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664425"/>
            <a:ext cx="1706492" cy="1800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部屋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料理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1606548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熱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暑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熱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13 0.08518 C 0.00096 0.05092 0.07276 0.00509 0.16378 -0.01806 C 0.25737 -0.0419 0.33574 -0.03449 0.33991 1.85185E-6 C 0.34407 0.03449 0.42228 0.0419 0.51587 0.01829 C 0.60705 -0.00509 0.67885 -0.05093 0.67468 -0.08519 " pathEditMode="relative" rAng="21000000" ptsTypes="AAAAA"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8" y="-851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13 0.08519 C 0.00096 0.05093 0.07275 0.0051 0.16378 -0.01805 C 0.25737 -0.04189 0.33573 -0.03449 0.3399 -4.81481E-6 C 0.34407 0.0345 0.42227 0.0419 0.51586 0.01829 C 0.60705 -0.00509 0.67884 -0.05092 0.67468 -0.08518 " pathEditMode="relative" rAng="21000000" ptsTypes="AAA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8" y="-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689903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222" y="4635738"/>
            <a:ext cx="2016000" cy="17957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664425"/>
            <a:ext cx="1706492" cy="1800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部屋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料理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1606548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熱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暑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645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-4.61538E-6 -0.15741 C -4.61538E-6 -0.22801 0.18831 -0.31459 0.34071 -0.31459 L 0.68158 -0.31459 " pathEditMode="relative" rAng="0" ptsTypes="AAAA">
                                      <p:cBhvr>
                                        <p:cTn id="12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1574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-4.61538E-6 -0.15741 C -4.61538E-6 -0.22801 0.18831 -0.31458 0.34071 -0.31458 L 0.68158 -0.31458 " pathEditMode="relative" rAng="0" ptsTypes="AAAA">
                                      <p:cBhvr>
                                        <p:cTn id="14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3229517" y="656426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92705"/>
            <a:ext cx="720000" cy="720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019865" y="2612358"/>
            <a:ext cx="2336861" cy="1605823"/>
          </a:xfrm>
          <a:prstGeom prst="wedgeRoundRectCallout">
            <a:avLst>
              <a:gd name="adj1" fmla="val 45046"/>
              <a:gd name="adj2" fmla="val -6701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気温の場合は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暑いを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使う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222" y="4635738"/>
            <a:ext cx="2016000" cy="17957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664425"/>
            <a:ext cx="1706492" cy="1800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部屋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い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料理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89353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" name="テキスト ボックス 29"/>
            <p:cNvSpPr txBox="1"/>
            <p:nvPr/>
          </p:nvSpPr>
          <p:spPr>
            <a:xfrm>
              <a:off x="5079440" y="1606548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あつ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熱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3435" y="14566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暑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26831" y="2647094"/>
            <a:ext cx="2336861" cy="1605823"/>
          </a:xfrm>
          <a:prstGeom prst="wedgeRoundRectCallout">
            <a:avLst>
              <a:gd name="adj1" fmla="val 45046"/>
              <a:gd name="adj2" fmla="val -6701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気温以外の場合は熱い</a:t>
            </a:r>
            <a:r>
              <a:rPr kumimoji="1" lang="ja-JP" altLang="en-US" sz="2800" dirty="0" err="1" smtClean="0">
                <a:solidFill>
                  <a:sysClr val="windowText" lastClr="000000"/>
                </a:solidFill>
              </a:rPr>
              <a:t>を</a:t>
            </a:r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使う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9188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4.61538E-6 -0.04306 C -4.61538E-6 -0.06227 0.0952 -0.08588 0.17228 -0.08588 L 0.34456 -0.08588 " pathEditMode="relative" rAng="0" ptsTypes="AAAA">
                                      <p:cBhvr>
                                        <p:cTn id="6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8" y="-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2.5641E-6 -0.04305 C 2.5641E-6 -0.06226 0.09519 -0.08587 0.17227 -0.08587 L 0.34455 -0.08587 " pathEditMode="relative" rAng="0" ptsTypes="AAAA">
                                      <p:cBhvr>
                                        <p:cTn id="8" dur="2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28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75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3" grpId="0" animBg="1"/>
      <p:bldP spid="20" grpId="0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15879" y="614022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033" y="4635738"/>
            <a:ext cx="1494378" cy="17957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842448"/>
            <a:ext cx="1706492" cy="144395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速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8648" y="2032972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く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走る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はや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3889353" y="407858"/>
            <a:ext cx="1528115" cy="6084296"/>
            <a:chOff x="3889353" y="407858"/>
            <a:chExt cx="1528115" cy="6084296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42" name="テキスト ボックス 41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②朝　　　　</a:t>
                </a:r>
                <a:r>
                  <a:rPr kumimoji="1" lang="ja-JP" altLang="en-US" sz="54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く</a:t>
                </a:r>
                <a:r>
                  <a:rPr kumimoji="1" lang="ja-JP" altLang="en-US" sz="54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起きる</a:t>
                </a:r>
                <a:endParaRPr kumimoji="1" lang="ja-JP" altLang="en-US" sz="54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3889353" y="2300679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テキスト ボックス 40"/>
            <p:cNvSpPr txBox="1"/>
            <p:nvPr/>
          </p:nvSpPr>
          <p:spPr>
            <a:xfrm>
              <a:off x="5079440" y="2453987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はや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41" y="1096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5907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5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13 0.08518 C 0.00096 0.05092 0.07276 0.00509 0.16378 -0.01806 C 0.25737 -0.0419 0.33574 -0.03449 0.33991 1.85185E-6 C 0.34407 0.03449 0.42228 0.0419 0.51587 0.01829 C 0.60705 -0.00509 0.67885 -0.05093 0.67468 -0.08519 " pathEditMode="relative" rAng="21000000" ptsTypes="AAAAA"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78" y="-8519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13 0.08519 C 0.00096 0.05163 0.07275 0.0051 0.16378 -0.01736 C 0.25737 -0.04097 0.33557 -0.03449 0.33974 -4.81481E-6 C 0.34407 0.0345 0.42227 0.0419 0.51586 0.01875 C 0.60689 -0.00509 0.67868 -0.05092 0.67436 -0.08518 " pathEditMode="relative" rAng="21000000" ptsTypes="AAA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462" y="-8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0"/>
      <p:bldP spid="20" grpId="1"/>
      <p:bldP spid="20" grpId="2"/>
      <p:bldP spid="26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65234" y="36171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速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689903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grpSp>
        <p:nvGrpSpPr>
          <p:cNvPr id="28" name="グループ化 2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く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走る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はや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41" name="図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033" y="4635738"/>
            <a:ext cx="1494378" cy="1795766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842448"/>
            <a:ext cx="1706492" cy="1443954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5079440" y="2453987"/>
            <a:ext cx="338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はや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964285" y="407858"/>
            <a:ext cx="1200329" cy="608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②朝　　　　</a:t>
            </a:r>
            <a:r>
              <a:rPr kumimoji="1" lang="ja-JP" altLang="en-US" sz="5400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</a:t>
            </a:r>
            <a:r>
              <a:rPr kumimoji="1" lang="ja-JP" altLang="en-US" sz="5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起きる</a:t>
            </a:r>
            <a:endParaRPr kumimoji="1" lang="ja-JP" altLang="en-US" sz="5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889353" y="2300679"/>
            <a:ext cx="1200329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270420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6318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2.59259E-6 L -4.61538E-6 -0.15741 C -4.61538E-6 -0.22801 0.18831 -0.31459 0.34071 -0.31459 L 0.68158 -0.31459 " pathEditMode="relative" rAng="0" ptsTypes="AAAA">
                                      <p:cBhvr>
                                        <p:cTn id="12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1574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-1.85185E-6 L -4.61538E-6 -0.15741 C -4.61538E-6 -0.22801 0.18831 -0.31458 0.34071 -0.31458 L 0.68158 -0.31458 " pathEditMode="relative" rAng="0" ptsTypes="AAAA">
                                      <p:cBhvr>
                                        <p:cTn id="14" dur="2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71" y="-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50"/>
                            </p:stCondLst>
                            <p:childTnLst>
                              <p:par>
                                <p:cTn id="1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4" name="○"/>
          <p:cNvSpPr txBox="1">
            <a:spLocks noChangeArrowheads="1"/>
          </p:cNvSpPr>
          <p:nvPr/>
        </p:nvSpPr>
        <p:spPr bwMode="auto">
          <a:xfrm>
            <a:off x="3229517" y="162908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064411" y="2975305"/>
            <a:ext cx="2336861" cy="1605823"/>
          </a:xfrm>
          <a:prstGeom prst="wedgeRoundRectCallout">
            <a:avLst>
              <a:gd name="adj1" fmla="val 45046"/>
              <a:gd name="adj2" fmla="val -6701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ある動作をする時間が短いとき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1844824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5" y="203308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早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333435" y="145664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速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1759267" y="2995476"/>
            <a:ext cx="2087590" cy="1605823"/>
          </a:xfrm>
          <a:prstGeom prst="wedgeRoundRectCallout">
            <a:avLst>
              <a:gd name="adj1" fmla="val 45046"/>
              <a:gd name="adj2" fmla="val -6701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ある基準より時間が前であるとき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033" y="4635738"/>
            <a:ext cx="1494378" cy="1795766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793" y="4842448"/>
            <a:ext cx="1706492" cy="1443954"/>
          </a:xfrm>
          <a:prstGeom prst="rect">
            <a:avLst/>
          </a:prstGeom>
        </p:spPr>
      </p:pic>
      <p:grpSp>
        <p:nvGrpSpPr>
          <p:cNvPr id="32" name="グループ化 31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7" name="テキスト ボックス 36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　　　　</a:t>
                </a:r>
                <a:r>
                  <a:rPr kumimoji="1" lang="ja-JP" altLang="en-US" sz="6600" dirty="0" err="1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く</a:t>
                </a:r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走る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7426524" y="1421884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4" name="テキスト ボックス 33"/>
            <p:cNvSpPr txBox="1"/>
            <p:nvPr/>
          </p:nvSpPr>
          <p:spPr>
            <a:xfrm>
              <a:off x="8414133" y="1606549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はや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5079440" y="2453987"/>
            <a:ext cx="338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はや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964285" y="407858"/>
            <a:ext cx="1200329" cy="608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②朝　　　　</a:t>
            </a:r>
            <a:r>
              <a:rPr kumimoji="1" lang="ja-JP" altLang="en-US" sz="5400" dirty="0" err="1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</a:t>
            </a:r>
            <a:r>
              <a:rPr kumimoji="1" lang="ja-JP" altLang="en-US" sz="5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起きる</a:t>
            </a:r>
            <a:endParaRPr kumimoji="1" lang="ja-JP" altLang="en-US" sz="5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889353" y="2300679"/>
            <a:ext cx="1200329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5" y="115099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068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1.48148E-6 L -4.61538E-6 0.01458 C -4.61538E-6 0.02153 0.09375 0.02986 0.16988 0.02986 L 0.33991 0.02986 " pathEditMode="relative" rAng="0" ptsTypes="AAAA">
                                      <p:cBhvr>
                                        <p:cTn id="6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14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2.5641E-6 0.02269 C 2.5641E-6 0.03288 0.09375 0.04538 0.16987 0.04538 L 0.33974 0.04538 " pathEditMode="relative" rAng="0" ptsTypes="AAAA">
                                      <p:cBhvr>
                                        <p:cTn id="8" dur="2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87" y="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750"/>
                            </p:stCondLst>
                            <p:childTnLst>
                              <p:par>
                                <p:cTn id="10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3" grpId="0" animBg="1"/>
      <p:bldP spid="20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×"/>
          <p:cNvSpPr txBox="1">
            <a:spLocks noChangeAspect="1" noChangeArrowheads="1"/>
          </p:cNvSpPr>
          <p:nvPr/>
        </p:nvSpPr>
        <p:spPr bwMode="auto">
          <a:xfrm>
            <a:off x="7115879" y="3066053"/>
            <a:ext cx="143963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 smtClean="0">
                <a:solidFill>
                  <a:srgbClr val="FF0000"/>
                </a:solidFill>
              </a:rPr>
              <a:t>×</a:t>
            </a:r>
            <a:endParaRPr lang="en-US" altLang="ja-JP" sz="17200" dirty="0">
              <a:solidFill>
                <a:srgbClr val="FF0000"/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5883" y="2000373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94391" y="2969076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88649" y="2032972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4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1658" y="5230995"/>
            <a:ext cx="1644204" cy="1233153"/>
          </a:xfrm>
          <a:prstGeom prst="rect">
            <a:avLst/>
          </a:prstGeom>
        </p:spPr>
      </p:pic>
      <p:grpSp>
        <p:nvGrpSpPr>
          <p:cNvPr id="28" name="グループ化 2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32" name="テキスト ボックス 31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①時間を　　　　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426524" y="388485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1" name="テキスト ボックス 30"/>
            <p:cNvSpPr txBox="1"/>
            <p:nvPr/>
          </p:nvSpPr>
          <p:spPr>
            <a:xfrm>
              <a:off x="8414133" y="4038163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909022" y="380129"/>
            <a:ext cx="1528115" cy="6084296"/>
            <a:chOff x="3889353" y="407858"/>
            <a:chExt cx="1528115" cy="6084296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42" name="テキスト ボックス 41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②身長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3889353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1" name="テキスト ボックス 40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7" y="114271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グループ化 29"/>
          <p:cNvGrpSpPr/>
          <p:nvPr/>
        </p:nvGrpSpPr>
        <p:grpSpPr>
          <a:xfrm>
            <a:off x="2528535" y="380129"/>
            <a:ext cx="1560369" cy="6084296"/>
            <a:chOff x="3857099" y="407858"/>
            <a:chExt cx="1560369" cy="6084296"/>
          </a:xfrm>
        </p:grpSpPr>
        <p:grpSp>
          <p:nvGrpSpPr>
            <p:cNvPr id="44" name="グループ化 43"/>
            <p:cNvGrpSpPr/>
            <p:nvPr/>
          </p:nvGrpSpPr>
          <p:grpSpPr>
            <a:xfrm>
              <a:off x="3857099" y="407858"/>
              <a:ext cx="1307515" cy="6084296"/>
              <a:chOff x="3857099" y="407858"/>
              <a:chExt cx="1307515" cy="6084296"/>
            </a:xfrm>
          </p:grpSpPr>
          <p:sp>
            <p:nvSpPr>
              <p:cNvPr id="46" name="テキスト ボックス 45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③体重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3857099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sp>
        <p:nvSpPr>
          <p:cNvPr id="48" name="正方形/長方形 47"/>
          <p:cNvSpPr/>
          <p:nvPr/>
        </p:nvSpPr>
        <p:spPr>
          <a:xfrm>
            <a:off x="607977" y="397718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1311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1" fill="hold" nodeType="after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6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641E-6 -4.81481E-6 L 0.67916 0.2780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58" y="1388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4615E-6 -1.11111E-6 L 0.68061 0.2513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22" y="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500"/>
                            </p:stCondLst>
                            <p:childTnLst>
                              <p:par>
                                <p:cTn id="34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1" fill="hold" display="0">
                  <p:stCondLst>
                    <p:cond delay="indefinite"/>
                  </p:stCondLst>
                </p:cTn>
                <p:tgtEl>
                  <p:spTgt spid="40"/>
                </p:tgtEl>
              </p:cMediaNode>
            </p:video>
          </p:childTnLst>
        </p:cTn>
      </p:par>
    </p:tnLst>
    <p:bldLst>
      <p:bldP spid="37" grpId="0"/>
      <p:bldP spid="10" grpId="0" animBg="1"/>
      <p:bldP spid="20" grpId="1"/>
      <p:bldP spid="20" grpId="2"/>
      <p:bldP spid="20" grpId="3"/>
      <p:bldP spid="26" grpId="0"/>
      <p:bldP spid="39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790941" y="337207"/>
            <a:ext cx="720000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8895388" y="1286856"/>
            <a:ext cx="615553" cy="5190145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 lvl="0"/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□の中に正しい漢字</a:t>
            </a:r>
            <a:r>
              <a:rPr lang="ja-JP" altLang="en-US" sz="28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をいれよう！</a:t>
            </a:r>
            <a:endParaRPr lang="ja-JP" altLang="en-US" sz="28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○"/>
          <p:cNvSpPr txBox="1">
            <a:spLocks noChangeArrowheads="1"/>
          </p:cNvSpPr>
          <p:nvPr/>
        </p:nvSpPr>
        <p:spPr bwMode="auto">
          <a:xfrm>
            <a:off x="6597420" y="3140968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7200" dirty="0">
                <a:solidFill>
                  <a:srgbClr val="FF0000"/>
                </a:solidFill>
              </a:rPr>
              <a:t>○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465883" y="2000373"/>
            <a:ext cx="1231358" cy="322882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83386" y="2033083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594391" y="2969076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649" y="2032972"/>
            <a:ext cx="1032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量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07977" y="3977188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測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257256" y="380129"/>
            <a:ext cx="1494905" cy="6084296"/>
            <a:chOff x="7257256" y="380129"/>
            <a:chExt cx="1494905" cy="6084296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7257256" y="380129"/>
              <a:ext cx="1200329" cy="6084296"/>
              <a:chOff x="7426524" y="380129"/>
              <a:chExt cx="1200329" cy="6084296"/>
            </a:xfrm>
          </p:grpSpPr>
          <p:sp>
            <p:nvSpPr>
              <p:cNvPr id="43" name="テキスト ボックス 42"/>
              <p:cNvSpPr txBox="1"/>
              <p:nvPr/>
            </p:nvSpPr>
            <p:spPr>
              <a:xfrm>
                <a:off x="7426524" y="380129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①時間を　　　　る</a:t>
                </a:r>
                <a:endParaRPr kumimoji="1"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7426524" y="388485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0" name="テキスト ボックス 39"/>
            <p:cNvSpPr txBox="1"/>
            <p:nvPr/>
          </p:nvSpPr>
          <p:spPr>
            <a:xfrm>
              <a:off x="8414133" y="4038163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4909022" y="380129"/>
            <a:ext cx="1528115" cy="6084296"/>
            <a:chOff x="3889353" y="407858"/>
            <a:chExt cx="1528115" cy="6084296"/>
          </a:xfrm>
        </p:grpSpPr>
        <p:grpSp>
          <p:nvGrpSpPr>
            <p:cNvPr id="49" name="グループ化 48"/>
            <p:cNvGrpSpPr/>
            <p:nvPr/>
          </p:nvGrpSpPr>
          <p:grpSpPr>
            <a:xfrm>
              <a:off x="3889353" y="407858"/>
              <a:ext cx="1275261" cy="6084296"/>
              <a:chOff x="3889353" y="407858"/>
              <a:chExt cx="1275261" cy="6084296"/>
            </a:xfrm>
          </p:grpSpPr>
          <p:sp>
            <p:nvSpPr>
              <p:cNvPr id="51" name="テキスト ボックス 50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②身長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3889353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0" name="テキスト ボックス 49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2528535" y="380129"/>
            <a:ext cx="1560369" cy="6084296"/>
            <a:chOff x="3857099" y="407858"/>
            <a:chExt cx="1560369" cy="6084296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3857099" y="407858"/>
              <a:ext cx="1307515" cy="6084296"/>
              <a:chOff x="3857099" y="407858"/>
              <a:chExt cx="1307515" cy="6084296"/>
            </a:xfrm>
          </p:grpSpPr>
          <p:sp>
            <p:nvSpPr>
              <p:cNvPr id="56" name="テキスト ボックス 55"/>
              <p:cNvSpPr txBox="1"/>
              <p:nvPr/>
            </p:nvSpPr>
            <p:spPr>
              <a:xfrm>
                <a:off x="3964285" y="407858"/>
                <a:ext cx="1200329" cy="6084296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③体重</a:t>
                </a:r>
                <a:r>
                  <a:rPr lang="ja-JP" altLang="en-US" sz="6600" dirty="0" smtClean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を</a:t>
                </a:r>
                <a:r>
                  <a:rPr lang="ja-JP" altLang="en-US" sz="6600" dirty="0"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　　　　る</a:t>
                </a:r>
                <a:endParaRPr lang="ja-JP" altLang="en-US" sz="6600" dirty="0"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3857099" y="396078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5" name="テキスト ボックス 54"/>
            <p:cNvSpPr txBox="1"/>
            <p:nvPr/>
          </p:nvSpPr>
          <p:spPr>
            <a:xfrm>
              <a:off x="5079440" y="4104801"/>
              <a:ext cx="3380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 smtClean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はか</a:t>
              </a:r>
              <a:endParaRPr kumimoji="1"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  <p:pic>
        <p:nvPicPr>
          <p:cNvPr id="58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8" y="206728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正方形/長方形 58"/>
          <p:cNvSpPr/>
          <p:nvPr/>
        </p:nvSpPr>
        <p:spPr>
          <a:xfrm>
            <a:off x="7344016" y="3899663"/>
            <a:ext cx="103265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計</a:t>
            </a:r>
            <a:endParaRPr lang="ja-JP" altLang="en-US" sz="6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209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69231E-7 2.59259E-6 L 0.68125 0.1372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54" y="685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12821E-7 -3.33333E-6 L 0.68414 0.1298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99" y="6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" presetClass="exit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1"/>
      <p:bldP spid="5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5|20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5|1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9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</TotalTime>
  <Words>343</Words>
  <Application>Microsoft Office PowerPoint</Application>
  <PresentationFormat>A4 210 x 297 mm</PresentationFormat>
  <Paragraphs>137</Paragraphs>
  <Slides>12</Slides>
  <Notes>1</Notes>
  <HiddenSlides>0</HiddenSlides>
  <MMClips>3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同訓異字クイズ ４年生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178</cp:revision>
  <dcterms:created xsi:type="dcterms:W3CDTF">2008-01-09T07:37:16Z</dcterms:created>
  <dcterms:modified xsi:type="dcterms:W3CDTF">2020-06-04T05:00:27Z</dcterms:modified>
</cp:coreProperties>
</file>