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9"/>
  </p:notesMasterIdLst>
  <p:sldIdLst>
    <p:sldId id="288" r:id="rId2"/>
    <p:sldId id="292" r:id="rId3"/>
    <p:sldId id="295" r:id="rId4"/>
    <p:sldId id="296" r:id="rId5"/>
    <p:sldId id="293" r:id="rId6"/>
    <p:sldId id="294" r:id="rId7"/>
    <p:sldId id="297" r:id="rId8"/>
  </p:sldIdLst>
  <p:sldSz cx="9144000" cy="6858000" type="screen4x3"/>
  <p:notesSz cx="6858000" cy="9144000"/>
  <p:embeddedFontLst>
    <p:embeddedFont>
      <p:font typeface="AR P丸ゴシック体E" panose="020F0900000000000000" pitchFamily="50" charset="-128"/>
      <p:regular r:id="rId10"/>
    </p:embeddedFont>
    <p:embeddedFont>
      <p:font typeface="AR P丸ゴシック体M" panose="020F0600000000000000" pitchFamily="50" charset="-128"/>
      <p:regular r:id="rId11"/>
    </p:embeddedFont>
    <p:embeddedFont>
      <p:font typeface="AR丸ゴシック体M" panose="020F0609000000000000" pitchFamily="49" charset="-128"/>
      <p:regular r:id="rId12"/>
    </p:embeddedFont>
    <p:embeddedFont>
      <p:font typeface="Calibri" panose="020F0502020204030204" pitchFamily="34" charset="0"/>
      <p:regular r:id="rId13"/>
      <p:bold r:id="rId14"/>
      <p:italic r:id="rId15"/>
      <p:boldItalic r:id="rId16"/>
    </p:embeddedFont>
    <p:embeddedFont>
      <p:font typeface="HG丸ｺﾞｼｯｸM-PRO" panose="020F0600000000000000" pitchFamily="50" charset="-128"/>
      <p:regular r:id="rId17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925" userDrawn="1">
          <p15:clr>
            <a:srgbClr val="A4A3A4"/>
          </p15:clr>
        </p15:guide>
        <p15:guide id="3" orient="horz" pos="179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FF99"/>
    <a:srgbClr val="FF99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78" autoAdjust="0"/>
    <p:restoredTop sz="94424" autoAdjust="0"/>
  </p:normalViewPr>
  <p:slideViewPr>
    <p:cSldViewPr>
      <p:cViewPr varScale="1">
        <p:scale>
          <a:sx n="55" d="100"/>
          <a:sy n="55" d="100"/>
        </p:scale>
        <p:origin x="90" y="324"/>
      </p:cViewPr>
      <p:guideLst>
        <p:guide pos="2925"/>
        <p:guide orient="horz" pos="179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2020/8/31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 dirty="0" smtClean="0"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4567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004710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3899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683198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338475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765318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78483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189" y="932014"/>
            <a:ext cx="8848498" cy="1482737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scene3d>
              <a:camera prst="isometricRightUp"/>
              <a:lightRig rig="threePt" dir="t"/>
            </a:scene3d>
          </a:bodyPr>
          <a:lstStyle/>
          <a:p>
            <a:r>
              <a:rPr kumimoji="1" lang="ja-JP" altLang="en-US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３年</a:t>
            </a:r>
            <a:r>
              <a:rPr kumimoji="1" lang="ja-JP" altLang="en-US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「たし算とひき算」</a:t>
            </a:r>
            <a:endParaRPr kumimoji="1" lang="ja-JP" altLang="en-US" sz="72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282352" y="3407973"/>
            <a:ext cx="8579296" cy="1228402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isometricRightUp">
                <a:rot lat="2100000" lon="0" rev="0"/>
              </a:camera>
              <a:lightRig rig="threePt" dir="t"/>
            </a:scene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60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筆算の補助数字の書き方</a:t>
            </a:r>
            <a:endParaRPr lang="en-US" altLang="ja-JP" sz="60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lang="ja-JP" altLang="en-US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6" name="フレーム 5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7002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表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27438"/>
              </p:ext>
            </p:extLst>
          </p:nvPr>
        </p:nvGraphicFramePr>
        <p:xfrm>
          <a:off x="1879826" y="2391500"/>
          <a:ext cx="972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54453"/>
              </p:ext>
            </p:extLst>
          </p:nvPr>
        </p:nvGraphicFramePr>
        <p:xfrm>
          <a:off x="2832313" y="2391500"/>
          <a:ext cx="972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79" y="260649"/>
            <a:ext cx="4464849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３６５＋４７２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</a:t>
            </a:r>
            <a:r>
              <a:rPr kumimoji="0" lang="ja-JP" altLang="en-US" sz="2400" b="1" kern="0" dirty="0" err="1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ひっ算の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828097"/>
              </p:ext>
            </p:extLst>
          </p:nvPr>
        </p:nvGraphicFramePr>
        <p:xfrm>
          <a:off x="3806849" y="2397850"/>
          <a:ext cx="972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表 1" hidden="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262891"/>
              </p:ext>
            </p:extLst>
          </p:nvPr>
        </p:nvGraphicFramePr>
        <p:xfrm>
          <a:off x="888313" y="2380245"/>
          <a:ext cx="3888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  <a:gridCol w="972000"/>
                <a:gridCol w="972000"/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－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８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四角形吹き出し 2"/>
          <p:cNvSpPr/>
          <p:nvPr/>
        </p:nvSpPr>
        <p:spPr>
          <a:xfrm>
            <a:off x="3800769" y="1912224"/>
            <a:ext cx="972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FF99FF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/>
              <a:t>一のくらい</a:t>
            </a:r>
            <a:endParaRPr kumimoji="1" lang="ja-JP" altLang="en-US" sz="1600" dirty="0"/>
          </a:p>
        </p:txBody>
      </p:sp>
      <p:sp>
        <p:nvSpPr>
          <p:cNvPr id="19" name="四角形吹き出し 18"/>
          <p:cNvSpPr/>
          <p:nvPr/>
        </p:nvSpPr>
        <p:spPr>
          <a:xfrm>
            <a:off x="2840061" y="1902414"/>
            <a:ext cx="972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FFFF99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/>
              <a:t>十のくらい</a:t>
            </a:r>
            <a:endParaRPr kumimoji="1" lang="ja-JP" altLang="en-US" sz="1600" dirty="0"/>
          </a:p>
        </p:txBody>
      </p:sp>
      <p:sp>
        <p:nvSpPr>
          <p:cNvPr id="4" name="正方形/長方形 3"/>
          <p:cNvSpPr/>
          <p:nvPr/>
        </p:nvSpPr>
        <p:spPr>
          <a:xfrm>
            <a:off x="5508104" y="1124744"/>
            <a:ext cx="26468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くらいを　たてに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そろえて　書く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5508104" y="2004631"/>
            <a:ext cx="2844048" cy="461665"/>
          </a:xfrm>
          <a:prstGeom prst="rect">
            <a:avLst/>
          </a:prstGeom>
          <a:solidFill>
            <a:srgbClr val="FF99FF">
              <a:alpha val="50000"/>
            </a:srgbClr>
          </a:solidFill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一のくらいの　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5519909" y="3046239"/>
            <a:ext cx="2844048" cy="461665"/>
          </a:xfrm>
          <a:prstGeom prst="rect">
            <a:avLst/>
          </a:prstGeom>
          <a:solidFill>
            <a:srgbClr val="FFFF99">
              <a:alpha val="50000"/>
            </a:srgbClr>
          </a:solidFill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十のくらいの　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508104" y="2552362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５＋２＝７</a:t>
            </a:r>
            <a:endParaRPr lang="ja-JP" altLang="en-US" sz="24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2475802" y="927653"/>
            <a:ext cx="2088232" cy="847160"/>
          </a:xfrm>
          <a:prstGeom prst="wedgeRoundRectCallout">
            <a:avLst>
              <a:gd name="adj1" fmla="val -46945"/>
              <a:gd name="adj2" fmla="val 141864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百の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くらいに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　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くり上げる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145024" y="6001749"/>
            <a:ext cx="3570208" cy="461665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３６５＋４７２＝８３７</a:t>
            </a:r>
            <a:endParaRPr lang="ja-JP" altLang="en-US" sz="2400" b="1" dirty="0">
              <a:solidFill>
                <a:srgbClr val="000000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956230" y="5145511"/>
            <a:ext cx="66075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6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</a:t>
            </a:r>
            <a:endParaRPr lang="ja-JP" altLang="en-US" sz="66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977201" y="5145511"/>
            <a:ext cx="71365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6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66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38" name="表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943310"/>
              </p:ext>
            </p:extLst>
          </p:nvPr>
        </p:nvGraphicFramePr>
        <p:xfrm>
          <a:off x="896061" y="2390055"/>
          <a:ext cx="3888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  <a:gridCol w="972000"/>
                <a:gridCol w="972000"/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３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６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＋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２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8" name="四角形吹き出し 27"/>
          <p:cNvSpPr/>
          <p:nvPr/>
        </p:nvSpPr>
        <p:spPr>
          <a:xfrm>
            <a:off x="1860313" y="1902414"/>
            <a:ext cx="972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CCFFFF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/>
              <a:t>百のくらい</a:t>
            </a:r>
            <a:endParaRPr kumimoji="1" lang="ja-JP" altLang="en-US" sz="1600" dirty="0"/>
          </a:p>
        </p:txBody>
      </p:sp>
      <p:sp>
        <p:nvSpPr>
          <p:cNvPr id="29" name="正方形/長方形 28"/>
          <p:cNvSpPr/>
          <p:nvPr/>
        </p:nvSpPr>
        <p:spPr>
          <a:xfrm>
            <a:off x="5519909" y="3591491"/>
            <a:ext cx="2031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６＋７＝１３</a:t>
            </a:r>
            <a:endParaRPr lang="ja-JP" altLang="en-US" sz="24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2159959" y="2452628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2008997" y="5158104"/>
            <a:ext cx="71365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6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８</a:t>
            </a:r>
            <a:endParaRPr lang="ja-JP" altLang="en-US" sz="66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508104" y="4136743"/>
            <a:ext cx="2844048" cy="461665"/>
          </a:xfrm>
          <a:prstGeom prst="rect">
            <a:avLst/>
          </a:prstGeom>
          <a:solidFill>
            <a:srgbClr val="CCFFFF">
              <a:alpha val="50000"/>
            </a:srgbClr>
          </a:solidFill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百の</a:t>
            </a:r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くらいの　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537321" y="4699914"/>
            <a:ext cx="203132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くり上げた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１と３で４、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４</a:t>
            </a:r>
            <a:r>
              <a:rPr lang="ja-JP" altLang="en-US" sz="24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＋４＝８</a:t>
            </a:r>
            <a:endParaRPr lang="ja-JP" altLang="en-US" sz="24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49220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500"/>
                            </p:stCondLst>
                            <p:childTnLst>
                              <p:par>
                                <p:cTn id="7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9" grpId="0" animBg="1"/>
      <p:bldP spid="4" grpId="0"/>
      <p:bldP spid="20" grpId="0" animBg="1"/>
      <p:bldP spid="21" grpId="0" animBg="1"/>
      <p:bldP spid="23" grpId="0" animBg="1"/>
      <p:bldP spid="7" grpId="0" animBg="1"/>
      <p:bldP spid="12" grpId="0"/>
      <p:bldP spid="14" grpId="0"/>
      <p:bldP spid="28" grpId="0" animBg="1"/>
      <p:bldP spid="30" grpId="0"/>
      <p:bldP spid="26" grpId="0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表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27438"/>
              </p:ext>
            </p:extLst>
          </p:nvPr>
        </p:nvGraphicFramePr>
        <p:xfrm>
          <a:off x="1879826" y="2391500"/>
          <a:ext cx="972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54453"/>
              </p:ext>
            </p:extLst>
          </p:nvPr>
        </p:nvGraphicFramePr>
        <p:xfrm>
          <a:off x="2832313" y="2391500"/>
          <a:ext cx="972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79" y="260649"/>
            <a:ext cx="4464849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３４７＋１７８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</a:t>
            </a:r>
            <a:r>
              <a:rPr kumimoji="0" lang="ja-JP" altLang="en-US" sz="2400" b="1" kern="0" dirty="0" err="1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ひっ算の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828097"/>
              </p:ext>
            </p:extLst>
          </p:nvPr>
        </p:nvGraphicFramePr>
        <p:xfrm>
          <a:off x="3806849" y="2397850"/>
          <a:ext cx="972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表 1" hidden="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262891"/>
              </p:ext>
            </p:extLst>
          </p:nvPr>
        </p:nvGraphicFramePr>
        <p:xfrm>
          <a:off x="888313" y="2380245"/>
          <a:ext cx="3888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  <a:gridCol w="972000"/>
                <a:gridCol w="972000"/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－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８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四角形吹き出し 2"/>
          <p:cNvSpPr/>
          <p:nvPr/>
        </p:nvSpPr>
        <p:spPr>
          <a:xfrm>
            <a:off x="3800769" y="1912224"/>
            <a:ext cx="972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FF99FF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/>
              <a:t>一のくらい</a:t>
            </a:r>
            <a:endParaRPr kumimoji="1" lang="ja-JP" altLang="en-US" sz="1600" dirty="0"/>
          </a:p>
        </p:txBody>
      </p:sp>
      <p:sp>
        <p:nvSpPr>
          <p:cNvPr id="19" name="四角形吹き出し 18"/>
          <p:cNvSpPr/>
          <p:nvPr/>
        </p:nvSpPr>
        <p:spPr>
          <a:xfrm>
            <a:off x="2840061" y="1902414"/>
            <a:ext cx="972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FFFF99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/>
              <a:t>十のくらい</a:t>
            </a:r>
            <a:endParaRPr kumimoji="1" lang="ja-JP" altLang="en-US" sz="1600" dirty="0"/>
          </a:p>
        </p:txBody>
      </p:sp>
      <p:sp>
        <p:nvSpPr>
          <p:cNvPr id="20" name="正方形/長方形 19"/>
          <p:cNvSpPr/>
          <p:nvPr/>
        </p:nvSpPr>
        <p:spPr>
          <a:xfrm>
            <a:off x="5748595" y="1124744"/>
            <a:ext cx="2844048" cy="461665"/>
          </a:xfrm>
          <a:prstGeom prst="rect">
            <a:avLst/>
          </a:prstGeom>
          <a:solidFill>
            <a:srgbClr val="FF99FF">
              <a:alpha val="50000"/>
            </a:srgbClr>
          </a:solidFill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一のくらいの　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5760400" y="2166352"/>
            <a:ext cx="2844048" cy="461665"/>
          </a:xfrm>
          <a:prstGeom prst="rect">
            <a:avLst/>
          </a:prstGeom>
          <a:solidFill>
            <a:srgbClr val="FFFF99">
              <a:alpha val="50000"/>
            </a:srgbClr>
          </a:solidFill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十のくらいの　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748595" y="1672475"/>
            <a:ext cx="2031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７＋８＝１５</a:t>
            </a:r>
            <a:endParaRPr lang="ja-JP" altLang="en-US" sz="24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1300880" y="1012211"/>
            <a:ext cx="2088232" cy="847160"/>
          </a:xfrm>
          <a:prstGeom prst="wedgeRoundRectCallout">
            <a:avLst>
              <a:gd name="adj1" fmla="val -1767"/>
              <a:gd name="adj2" fmla="val 129871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百の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くらいに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　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くり上げる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145024" y="6001749"/>
            <a:ext cx="3570208" cy="461665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３４７＋１７８＝５２５</a:t>
            </a:r>
            <a:endParaRPr lang="ja-JP" altLang="en-US" sz="2400" b="1" dirty="0">
              <a:solidFill>
                <a:srgbClr val="000000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929780" y="5145511"/>
            <a:ext cx="71365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6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endParaRPr lang="ja-JP" altLang="en-US" sz="66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997238" y="5145511"/>
            <a:ext cx="67358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6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66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38" name="表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209578"/>
              </p:ext>
            </p:extLst>
          </p:nvPr>
        </p:nvGraphicFramePr>
        <p:xfrm>
          <a:off x="896061" y="2390055"/>
          <a:ext cx="3888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  <a:gridCol w="972000"/>
                <a:gridCol w="972000"/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３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＋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８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8" name="四角形吹き出し 27"/>
          <p:cNvSpPr/>
          <p:nvPr/>
        </p:nvSpPr>
        <p:spPr>
          <a:xfrm>
            <a:off x="1860313" y="1902414"/>
            <a:ext cx="972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CCFFFF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/>
              <a:t>百のくらい</a:t>
            </a:r>
            <a:endParaRPr kumimoji="1" lang="ja-JP" altLang="en-US" sz="1600" dirty="0"/>
          </a:p>
        </p:txBody>
      </p:sp>
      <p:sp>
        <p:nvSpPr>
          <p:cNvPr id="29" name="正方形/長方形 28"/>
          <p:cNvSpPr/>
          <p:nvPr/>
        </p:nvSpPr>
        <p:spPr>
          <a:xfrm>
            <a:off x="5760400" y="2711604"/>
            <a:ext cx="203132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くり上げた</a:t>
            </a:r>
            <a:endParaRPr lang="en-US" altLang="ja-JP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と４で５、</a:t>
            </a:r>
            <a:endParaRPr lang="en-US" altLang="ja-JP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５＋７＝１２</a:t>
            </a:r>
            <a:endParaRPr lang="ja-JP" altLang="en-US" sz="24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2159959" y="2452628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2008997" y="5158104"/>
            <a:ext cx="71365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6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endParaRPr lang="ja-JP" altLang="en-US" sz="66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760400" y="3911933"/>
            <a:ext cx="2844048" cy="461665"/>
          </a:xfrm>
          <a:prstGeom prst="rect">
            <a:avLst/>
          </a:prstGeom>
          <a:solidFill>
            <a:srgbClr val="CCFFFF">
              <a:alpha val="50000"/>
            </a:srgbClr>
          </a:solidFill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百の</a:t>
            </a:r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くらいの　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779602" y="4324253"/>
            <a:ext cx="203132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くり上げた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１と３で４、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４</a:t>
            </a:r>
            <a:r>
              <a:rPr lang="ja-JP" altLang="en-US" sz="24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＋１＝５</a:t>
            </a:r>
            <a:endParaRPr lang="ja-JP" altLang="en-US" sz="24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3174680" y="2477586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3" name="角丸四角形吹き出し 32"/>
          <p:cNvSpPr/>
          <p:nvPr/>
        </p:nvSpPr>
        <p:spPr>
          <a:xfrm>
            <a:off x="3450879" y="1022021"/>
            <a:ext cx="2088232" cy="847160"/>
          </a:xfrm>
          <a:prstGeom prst="wedgeRoundRectCallout">
            <a:avLst>
              <a:gd name="adj1" fmla="val -46945"/>
              <a:gd name="adj2" fmla="val 141864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十の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くらいに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　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くり上げる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86383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500"/>
                            </p:stCondLst>
                            <p:childTnLst>
                              <p:par>
                                <p:cTn id="9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9" grpId="0" animBg="1"/>
      <p:bldP spid="20" grpId="0" animBg="1"/>
      <p:bldP spid="21" grpId="0" animBg="1"/>
      <p:bldP spid="23" grpId="0" animBg="1"/>
      <p:bldP spid="7" grpId="0" animBg="1"/>
      <p:bldP spid="12" grpId="0"/>
      <p:bldP spid="14" grpId="0"/>
      <p:bldP spid="28" grpId="0" animBg="1"/>
      <p:bldP spid="30" grpId="0"/>
      <p:bldP spid="26" grpId="0"/>
      <p:bldP spid="31" grpId="0" animBg="1"/>
      <p:bldP spid="25" grpId="0"/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表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27438"/>
              </p:ext>
            </p:extLst>
          </p:nvPr>
        </p:nvGraphicFramePr>
        <p:xfrm>
          <a:off x="1879826" y="2391500"/>
          <a:ext cx="972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54453"/>
              </p:ext>
            </p:extLst>
          </p:nvPr>
        </p:nvGraphicFramePr>
        <p:xfrm>
          <a:off x="2832313" y="2391500"/>
          <a:ext cx="972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79" y="260649"/>
            <a:ext cx="4464849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４７５＋７８１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</a:t>
            </a:r>
            <a:r>
              <a:rPr kumimoji="0" lang="ja-JP" altLang="en-US" sz="2400" b="1" kern="0" dirty="0" err="1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ひっ算の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828097"/>
              </p:ext>
            </p:extLst>
          </p:nvPr>
        </p:nvGraphicFramePr>
        <p:xfrm>
          <a:off x="3806849" y="2397850"/>
          <a:ext cx="972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表 1" hidden="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262891"/>
              </p:ext>
            </p:extLst>
          </p:nvPr>
        </p:nvGraphicFramePr>
        <p:xfrm>
          <a:off x="888313" y="2380245"/>
          <a:ext cx="3888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  <a:gridCol w="972000"/>
                <a:gridCol w="972000"/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－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８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四角形吹き出し 2"/>
          <p:cNvSpPr/>
          <p:nvPr/>
        </p:nvSpPr>
        <p:spPr>
          <a:xfrm>
            <a:off x="3800769" y="1912224"/>
            <a:ext cx="972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FF99FF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/>
              <a:t>一のくらい</a:t>
            </a:r>
            <a:endParaRPr kumimoji="1" lang="ja-JP" altLang="en-US" sz="1600" dirty="0"/>
          </a:p>
        </p:txBody>
      </p:sp>
      <p:sp>
        <p:nvSpPr>
          <p:cNvPr id="19" name="四角形吹き出し 18"/>
          <p:cNvSpPr/>
          <p:nvPr/>
        </p:nvSpPr>
        <p:spPr>
          <a:xfrm>
            <a:off x="2840061" y="1902414"/>
            <a:ext cx="972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FFFF99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/>
              <a:t>十のくらい</a:t>
            </a:r>
            <a:endParaRPr kumimoji="1" lang="ja-JP" altLang="en-US" sz="1600" dirty="0"/>
          </a:p>
        </p:txBody>
      </p:sp>
      <p:sp>
        <p:nvSpPr>
          <p:cNvPr id="20" name="正方形/長方形 19"/>
          <p:cNvSpPr/>
          <p:nvPr/>
        </p:nvSpPr>
        <p:spPr>
          <a:xfrm>
            <a:off x="5508104" y="1196752"/>
            <a:ext cx="2844048" cy="461665"/>
          </a:xfrm>
          <a:prstGeom prst="rect">
            <a:avLst/>
          </a:prstGeom>
          <a:solidFill>
            <a:srgbClr val="FF99FF">
              <a:alpha val="50000"/>
            </a:srgbClr>
          </a:solidFill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一のくらいの　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5519909" y="2238360"/>
            <a:ext cx="2844048" cy="461665"/>
          </a:xfrm>
          <a:prstGeom prst="rect">
            <a:avLst/>
          </a:prstGeom>
          <a:solidFill>
            <a:srgbClr val="FFFF99">
              <a:alpha val="50000"/>
            </a:srgbClr>
          </a:solidFill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十のくらいの　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508104" y="1744483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５＋１＝６</a:t>
            </a:r>
            <a:endParaRPr lang="ja-JP" altLang="en-US" sz="24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2475802" y="927653"/>
            <a:ext cx="2088232" cy="847160"/>
          </a:xfrm>
          <a:prstGeom prst="wedgeRoundRectCallout">
            <a:avLst>
              <a:gd name="adj1" fmla="val -46945"/>
              <a:gd name="adj2" fmla="val 141864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百の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くらいに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　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くり上げる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933740" y="6022674"/>
            <a:ext cx="3877985" cy="461665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４７５＋７８１＝１２５６</a:t>
            </a:r>
            <a:endParaRPr lang="ja-JP" altLang="en-US" sz="2400" b="1" dirty="0">
              <a:solidFill>
                <a:srgbClr val="000000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929780" y="5145511"/>
            <a:ext cx="71365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6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66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977201" y="5145511"/>
            <a:ext cx="71365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6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endParaRPr lang="ja-JP" altLang="en-US" sz="66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38" name="表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733852"/>
              </p:ext>
            </p:extLst>
          </p:nvPr>
        </p:nvGraphicFramePr>
        <p:xfrm>
          <a:off x="896061" y="2390055"/>
          <a:ext cx="3888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  <a:gridCol w="972000"/>
                <a:gridCol w="972000"/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＋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８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8" name="四角形吹き出し 27"/>
          <p:cNvSpPr/>
          <p:nvPr/>
        </p:nvSpPr>
        <p:spPr>
          <a:xfrm>
            <a:off x="1860313" y="1902414"/>
            <a:ext cx="972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CCFFFF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/>
              <a:t>百のくらい</a:t>
            </a:r>
            <a:endParaRPr kumimoji="1" lang="ja-JP" altLang="en-US" sz="1600" dirty="0"/>
          </a:p>
        </p:txBody>
      </p:sp>
      <p:sp>
        <p:nvSpPr>
          <p:cNvPr id="29" name="正方形/長方形 28"/>
          <p:cNvSpPr/>
          <p:nvPr/>
        </p:nvSpPr>
        <p:spPr>
          <a:xfrm>
            <a:off x="5519909" y="2783612"/>
            <a:ext cx="2031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７＋８＝１５</a:t>
            </a:r>
            <a:endParaRPr lang="ja-JP" altLang="en-US" sz="24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2159959" y="2452628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2029034" y="5158104"/>
            <a:ext cx="67358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6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66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508104" y="3328864"/>
            <a:ext cx="2844048" cy="461665"/>
          </a:xfrm>
          <a:prstGeom prst="rect">
            <a:avLst/>
          </a:prstGeom>
          <a:solidFill>
            <a:srgbClr val="CCFFFF">
              <a:alpha val="50000"/>
            </a:srgbClr>
          </a:solidFill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百の</a:t>
            </a:r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くらいの　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537321" y="3892035"/>
            <a:ext cx="203132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くり上げた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と４で５、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５＋７＝１２</a:t>
            </a:r>
            <a:endParaRPr lang="ja-JP" altLang="en-US" sz="24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1136382" y="5166343"/>
            <a:ext cx="51488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6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66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3" name="角丸四角形吹き出し 32"/>
          <p:cNvSpPr/>
          <p:nvPr/>
        </p:nvSpPr>
        <p:spPr>
          <a:xfrm>
            <a:off x="121746" y="3392217"/>
            <a:ext cx="1957307" cy="847160"/>
          </a:xfrm>
          <a:prstGeom prst="wedgeRoundRectCallout">
            <a:avLst>
              <a:gd name="adj1" fmla="val 7964"/>
              <a:gd name="adj2" fmla="val 174417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千の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くらいに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　を書く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52986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500"/>
                            </p:stCondLst>
                            <p:childTnLst>
                              <p:par>
                                <p:cTn id="10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9" grpId="0" animBg="1"/>
      <p:bldP spid="20" grpId="0" animBg="1"/>
      <p:bldP spid="21" grpId="0" animBg="1"/>
      <p:bldP spid="23" grpId="0" animBg="1"/>
      <p:bldP spid="7" grpId="0" animBg="1"/>
      <p:bldP spid="12" grpId="0"/>
      <p:bldP spid="14" grpId="0"/>
      <p:bldP spid="28" grpId="0" animBg="1"/>
      <p:bldP spid="30" grpId="0"/>
      <p:bldP spid="26" grpId="0"/>
      <p:bldP spid="31" grpId="0" animBg="1"/>
      <p:bldP spid="25" grpId="0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表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27438"/>
              </p:ext>
            </p:extLst>
          </p:nvPr>
        </p:nvGraphicFramePr>
        <p:xfrm>
          <a:off x="1879826" y="2391500"/>
          <a:ext cx="972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54453"/>
              </p:ext>
            </p:extLst>
          </p:nvPr>
        </p:nvGraphicFramePr>
        <p:xfrm>
          <a:off x="2832313" y="2391500"/>
          <a:ext cx="972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79" y="260649"/>
            <a:ext cx="4687881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３１５－１９４の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</a:t>
            </a:r>
            <a:r>
              <a:rPr kumimoji="0" lang="ja-JP" altLang="en-US" sz="2400" b="1" kern="0" dirty="0" err="1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ひっ算の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828097"/>
              </p:ext>
            </p:extLst>
          </p:nvPr>
        </p:nvGraphicFramePr>
        <p:xfrm>
          <a:off x="3806849" y="2397850"/>
          <a:ext cx="972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表 1" hidden="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262891"/>
              </p:ext>
            </p:extLst>
          </p:nvPr>
        </p:nvGraphicFramePr>
        <p:xfrm>
          <a:off x="888313" y="2380245"/>
          <a:ext cx="3888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  <a:gridCol w="972000"/>
                <a:gridCol w="972000"/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－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８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四角形吹き出し 2"/>
          <p:cNvSpPr/>
          <p:nvPr/>
        </p:nvSpPr>
        <p:spPr>
          <a:xfrm>
            <a:off x="3800769" y="1912224"/>
            <a:ext cx="972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FF99FF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/>
              <a:t>一のくらい</a:t>
            </a:r>
            <a:endParaRPr kumimoji="1" lang="ja-JP" altLang="en-US" sz="1600" dirty="0"/>
          </a:p>
        </p:txBody>
      </p:sp>
      <p:sp>
        <p:nvSpPr>
          <p:cNvPr id="19" name="四角形吹き出し 18"/>
          <p:cNvSpPr/>
          <p:nvPr/>
        </p:nvSpPr>
        <p:spPr>
          <a:xfrm>
            <a:off x="2840061" y="1902414"/>
            <a:ext cx="972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FFFF99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/>
              <a:t>十のくらい</a:t>
            </a:r>
            <a:endParaRPr kumimoji="1" lang="ja-JP" altLang="en-US" sz="1600" dirty="0"/>
          </a:p>
        </p:txBody>
      </p:sp>
      <p:sp>
        <p:nvSpPr>
          <p:cNvPr id="20" name="正方形/長方形 19"/>
          <p:cNvSpPr/>
          <p:nvPr/>
        </p:nvSpPr>
        <p:spPr>
          <a:xfrm>
            <a:off x="5777321" y="836712"/>
            <a:ext cx="2844048" cy="461665"/>
          </a:xfrm>
          <a:prstGeom prst="rect">
            <a:avLst/>
          </a:prstGeom>
          <a:solidFill>
            <a:srgbClr val="FF99FF">
              <a:alpha val="50000"/>
            </a:srgbClr>
          </a:solidFill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一のくらいの　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5777321" y="1902414"/>
            <a:ext cx="2844048" cy="461665"/>
          </a:xfrm>
          <a:prstGeom prst="rect">
            <a:avLst/>
          </a:prstGeom>
          <a:solidFill>
            <a:srgbClr val="FFFF99">
              <a:alpha val="50000"/>
            </a:srgbClr>
          </a:solidFill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十のくらいの　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078772" y="2452628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11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177545" y="6045112"/>
            <a:ext cx="3570208" cy="461665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３１５－１９４＝１２１</a:t>
            </a:r>
            <a:endParaRPr lang="ja-JP" altLang="en-US" sz="2400" b="1" dirty="0">
              <a:solidFill>
                <a:srgbClr val="000000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029166" y="5145511"/>
            <a:ext cx="51488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6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66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997239" y="5145511"/>
            <a:ext cx="67358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6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66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38" name="表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237699"/>
              </p:ext>
            </p:extLst>
          </p:nvPr>
        </p:nvGraphicFramePr>
        <p:xfrm>
          <a:off x="896061" y="2390055"/>
          <a:ext cx="3888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  <a:gridCol w="972000"/>
                <a:gridCol w="972000"/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３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－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９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1" name="直線コネクタ 10"/>
          <p:cNvCxnSpPr/>
          <p:nvPr/>
        </p:nvCxnSpPr>
        <p:spPr>
          <a:xfrm>
            <a:off x="3083043" y="2877696"/>
            <a:ext cx="556594" cy="630551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四角形吹き出し 27"/>
          <p:cNvSpPr/>
          <p:nvPr/>
        </p:nvSpPr>
        <p:spPr>
          <a:xfrm>
            <a:off x="1860313" y="1902414"/>
            <a:ext cx="972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CCFFFF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/>
              <a:t>百のくらい</a:t>
            </a:r>
            <a:endParaRPr kumimoji="1" lang="ja-JP" altLang="en-US" sz="1600" dirty="0"/>
          </a:p>
        </p:txBody>
      </p:sp>
      <p:sp>
        <p:nvSpPr>
          <p:cNvPr id="29" name="正方形/長方形 28"/>
          <p:cNvSpPr/>
          <p:nvPr/>
        </p:nvSpPr>
        <p:spPr>
          <a:xfrm>
            <a:off x="5789128" y="1319296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５－４＝１</a:t>
            </a:r>
            <a:endParaRPr lang="ja-JP" altLang="en-US" sz="24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789128" y="2391500"/>
            <a:ext cx="2339102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１から９は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ひけないので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百のくらいから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１くり下げる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１１－９＝２</a:t>
            </a:r>
            <a:endParaRPr lang="ja-JP" altLang="en-US" sz="24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0" name="角丸四角形吹き出し 29"/>
          <p:cNvSpPr/>
          <p:nvPr/>
        </p:nvSpPr>
        <p:spPr>
          <a:xfrm>
            <a:off x="1444758" y="938895"/>
            <a:ext cx="2088232" cy="847160"/>
          </a:xfrm>
          <a:prstGeom prst="wedgeRoundRectCallout">
            <a:avLst>
              <a:gd name="adj1" fmla="val 5966"/>
              <a:gd name="adj2" fmla="val 149360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十のくらいに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　くり下げる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cxnSp>
        <p:nvCxnSpPr>
          <p:cNvPr id="31" name="直線コネクタ 30"/>
          <p:cNvCxnSpPr/>
          <p:nvPr/>
        </p:nvCxnSpPr>
        <p:spPr>
          <a:xfrm>
            <a:off x="2080249" y="2812304"/>
            <a:ext cx="556594" cy="630551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正方形/長方形 35"/>
          <p:cNvSpPr/>
          <p:nvPr/>
        </p:nvSpPr>
        <p:spPr>
          <a:xfrm>
            <a:off x="2159959" y="2452628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２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2088870" y="5144811"/>
            <a:ext cx="51488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6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66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5777321" y="4309532"/>
            <a:ext cx="2844048" cy="461665"/>
          </a:xfrm>
          <a:prstGeom prst="rect">
            <a:avLst/>
          </a:prstGeom>
          <a:solidFill>
            <a:srgbClr val="CCFFFF">
              <a:alpha val="50000"/>
            </a:srgbClr>
          </a:solidFill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百の</a:t>
            </a:r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くらいの　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5806538" y="4872703"/>
            <a:ext cx="28148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１くり下げたので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２、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２－１＝１</a:t>
            </a:r>
            <a:endParaRPr lang="ja-JP" altLang="en-US" sz="24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1209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0"/>
                            </p:stCondLst>
                            <p:childTnLst>
                              <p:par>
                                <p:cTn id="7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9" grpId="0" animBg="1"/>
      <p:bldP spid="20" grpId="0" animBg="1"/>
      <p:bldP spid="21" grpId="0" animBg="1"/>
      <p:bldP spid="5" grpId="0"/>
      <p:bldP spid="7" grpId="0" animBg="1"/>
      <p:bldP spid="12" grpId="0"/>
      <p:bldP spid="14" grpId="0"/>
      <p:bldP spid="28" grpId="0" animBg="1"/>
      <p:bldP spid="30" grpId="0" animBg="1"/>
      <p:bldP spid="36" grpId="0"/>
      <p:bldP spid="34" grpId="0"/>
      <p:bldP spid="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表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27438"/>
              </p:ext>
            </p:extLst>
          </p:nvPr>
        </p:nvGraphicFramePr>
        <p:xfrm>
          <a:off x="1879826" y="2391500"/>
          <a:ext cx="972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54453"/>
              </p:ext>
            </p:extLst>
          </p:nvPr>
        </p:nvGraphicFramePr>
        <p:xfrm>
          <a:off x="2832313" y="2391500"/>
          <a:ext cx="972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79" y="260649"/>
            <a:ext cx="4687881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４０２－１７５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の　</a:t>
            </a:r>
            <a:r>
              <a:rPr kumimoji="0" lang="ja-JP" altLang="en-US" sz="2400" b="1" kern="0" dirty="0" err="1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ひっ算の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828097"/>
              </p:ext>
            </p:extLst>
          </p:nvPr>
        </p:nvGraphicFramePr>
        <p:xfrm>
          <a:off x="3806849" y="2397850"/>
          <a:ext cx="972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表 1" hidden="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262891"/>
              </p:ext>
            </p:extLst>
          </p:nvPr>
        </p:nvGraphicFramePr>
        <p:xfrm>
          <a:off x="888313" y="2380245"/>
          <a:ext cx="3888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  <a:gridCol w="972000"/>
                <a:gridCol w="972000"/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－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８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四角形吹き出し 2"/>
          <p:cNvSpPr/>
          <p:nvPr/>
        </p:nvSpPr>
        <p:spPr>
          <a:xfrm>
            <a:off x="3800769" y="1912224"/>
            <a:ext cx="972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FF99FF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/>
              <a:t>一のくらい</a:t>
            </a:r>
            <a:endParaRPr kumimoji="1" lang="ja-JP" altLang="en-US" sz="1600" dirty="0"/>
          </a:p>
        </p:txBody>
      </p:sp>
      <p:sp>
        <p:nvSpPr>
          <p:cNvPr id="19" name="四角形吹き出し 18"/>
          <p:cNvSpPr/>
          <p:nvPr/>
        </p:nvSpPr>
        <p:spPr>
          <a:xfrm>
            <a:off x="2840061" y="1902414"/>
            <a:ext cx="972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FFFF99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/>
              <a:t>十のくらい</a:t>
            </a:r>
            <a:endParaRPr kumimoji="1" lang="ja-JP" altLang="en-US" sz="1600" dirty="0"/>
          </a:p>
        </p:txBody>
      </p:sp>
      <p:sp>
        <p:nvSpPr>
          <p:cNvPr id="20" name="正方形/長方形 19"/>
          <p:cNvSpPr/>
          <p:nvPr/>
        </p:nvSpPr>
        <p:spPr>
          <a:xfrm>
            <a:off x="5809595" y="1018148"/>
            <a:ext cx="2844048" cy="461665"/>
          </a:xfrm>
          <a:prstGeom prst="rect">
            <a:avLst/>
          </a:prstGeom>
          <a:solidFill>
            <a:srgbClr val="FF99FF">
              <a:alpha val="50000"/>
            </a:srgbClr>
          </a:solidFill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一のくらいの　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5819100" y="3792581"/>
            <a:ext cx="2844048" cy="461665"/>
          </a:xfrm>
          <a:prstGeom prst="rect">
            <a:avLst/>
          </a:prstGeom>
          <a:solidFill>
            <a:srgbClr val="FFFF99">
              <a:alpha val="50000"/>
            </a:srgbClr>
          </a:solidFill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十のくらいの　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3572872" y="927055"/>
            <a:ext cx="2088232" cy="847160"/>
          </a:xfrm>
          <a:prstGeom prst="wedgeRoundRectCallout">
            <a:avLst>
              <a:gd name="adj1" fmla="val -46945"/>
              <a:gd name="adj2" fmla="val 141864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一のくらいに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　くり下げる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078772" y="2452628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10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270986" y="6102944"/>
            <a:ext cx="3570208" cy="461665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４０２－１７５＝２２７</a:t>
            </a:r>
            <a:endParaRPr lang="ja-JP" altLang="en-US" sz="2400" b="1" dirty="0">
              <a:solidFill>
                <a:srgbClr val="000000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956230" y="5145511"/>
            <a:ext cx="66075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6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</a:t>
            </a:r>
            <a:endParaRPr lang="ja-JP" altLang="en-US" sz="66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997239" y="5145511"/>
            <a:ext cx="67358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6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66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38" name="表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962929"/>
              </p:ext>
            </p:extLst>
          </p:nvPr>
        </p:nvGraphicFramePr>
        <p:xfrm>
          <a:off x="896061" y="2390055"/>
          <a:ext cx="3888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  <a:gridCol w="972000"/>
                <a:gridCol w="972000"/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０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２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－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1" name="直線コネクタ 10"/>
          <p:cNvCxnSpPr/>
          <p:nvPr/>
        </p:nvCxnSpPr>
        <p:spPr>
          <a:xfrm>
            <a:off x="3083043" y="2877696"/>
            <a:ext cx="556594" cy="630551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3983109" y="2852738"/>
            <a:ext cx="556594" cy="630551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四角形吹き出し 27"/>
          <p:cNvSpPr/>
          <p:nvPr/>
        </p:nvSpPr>
        <p:spPr>
          <a:xfrm>
            <a:off x="1860313" y="1902414"/>
            <a:ext cx="972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CCFFFF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/>
              <a:t>百のくらい</a:t>
            </a:r>
            <a:endParaRPr kumimoji="1" lang="ja-JP" altLang="en-US" sz="1600" dirty="0"/>
          </a:p>
        </p:txBody>
      </p:sp>
      <p:sp>
        <p:nvSpPr>
          <p:cNvPr id="29" name="正方形/長方形 28"/>
          <p:cNvSpPr/>
          <p:nvPr/>
        </p:nvSpPr>
        <p:spPr>
          <a:xfrm>
            <a:off x="5751102" y="1522348"/>
            <a:ext cx="3262432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十のくらいから</a:t>
            </a:r>
            <a:endParaRPr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くり下げられないので</a:t>
            </a:r>
            <a:endParaRPr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はじめに、百のくらいから</a:t>
            </a:r>
            <a:endParaRPr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十のくらいに１くり下げる</a:t>
            </a:r>
            <a:endParaRPr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つぎに、十のくらいから</a:t>
            </a:r>
            <a:endParaRPr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一のくらいに１くり下げる</a:t>
            </a:r>
            <a:endParaRPr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１２－５＝７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4040833" y="2452628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12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809595" y="4308420"/>
            <a:ext cx="249299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１くり下げたので９</a:t>
            </a:r>
            <a:endParaRPr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９－７＝２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0" name="角丸四角形吹き出し 29"/>
          <p:cNvSpPr/>
          <p:nvPr/>
        </p:nvSpPr>
        <p:spPr>
          <a:xfrm>
            <a:off x="1444758" y="938895"/>
            <a:ext cx="2088232" cy="847160"/>
          </a:xfrm>
          <a:prstGeom prst="wedgeRoundRectCallout">
            <a:avLst>
              <a:gd name="adj1" fmla="val 5966"/>
              <a:gd name="adj2" fmla="val 149360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十のくらいに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　くり下げる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cxnSp>
        <p:nvCxnSpPr>
          <p:cNvPr id="31" name="直線コネクタ 30"/>
          <p:cNvCxnSpPr/>
          <p:nvPr/>
        </p:nvCxnSpPr>
        <p:spPr>
          <a:xfrm>
            <a:off x="2080249" y="2812304"/>
            <a:ext cx="556594" cy="630551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3174901" y="2549942"/>
            <a:ext cx="193237" cy="218913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正方形/長方形 32"/>
          <p:cNvSpPr/>
          <p:nvPr/>
        </p:nvSpPr>
        <p:spPr>
          <a:xfrm>
            <a:off x="3098636" y="2222009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９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2159959" y="2452628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３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2030827" y="5142075"/>
            <a:ext cx="67358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6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66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5782520" y="5009229"/>
            <a:ext cx="2844048" cy="461665"/>
          </a:xfrm>
          <a:prstGeom prst="rect">
            <a:avLst/>
          </a:prstGeom>
          <a:solidFill>
            <a:srgbClr val="CCFFFF">
              <a:alpha val="50000"/>
            </a:srgbClr>
          </a:solidFill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百の</a:t>
            </a:r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くらいの　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5811737" y="5572400"/>
            <a:ext cx="28148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３－１＝２</a:t>
            </a:r>
            <a:endParaRPr lang="ja-JP" altLang="en-US" sz="24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3801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500"/>
                            </p:stCondLst>
                            <p:childTnLst>
                              <p:par>
                                <p:cTn id="1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"/>
                            </p:stCondLst>
                            <p:childTnLst>
                              <p:par>
                                <p:cTn id="1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"/>
                            </p:stCondLst>
                            <p:childTnLst>
                              <p:par>
                                <p:cTn id="1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9" grpId="0" animBg="1"/>
      <p:bldP spid="20" grpId="0" animBg="1"/>
      <p:bldP spid="21" grpId="0" animBg="1"/>
      <p:bldP spid="23" grpId="0" animBg="1"/>
      <p:bldP spid="5" grpId="0"/>
      <p:bldP spid="7" grpId="0" animBg="1"/>
      <p:bldP spid="12" grpId="0"/>
      <p:bldP spid="14" grpId="0"/>
      <p:bldP spid="28" grpId="0" animBg="1"/>
      <p:bldP spid="25" grpId="0"/>
      <p:bldP spid="30" grpId="0" animBg="1"/>
      <p:bldP spid="33" grpId="0"/>
      <p:bldP spid="36" grpId="0"/>
      <p:bldP spid="35" grpId="0"/>
      <p:bldP spid="3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表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35349"/>
              </p:ext>
            </p:extLst>
          </p:nvPr>
        </p:nvGraphicFramePr>
        <p:xfrm>
          <a:off x="2260876" y="2391500"/>
          <a:ext cx="972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5" name="表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455731"/>
              </p:ext>
            </p:extLst>
          </p:nvPr>
        </p:nvGraphicFramePr>
        <p:xfrm>
          <a:off x="1287426" y="2402745"/>
          <a:ext cx="972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696500"/>
              </p:ext>
            </p:extLst>
          </p:nvPr>
        </p:nvGraphicFramePr>
        <p:xfrm>
          <a:off x="3239960" y="2391500"/>
          <a:ext cx="972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66" y="86272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79" y="260649"/>
            <a:ext cx="5191937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１０００－２６５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の　</a:t>
            </a:r>
            <a:r>
              <a:rPr kumimoji="0" lang="ja-JP" altLang="en-US" sz="2400" b="1" kern="0" dirty="0" err="1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ひっ算の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952792"/>
              </p:ext>
            </p:extLst>
          </p:nvPr>
        </p:nvGraphicFramePr>
        <p:xfrm>
          <a:off x="4211960" y="2397850"/>
          <a:ext cx="972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表 1" hidden="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444873"/>
              </p:ext>
            </p:extLst>
          </p:nvPr>
        </p:nvGraphicFramePr>
        <p:xfrm>
          <a:off x="888313" y="2380245"/>
          <a:ext cx="3888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  <a:gridCol w="972000"/>
                <a:gridCol w="972000"/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－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８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四角形吹き出し 2"/>
          <p:cNvSpPr/>
          <p:nvPr/>
        </p:nvSpPr>
        <p:spPr>
          <a:xfrm>
            <a:off x="4192647" y="1902414"/>
            <a:ext cx="972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FF99FF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/>
              <a:t>一のくらい</a:t>
            </a:r>
            <a:endParaRPr kumimoji="1" lang="ja-JP" altLang="en-US" sz="1600" dirty="0"/>
          </a:p>
        </p:txBody>
      </p:sp>
      <p:sp>
        <p:nvSpPr>
          <p:cNvPr id="19" name="四角形吹き出し 18"/>
          <p:cNvSpPr/>
          <p:nvPr/>
        </p:nvSpPr>
        <p:spPr>
          <a:xfrm>
            <a:off x="3214473" y="1902414"/>
            <a:ext cx="972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FFFF99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/>
              <a:t>十のくらい</a:t>
            </a:r>
            <a:endParaRPr kumimoji="1" lang="ja-JP" altLang="en-US" sz="1600" dirty="0"/>
          </a:p>
        </p:txBody>
      </p:sp>
      <p:sp>
        <p:nvSpPr>
          <p:cNvPr id="20" name="正方形/長方形 19"/>
          <p:cNvSpPr/>
          <p:nvPr/>
        </p:nvSpPr>
        <p:spPr>
          <a:xfrm>
            <a:off x="5811737" y="921682"/>
            <a:ext cx="2844048" cy="461665"/>
          </a:xfrm>
          <a:prstGeom prst="rect">
            <a:avLst/>
          </a:prstGeom>
          <a:solidFill>
            <a:srgbClr val="FF99FF">
              <a:alpha val="50000"/>
            </a:srgbClr>
          </a:solidFill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一のくらいの　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5756184" y="4340171"/>
            <a:ext cx="2844048" cy="461665"/>
          </a:xfrm>
          <a:prstGeom prst="rect">
            <a:avLst/>
          </a:prstGeom>
          <a:solidFill>
            <a:srgbClr val="FFFF99">
              <a:alpha val="50000"/>
            </a:srgbClr>
          </a:solidFill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十のくらいの　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2260876" y="996359"/>
            <a:ext cx="1688820" cy="847160"/>
          </a:xfrm>
          <a:prstGeom prst="wedgeRoundRectCallout">
            <a:avLst>
              <a:gd name="adj1" fmla="val -12235"/>
              <a:gd name="adj2" fmla="val 126445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十の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くらいに</a:t>
            </a:r>
            <a:endParaRPr kumimoji="0" lang="en-US" altLang="ja-JP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１くり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下げる</a:t>
            </a:r>
            <a:endParaRPr kumimoji="0" lang="en-US" altLang="ja-JP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543432" y="2465648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10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023773" y="6187414"/>
            <a:ext cx="3921804" cy="461665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１０００－２６５＝７３５</a:t>
            </a:r>
            <a:endParaRPr lang="ja-JP" altLang="en-US" sz="2400" b="1" dirty="0">
              <a:solidFill>
                <a:srgbClr val="000000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341131" y="5142075"/>
            <a:ext cx="71365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6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endParaRPr lang="ja-JP" altLang="en-US" sz="66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369131" y="5145733"/>
            <a:ext cx="71365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6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66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38" name="表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1222860"/>
              </p:ext>
            </p:extLst>
          </p:nvPr>
        </p:nvGraphicFramePr>
        <p:xfrm>
          <a:off x="323526" y="2390055"/>
          <a:ext cx="4860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  <a:gridCol w="972000"/>
                <a:gridCol w="972000"/>
                <a:gridCol w="972000"/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０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０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０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－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２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６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1" name="直線コネクタ 10"/>
          <p:cNvCxnSpPr/>
          <p:nvPr/>
        </p:nvCxnSpPr>
        <p:spPr>
          <a:xfrm>
            <a:off x="2443632" y="2838027"/>
            <a:ext cx="556594" cy="630551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3446722" y="2852738"/>
            <a:ext cx="556594" cy="630551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四角形吹き出し 27"/>
          <p:cNvSpPr/>
          <p:nvPr/>
        </p:nvSpPr>
        <p:spPr>
          <a:xfrm>
            <a:off x="2236298" y="1902414"/>
            <a:ext cx="972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CCFFFF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/>
              <a:t>百のくらい</a:t>
            </a:r>
            <a:endParaRPr kumimoji="1" lang="ja-JP" altLang="en-US" sz="1600" dirty="0"/>
          </a:p>
        </p:txBody>
      </p:sp>
      <p:sp>
        <p:nvSpPr>
          <p:cNvPr id="29" name="正方形/長方形 28"/>
          <p:cNvSpPr/>
          <p:nvPr/>
        </p:nvSpPr>
        <p:spPr>
          <a:xfrm>
            <a:off x="5766743" y="1421577"/>
            <a:ext cx="3262432" cy="28623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十のくらいから</a:t>
            </a:r>
            <a:endParaRPr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くり下げられないので</a:t>
            </a:r>
            <a:endParaRPr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はじめに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、千の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くらいから</a:t>
            </a:r>
            <a:endParaRPr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百の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くらいに１くり下げる</a:t>
            </a:r>
            <a:endParaRPr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つぎに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、百の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くらいから</a:t>
            </a:r>
            <a:endParaRPr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十の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くらいに１くり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下げる</a:t>
            </a:r>
            <a:endParaRPr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さいごに、十のくらいから</a:t>
            </a:r>
            <a:endParaRPr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一のくらいに１くり下げる</a:t>
            </a:r>
            <a:endParaRPr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１０－５＝５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4405005" y="2463572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10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809429" y="4829521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９－６＝３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0" name="角丸四角形吹き出し 29"/>
          <p:cNvSpPr/>
          <p:nvPr/>
        </p:nvSpPr>
        <p:spPr>
          <a:xfrm>
            <a:off x="458153" y="996359"/>
            <a:ext cx="1802723" cy="847160"/>
          </a:xfrm>
          <a:prstGeom prst="wedgeRoundRectCallout">
            <a:avLst>
              <a:gd name="adj1" fmla="val 23564"/>
              <a:gd name="adj2" fmla="val 132227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百の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くらいに</a:t>
            </a:r>
            <a:endParaRPr kumimoji="0" lang="en-US" altLang="ja-JP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１くり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下げる</a:t>
            </a:r>
            <a:endParaRPr kumimoji="0" lang="en-US" altLang="ja-JP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cxnSp>
        <p:nvCxnSpPr>
          <p:cNvPr id="31" name="直線コネクタ 30"/>
          <p:cNvCxnSpPr/>
          <p:nvPr/>
        </p:nvCxnSpPr>
        <p:spPr>
          <a:xfrm>
            <a:off x="1502269" y="2772977"/>
            <a:ext cx="556594" cy="630551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3668387" y="2549942"/>
            <a:ext cx="193237" cy="218913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正方形/長方形 32"/>
          <p:cNvSpPr/>
          <p:nvPr/>
        </p:nvSpPr>
        <p:spPr>
          <a:xfrm>
            <a:off x="3532990" y="2220574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９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2493284" y="2463572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10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2416497" y="5142075"/>
            <a:ext cx="66075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6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</a:t>
            </a:r>
            <a:endParaRPr lang="ja-JP" altLang="en-US" sz="66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5756184" y="5285000"/>
            <a:ext cx="2844048" cy="461665"/>
          </a:xfrm>
          <a:prstGeom prst="rect">
            <a:avLst/>
          </a:prstGeom>
          <a:solidFill>
            <a:srgbClr val="CCFFFF">
              <a:alpha val="50000"/>
            </a:srgbClr>
          </a:solidFill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百の</a:t>
            </a:r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くらいの　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5811737" y="5708390"/>
            <a:ext cx="28148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９－２＝７</a:t>
            </a:r>
            <a:endParaRPr lang="ja-JP" altLang="en-US" sz="24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>
            <a:off x="2646824" y="2574598"/>
            <a:ext cx="193237" cy="218913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正方形/長方形 39"/>
          <p:cNvSpPr/>
          <p:nvPr/>
        </p:nvSpPr>
        <p:spPr>
          <a:xfrm>
            <a:off x="2511815" y="2227481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９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1607118" y="2445321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０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cxnSp>
        <p:nvCxnSpPr>
          <p:cNvPr id="42" name="直線コネクタ 41"/>
          <p:cNvCxnSpPr/>
          <p:nvPr/>
        </p:nvCxnSpPr>
        <p:spPr>
          <a:xfrm>
            <a:off x="4399984" y="2856766"/>
            <a:ext cx="556594" cy="630551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角丸四角形吹き出し 42"/>
          <p:cNvSpPr/>
          <p:nvPr/>
        </p:nvSpPr>
        <p:spPr>
          <a:xfrm>
            <a:off x="3949697" y="996359"/>
            <a:ext cx="1702424" cy="847160"/>
          </a:xfrm>
          <a:prstGeom prst="wedgeRoundRectCallout">
            <a:avLst>
              <a:gd name="adj1" fmla="val -50710"/>
              <a:gd name="adj2" fmla="val 121305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一の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くらいに</a:t>
            </a:r>
            <a:endParaRPr kumimoji="0" lang="en-US" altLang="ja-JP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１くり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下げる</a:t>
            </a:r>
            <a:endParaRPr kumimoji="0" lang="en-US" altLang="ja-JP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44" name="四角形吹き出し 43"/>
          <p:cNvSpPr/>
          <p:nvPr/>
        </p:nvSpPr>
        <p:spPr>
          <a:xfrm>
            <a:off x="1258123" y="1902414"/>
            <a:ext cx="972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92D050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/>
              <a:t>千の</a:t>
            </a:r>
            <a:r>
              <a:rPr kumimoji="1" lang="ja-JP" altLang="en-US" sz="1600" dirty="0" smtClean="0"/>
              <a:t>くらい</a:t>
            </a:r>
            <a:endParaRPr kumimoji="1" lang="ja-JP" altLang="en-US" sz="1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2856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000"/>
                            </p:stCondLst>
                            <p:childTnLst>
                              <p:par>
                                <p:cTn id="9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"/>
                            </p:stCondLst>
                            <p:childTnLst>
                              <p:par>
                                <p:cTn id="1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8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500"/>
                            </p:stCondLst>
                            <p:childTnLst>
                              <p:par>
                                <p:cTn id="19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9" grpId="0" animBg="1"/>
      <p:bldP spid="20" grpId="0" animBg="1"/>
      <p:bldP spid="21" grpId="0" animBg="1"/>
      <p:bldP spid="23" grpId="0" animBg="1"/>
      <p:bldP spid="5" grpId="0"/>
      <p:bldP spid="7" grpId="0" animBg="1"/>
      <p:bldP spid="12" grpId="0"/>
      <p:bldP spid="14" grpId="0"/>
      <p:bldP spid="28" grpId="0" animBg="1"/>
      <p:bldP spid="25" grpId="0"/>
      <p:bldP spid="30" grpId="0" animBg="1"/>
      <p:bldP spid="33" grpId="0"/>
      <p:bldP spid="36" grpId="0"/>
      <p:bldP spid="35" grpId="0"/>
      <p:bldP spid="37" grpId="0" animBg="1"/>
      <p:bldP spid="40" grpId="0"/>
      <p:bldP spid="41" grpId="0"/>
      <p:bldP spid="43" grpId="0" animBg="1"/>
      <p:bldP spid="4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3.5|2.9|3.6|3.6|4.3|3.3|2.7|2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2.9|2.4|2.4|3.1|3.7|2.7|3.1|4.1|4.2|1.9|2.6|3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3.3|2.9|3.6|2.8|3.6|3|2.6|3.3|5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|2.9|3|2.9|2.7|4.4|2|3.2|3.3|2.8|2.6|2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|2.8|7.5|2.9|2.6|2.1|1.8|2.2|3.2|2.7|3.8|2.3|2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3.1|2.7|4|3.4|1.9|2.6|2.3|3|2|2.5|2.4|2|2|2.9|3.4|2.4|3.8|3.1|2.5|3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rgbClr val="FF99FF"/>
          </a:solidFill>
          <a:prstDash val="solid"/>
        </a:ln>
      </a:spPr>
      <a:bodyPr rtlCol="0" anchor="ctr"/>
      <a:lstStyle>
        <a:defPPr algn="ctr">
          <a:defRPr kumimoji="1" dirty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17826</TotalTime>
  <Words>567</Words>
  <Application>Microsoft Office PowerPoint</Application>
  <PresentationFormat>画面に合わせる (4:3)</PresentationFormat>
  <Paragraphs>236</Paragraphs>
  <Slides>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5" baseType="lpstr">
      <vt:lpstr>AR P丸ゴシック体E</vt:lpstr>
      <vt:lpstr>AR P丸ゴシック体M</vt:lpstr>
      <vt:lpstr>Arial</vt:lpstr>
      <vt:lpstr>AR丸ゴシック体M</vt:lpstr>
      <vt:lpstr>Calibri</vt:lpstr>
      <vt:lpstr>ＭＳ Ｐゴシック</vt:lpstr>
      <vt:lpstr>HG丸ｺﾞｼｯｸM-PRO</vt:lpstr>
      <vt:lpstr>フラッシュ１</vt:lpstr>
      <vt:lpstr>３年「たし算とひき算」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仕事算</dc:title>
  <dc:creator>小泉 浩</dc:creator>
  <cp:lastModifiedBy>小泉 浩</cp:lastModifiedBy>
  <cp:revision>479</cp:revision>
  <dcterms:created xsi:type="dcterms:W3CDTF">2015-06-25T04:58:05Z</dcterms:created>
  <dcterms:modified xsi:type="dcterms:W3CDTF">2020-08-31T09:16:30Z</dcterms:modified>
</cp:coreProperties>
</file>