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7"/>
  </p:notesMasterIdLst>
  <p:sldIdLst>
    <p:sldId id="288" r:id="rId2"/>
    <p:sldId id="289" r:id="rId3"/>
    <p:sldId id="294" r:id="rId4"/>
    <p:sldId id="295" r:id="rId5"/>
    <p:sldId id="296" r:id="rId6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8"/>
    </p:embeddedFont>
    <p:embeddedFont>
      <p:font typeface="AR P丸ゴシック体E" panose="020F0900000000000000" pitchFamily="50" charset="-128"/>
      <p:regular r:id="rId9"/>
    </p:embeddedFont>
    <p:embeddedFont>
      <p:font typeface="AR P教科書体M" panose="03000600000000000000" pitchFamily="66" charset="-128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66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62" autoAdjust="0"/>
    <p:restoredTop sz="94424" autoAdjust="0"/>
  </p:normalViewPr>
  <p:slideViewPr>
    <p:cSldViewPr>
      <p:cViewPr>
        <p:scale>
          <a:sx n="50" d="100"/>
          <a:sy n="50" d="100"/>
        </p:scale>
        <p:origin x="1266" y="414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958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588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901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平均算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面積図で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解く平均算</a:t>
            </a:r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パワポ</a:t>
            </a:r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55879"/>
              </p:ext>
            </p:extLst>
          </p:nvPr>
        </p:nvGraphicFramePr>
        <p:xfrm>
          <a:off x="467544" y="4323861"/>
          <a:ext cx="3456384" cy="198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943"/>
                <a:gridCol w="1581441"/>
              </a:tblGrid>
              <a:tr h="43130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3034" marR="73034" marT="36517" marB="3651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3034" marR="73034" marT="36517" marB="365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358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ysClr val="windowText" lastClr="000000"/>
                          </a:solidFill>
                        </a:rPr>
                        <a:t>Ａ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3034" marR="73034" marT="36517" marB="3651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3034" marR="73034" marT="36517" marB="365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9550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3034" marR="73034" marT="36517" marB="365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67544" y="4737844"/>
            <a:ext cx="3450416" cy="1567998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8362"/>
            <a:ext cx="7462589" cy="111634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平均算とは、個数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や合計から平均を求めたり、平均から個数や合計を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求めたりする問題です。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平均算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57040" y="2162246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平均算</a:t>
            </a:r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953711"/>
            <a:ext cx="7462589" cy="90767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★面積図を使って解く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★面積図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のＡとＢが等しいことから解く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05126"/>
              </p:ext>
            </p:extLst>
          </p:nvPr>
        </p:nvGraphicFramePr>
        <p:xfrm>
          <a:off x="2123728" y="4058458"/>
          <a:ext cx="4327472" cy="2485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472"/>
                <a:gridCol w="1980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44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Ａ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9679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123728" y="4581127"/>
            <a:ext cx="4320000" cy="1963169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21978" y="3966200"/>
            <a:ext cx="2347200" cy="504000"/>
          </a:xfrm>
          <a:prstGeom prst="rect">
            <a:avLst/>
          </a:prstGeom>
          <a:solidFill>
            <a:srgbClr val="FFFF99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Ａ</a:t>
            </a:r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男子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人、女子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人のクラスで算数のテストをしました。男子の平均点が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点、クラス全体の平均点が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74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でした。このとき女子の平均点は何点か求めなさい。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1796618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男子の面積図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04162"/>
              </p:ext>
            </p:extLst>
          </p:nvPr>
        </p:nvGraphicFramePr>
        <p:xfrm>
          <a:off x="1020107" y="3517814"/>
          <a:ext cx="2347472" cy="2485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472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0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6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男子</a:t>
                      </a:r>
                      <a:endParaRPr kumimoji="1" lang="ja-JP" altLang="en-US" sz="2000" dirty="0"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35" name="円弧 34"/>
          <p:cNvSpPr/>
          <p:nvPr/>
        </p:nvSpPr>
        <p:spPr>
          <a:xfrm rot="5400000">
            <a:off x="1809240" y="4808453"/>
            <a:ext cx="768934" cy="2347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1851405" y="6101544"/>
            <a:ext cx="67807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7" name="円弧 36"/>
          <p:cNvSpPr/>
          <p:nvPr/>
        </p:nvSpPr>
        <p:spPr>
          <a:xfrm flipH="1">
            <a:off x="611944" y="4498967"/>
            <a:ext cx="820732" cy="14976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364242" y="5002420"/>
            <a:ext cx="61555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70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4643438" y="1379819"/>
            <a:ext cx="1800770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女子の面積図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736983"/>
              </p:ext>
            </p:extLst>
          </p:nvPr>
        </p:nvGraphicFramePr>
        <p:xfrm>
          <a:off x="3363933" y="3496214"/>
          <a:ext cx="1879200" cy="250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00"/>
              </a:tblGrid>
              <a:tr h="5616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945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　　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2400" dirty="0" smtClean="0"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　　女子</a:t>
                      </a:r>
                      <a:endParaRPr kumimoji="1" lang="ja-JP" altLang="en-US" sz="2400" dirty="0"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41" name="円弧 40"/>
          <p:cNvSpPr/>
          <p:nvPr/>
        </p:nvSpPr>
        <p:spPr>
          <a:xfrm rot="5400000">
            <a:off x="3909129" y="5042453"/>
            <a:ext cx="768934" cy="1879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3968568" y="6153104"/>
            <a:ext cx="687689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3" name="円弧 42"/>
          <p:cNvSpPr/>
          <p:nvPr/>
        </p:nvSpPr>
        <p:spPr>
          <a:xfrm>
            <a:off x="4803428" y="3494453"/>
            <a:ext cx="828000" cy="2509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337723" y="4415098"/>
            <a:ext cx="99775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6731670" y="1384510"/>
            <a:ext cx="1872778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円弧 46"/>
          <p:cNvSpPr/>
          <p:nvPr/>
        </p:nvSpPr>
        <p:spPr>
          <a:xfrm>
            <a:off x="2926292" y="4028889"/>
            <a:ext cx="828000" cy="1962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3477698" y="4771587"/>
            <a:ext cx="625171" cy="461665"/>
          </a:xfrm>
          <a:prstGeom prst="rect">
            <a:avLst/>
          </a:prstGeom>
          <a:solidFill>
            <a:srgbClr val="FF99FF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74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394413" y="3509899"/>
            <a:ext cx="1836000" cy="504000"/>
          </a:xfrm>
          <a:prstGeom prst="rect">
            <a:avLst/>
          </a:prstGeom>
          <a:pattFill prst="dkUpDiag">
            <a:fgClr>
              <a:srgbClr val="FF99FF"/>
            </a:fgClr>
            <a:bgClr>
              <a:schemeClr val="bg1"/>
            </a:bgClr>
          </a:patt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Ｂ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020107" y="4027470"/>
            <a:ext cx="4223026" cy="1963169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/>
              <a:t>　　　　　　　　　　　　　　　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2544574" y="1927172"/>
            <a:ext cx="6261114" cy="792003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面積図のＡとＢの面積が同じであることから式をつくる。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平均はならしたものだから、Ｂの合計点とＡの合計点は同じ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1" name="円弧 50"/>
          <p:cNvSpPr/>
          <p:nvPr/>
        </p:nvSpPr>
        <p:spPr>
          <a:xfrm flipH="1">
            <a:off x="610344" y="4027220"/>
            <a:ext cx="818529" cy="466468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298554" y="4023811"/>
            <a:ext cx="54822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3" name="円弧 52"/>
          <p:cNvSpPr/>
          <p:nvPr/>
        </p:nvSpPr>
        <p:spPr>
          <a:xfrm rot="5400000" flipH="1">
            <a:off x="1786015" y="2849076"/>
            <a:ext cx="770400" cy="2347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1851405" y="3372500"/>
            <a:ext cx="67807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65930" y="3040893"/>
            <a:ext cx="2761052" cy="34163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面積Ａの式は、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Ａ＝４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面積Ｂの式は、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Ｂ＝１２</a:t>
            </a:r>
            <a:r>
              <a:rPr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（□－７４）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ＡとＢの面積が等しいので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（□－７４）＝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６０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両辺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を１２で割ると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□－７４＝５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□＝５＋７４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□＝７９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r"/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（答え）７９点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円弧 54"/>
          <p:cNvSpPr/>
          <p:nvPr/>
        </p:nvSpPr>
        <p:spPr>
          <a:xfrm flipH="1">
            <a:off x="3165811" y="3498939"/>
            <a:ext cx="394841" cy="504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63682" y="2867779"/>
            <a:ext cx="1545616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（□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－７</a:t>
            </a:r>
            <a:r>
              <a:rPr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）点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966232" y="3175903"/>
            <a:ext cx="206095" cy="54112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弧 55"/>
          <p:cNvSpPr/>
          <p:nvPr/>
        </p:nvSpPr>
        <p:spPr>
          <a:xfrm rot="5400000" flipH="1">
            <a:off x="3907464" y="2560419"/>
            <a:ext cx="756000" cy="1879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4030748" y="2878921"/>
            <a:ext cx="687689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6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" grpId="0" animBg="1"/>
      <p:bldP spid="55" grpId="0" animBg="1"/>
      <p:bldP spid="4" grpId="0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21978" y="3966200"/>
            <a:ext cx="2347200" cy="504000"/>
          </a:xfrm>
          <a:prstGeom prst="rect">
            <a:avLst/>
          </a:prstGeom>
          <a:solidFill>
            <a:srgbClr val="FFFF99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Ａ</a:t>
            </a:r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あるクラスで算数のテストを行いました。その結果、男子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人の平均点が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点、女子の平均点が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点、クラスの平均点が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点でした。このクラスの女子は何人いるか求めなさい。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1796618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男子の面積図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04162"/>
              </p:ext>
            </p:extLst>
          </p:nvPr>
        </p:nvGraphicFramePr>
        <p:xfrm>
          <a:off x="1020107" y="3517814"/>
          <a:ext cx="2347472" cy="2485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472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0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6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男子</a:t>
                      </a:r>
                      <a:endParaRPr kumimoji="1" lang="ja-JP" altLang="en-US" sz="2000" dirty="0"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35" name="円弧 34"/>
          <p:cNvSpPr/>
          <p:nvPr/>
        </p:nvSpPr>
        <p:spPr>
          <a:xfrm rot="5400000">
            <a:off x="1809240" y="4808453"/>
            <a:ext cx="768934" cy="2347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1851405" y="6101544"/>
            <a:ext cx="67807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7" name="円弧 36"/>
          <p:cNvSpPr/>
          <p:nvPr/>
        </p:nvSpPr>
        <p:spPr>
          <a:xfrm flipH="1">
            <a:off x="611944" y="4498967"/>
            <a:ext cx="820732" cy="14976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364242" y="5002420"/>
            <a:ext cx="61555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0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4643438" y="1379819"/>
            <a:ext cx="1800770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女子の面積図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736983"/>
              </p:ext>
            </p:extLst>
          </p:nvPr>
        </p:nvGraphicFramePr>
        <p:xfrm>
          <a:off x="3363933" y="3496214"/>
          <a:ext cx="1879200" cy="250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00"/>
              </a:tblGrid>
              <a:tr h="5616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945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　　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2400" dirty="0" smtClean="0"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　　女子</a:t>
                      </a:r>
                      <a:endParaRPr kumimoji="1" lang="ja-JP" altLang="en-US" sz="2400" dirty="0"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41" name="円弧 40"/>
          <p:cNvSpPr/>
          <p:nvPr/>
        </p:nvSpPr>
        <p:spPr>
          <a:xfrm rot="5400000">
            <a:off x="3909129" y="5042453"/>
            <a:ext cx="768934" cy="1879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3968568" y="6153104"/>
            <a:ext cx="61555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3" name="円弧 42"/>
          <p:cNvSpPr/>
          <p:nvPr/>
        </p:nvSpPr>
        <p:spPr>
          <a:xfrm>
            <a:off x="4803428" y="3494453"/>
            <a:ext cx="828000" cy="2509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337723" y="4415098"/>
            <a:ext cx="99775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90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6731670" y="1384510"/>
            <a:ext cx="1872778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円弧 46"/>
          <p:cNvSpPr/>
          <p:nvPr/>
        </p:nvSpPr>
        <p:spPr>
          <a:xfrm>
            <a:off x="2926292" y="4028889"/>
            <a:ext cx="828000" cy="1962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3477698" y="4771587"/>
            <a:ext cx="615553" cy="461665"/>
          </a:xfrm>
          <a:prstGeom prst="rect">
            <a:avLst/>
          </a:prstGeom>
          <a:solidFill>
            <a:srgbClr val="FF99FF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394413" y="3509899"/>
            <a:ext cx="1836000" cy="504000"/>
          </a:xfrm>
          <a:prstGeom prst="rect">
            <a:avLst/>
          </a:prstGeom>
          <a:pattFill prst="dkUpDiag">
            <a:fgClr>
              <a:srgbClr val="FF99FF"/>
            </a:fgClr>
            <a:bgClr>
              <a:schemeClr val="bg1"/>
            </a:bgClr>
          </a:patt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Ｂ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020107" y="4027470"/>
            <a:ext cx="4223026" cy="1963169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/>
              <a:t>　　　　　　　　　　　　　　　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2559358" y="1977885"/>
            <a:ext cx="6261114" cy="792003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面積図のＡとＢの面積が同じであることから式をつくる。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平均はならしたものだから、Ｂの合計点とＡの合計点は同じ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1" name="円弧 50"/>
          <p:cNvSpPr/>
          <p:nvPr/>
        </p:nvSpPr>
        <p:spPr>
          <a:xfrm flipH="1">
            <a:off x="610344" y="4027220"/>
            <a:ext cx="818529" cy="466468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298554" y="4023811"/>
            <a:ext cx="46166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3" name="円弧 52"/>
          <p:cNvSpPr/>
          <p:nvPr/>
        </p:nvSpPr>
        <p:spPr>
          <a:xfrm rot="5400000" flipH="1">
            <a:off x="1786015" y="2849076"/>
            <a:ext cx="770400" cy="2347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1851405" y="3372500"/>
            <a:ext cx="67807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90484" y="3141331"/>
            <a:ext cx="2761052" cy="286232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面積Ａの式は、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Ａ＝５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面積Ｂの式は、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Ｂ＝５</a:t>
            </a:r>
            <a:r>
              <a:rPr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ＡとＢの面積が等しいので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</a:t>
            </a:r>
            <a:r>
              <a:rPr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□＝７５</a:t>
            </a:r>
            <a:r>
              <a:rPr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□＝１５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r"/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（答え）１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円弧 54"/>
          <p:cNvSpPr/>
          <p:nvPr/>
        </p:nvSpPr>
        <p:spPr>
          <a:xfrm flipH="1">
            <a:off x="3165811" y="3498939"/>
            <a:ext cx="394841" cy="504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499892" y="2880002"/>
            <a:ext cx="569387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966232" y="3175903"/>
            <a:ext cx="206095" cy="54112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弧 55"/>
          <p:cNvSpPr/>
          <p:nvPr/>
        </p:nvSpPr>
        <p:spPr>
          <a:xfrm rot="5400000" flipH="1">
            <a:off x="3907464" y="2560419"/>
            <a:ext cx="756000" cy="18792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4030748" y="2878921"/>
            <a:ext cx="61555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30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" grpId="0" animBg="1"/>
      <p:bldP spid="55" grpId="0" animBg="1"/>
      <p:bldP spid="4" grpId="0"/>
      <p:bldP spid="56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02936" y="3966200"/>
            <a:ext cx="2347200" cy="504000"/>
          </a:xfrm>
          <a:prstGeom prst="rect">
            <a:avLst/>
          </a:prstGeom>
          <a:solidFill>
            <a:srgbClr val="FFFF99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Ａ</a:t>
            </a:r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50"/>
            <a:ext cx="7496192" cy="853370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児童数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の１組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の国語のテストの平均点は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点でした。このうち男子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人の平均点は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点でした。女子の平均点は何点ですか。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1796618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男子の面積図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95816"/>
              </p:ext>
            </p:extLst>
          </p:nvPr>
        </p:nvGraphicFramePr>
        <p:xfrm>
          <a:off x="901065" y="3517814"/>
          <a:ext cx="1800000" cy="2485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0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6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男子</a:t>
                      </a:r>
                      <a:endParaRPr kumimoji="1" lang="ja-JP" altLang="en-US" sz="2000" dirty="0"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35" name="円弧 34"/>
          <p:cNvSpPr/>
          <p:nvPr/>
        </p:nvSpPr>
        <p:spPr>
          <a:xfrm rot="5400000">
            <a:off x="1413238" y="5085413"/>
            <a:ext cx="775654" cy="180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1439144" y="6087867"/>
            <a:ext cx="687689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7" name="円弧 36"/>
          <p:cNvSpPr/>
          <p:nvPr/>
        </p:nvSpPr>
        <p:spPr>
          <a:xfrm flipH="1">
            <a:off x="492902" y="4498967"/>
            <a:ext cx="820732" cy="14976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245200" y="5002420"/>
            <a:ext cx="61555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4643438" y="1379819"/>
            <a:ext cx="1800770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女子の面積図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70254"/>
              </p:ext>
            </p:extLst>
          </p:nvPr>
        </p:nvGraphicFramePr>
        <p:xfrm>
          <a:off x="2699366" y="3778301"/>
          <a:ext cx="2700000" cy="222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/>
              </a:tblGrid>
              <a:tr h="49842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726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　　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2400" dirty="0" smtClean="0"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　　女子</a:t>
                      </a:r>
                      <a:endParaRPr kumimoji="1" lang="ja-JP" altLang="en-US" sz="2400" dirty="0"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41" name="円弧 40"/>
          <p:cNvSpPr/>
          <p:nvPr/>
        </p:nvSpPr>
        <p:spPr>
          <a:xfrm rot="5400000">
            <a:off x="3646490" y="4637645"/>
            <a:ext cx="809148" cy="270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3849526" y="6153104"/>
            <a:ext cx="69249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3" name="円弧 42"/>
          <p:cNvSpPr/>
          <p:nvPr/>
        </p:nvSpPr>
        <p:spPr>
          <a:xfrm>
            <a:off x="4974238" y="3774642"/>
            <a:ext cx="834990" cy="2234556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431855" y="4660144"/>
            <a:ext cx="99775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6731670" y="1384510"/>
            <a:ext cx="1872778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クラスの面積図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円弧 46"/>
          <p:cNvSpPr/>
          <p:nvPr/>
        </p:nvSpPr>
        <p:spPr>
          <a:xfrm>
            <a:off x="2276252" y="4037706"/>
            <a:ext cx="817362" cy="1928207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2868532" y="4771587"/>
            <a:ext cx="615553" cy="461665"/>
          </a:xfrm>
          <a:prstGeom prst="rect">
            <a:avLst/>
          </a:prstGeom>
          <a:solidFill>
            <a:srgbClr val="FF99FF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65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715977" y="3791001"/>
            <a:ext cx="2659688" cy="245510"/>
          </a:xfrm>
          <a:prstGeom prst="rect">
            <a:avLst/>
          </a:prstGeom>
          <a:pattFill prst="dkUpDiag">
            <a:fgClr>
              <a:srgbClr val="FF99FF"/>
            </a:fgClr>
            <a:bgClr>
              <a:schemeClr val="bg1"/>
            </a:bgClr>
          </a:patt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Ｂ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901065" y="4027470"/>
            <a:ext cx="4500000" cy="1963169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/>
              <a:t>　　　　　　　　　　　　　　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2559358" y="1977885"/>
            <a:ext cx="6261114" cy="792003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面積図のＡとＢの面積が同じであることから式をつくる。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平均はならしたものだから、Ｂの合計点とＡの合計点は同じ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1" name="円弧 50"/>
          <p:cNvSpPr/>
          <p:nvPr/>
        </p:nvSpPr>
        <p:spPr>
          <a:xfrm flipH="1">
            <a:off x="491302" y="4027220"/>
            <a:ext cx="818529" cy="466468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319694" y="4020134"/>
            <a:ext cx="463268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3" name="円弧 52"/>
          <p:cNvSpPr/>
          <p:nvPr/>
        </p:nvSpPr>
        <p:spPr>
          <a:xfrm rot="5400000" flipH="1">
            <a:off x="1433609" y="3082440"/>
            <a:ext cx="729032" cy="1839103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1470398" y="3387663"/>
            <a:ext cx="687689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39408" y="3067834"/>
            <a:ext cx="2761052" cy="34163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面積Ａの式は、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Ａ＝３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面積Ｂの式は、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Ｂ＝１８</a:t>
            </a:r>
            <a:r>
              <a:rPr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（□－６５）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ＡとＢの面積が等しいので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</a:t>
            </a:r>
            <a:r>
              <a:rPr kumimoji="1" lang="en-US" altLang="ja-JP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（□－６５）＝３６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両辺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を１８で割ると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□－６５＝２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□＝６５＋２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□＝６７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r"/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（答え）６７点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44640" y="2867779"/>
            <a:ext cx="1476686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（□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</a:t>
            </a:r>
            <a:r>
              <a:rPr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65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）点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8" name="直線コネクタ 7"/>
          <p:cNvCxnSpPr>
            <a:stCxn id="4" idx="2"/>
          </p:cNvCxnSpPr>
          <p:nvPr/>
        </p:nvCxnSpPr>
        <p:spPr>
          <a:xfrm>
            <a:off x="2582983" y="3267889"/>
            <a:ext cx="109233" cy="59461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弧 55"/>
          <p:cNvSpPr/>
          <p:nvPr/>
        </p:nvSpPr>
        <p:spPr>
          <a:xfrm rot="5400000" flipH="1">
            <a:off x="3704521" y="2449935"/>
            <a:ext cx="740489" cy="2666777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3849526" y="3147093"/>
            <a:ext cx="69249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１８人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0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" grpId="0" animBg="1"/>
      <p:bldP spid="4" grpId="0"/>
      <p:bldP spid="56" grpId="0" animBg="1"/>
      <p:bldP spid="5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5|4.3|1.8|1.5|2.2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6|4.2|3.2|1.3|1.4|2.9|2.4|1.9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6|4.2|3.2|1.3|1.4|2.9|2.4|1.9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6|4.2|3.2|1.3|1.4|2.9|2.4|1.9|3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prstDash val="dash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17152</TotalTime>
  <Words>503</Words>
  <Application>Microsoft Office PowerPoint</Application>
  <PresentationFormat>画面に合わせる (4:3)</PresentationFormat>
  <Paragraphs>118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HG丸ｺﾞｼｯｸM-PRO</vt:lpstr>
      <vt:lpstr>AR P丸ゴシック体E</vt:lpstr>
      <vt:lpstr>Arial</vt:lpstr>
      <vt:lpstr>AR P教科書体M</vt:lpstr>
      <vt:lpstr>Calibri</vt:lpstr>
      <vt:lpstr>フラッシュ１</vt:lpstr>
      <vt:lpstr>平均算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421</cp:revision>
  <dcterms:created xsi:type="dcterms:W3CDTF">2015-06-25T04:58:05Z</dcterms:created>
  <dcterms:modified xsi:type="dcterms:W3CDTF">2020-08-18T01:50:37Z</dcterms:modified>
</cp:coreProperties>
</file>