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7" r:id="rId2"/>
    <p:sldId id="340" r:id="rId3"/>
    <p:sldId id="341" r:id="rId4"/>
    <p:sldId id="342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FF"/>
    <a:srgbClr val="FF99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62" d="100"/>
          <a:sy n="62" d="100"/>
        </p:scale>
        <p:origin x="54" y="21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jpeg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jpeg"/><Relationship Id="rId2" Type="http://schemas.microsoft.com/office/2007/relationships/media" Target="../media/media1.mp4"/><Relationship Id="rId1" Type="http://schemas.openxmlformats.org/officeDocument/2006/relationships/tags" Target="../tags/tag1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jpeg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jpeg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jpeg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2452081"/>
          </a:xfrm>
          <a:ln w="38100"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同訓異字クイズ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６年生</a:t>
            </a:r>
            <a:endParaRPr lang="ja-JP" alt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704528" y="3701350"/>
            <a:ext cx="88509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 smtClean="0"/>
              <a:t>同訓異字クイズ</a:t>
            </a:r>
            <a:r>
              <a:rPr lang="ja-JP" altLang="en-US" sz="3200" b="1" dirty="0"/>
              <a:t>に挑戦</a:t>
            </a:r>
            <a:r>
              <a:rPr lang="ja-JP" altLang="en-US" sz="3200" b="1" dirty="0" smtClean="0"/>
              <a:t>！</a:t>
            </a:r>
            <a:endParaRPr lang="en-US" altLang="ja-JP" sz="3200" b="1" dirty="0" smtClean="0"/>
          </a:p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同じ訓読みでも意味が違う漢字を正しく選びましょう！</a:t>
            </a:r>
            <a:endParaRPr lang="en-US" altLang="ja-JP" sz="32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問題①修めると治める　②収めると納める</a:t>
            </a:r>
            <a:endParaRPr lang="en-US" altLang="ja-JP" sz="32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③表すと現す　④治すと直す</a:t>
            </a:r>
            <a:endParaRPr lang="en-US" altLang="ja-JP" sz="32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⑤敗れると破れる</a:t>
            </a:r>
            <a:endParaRPr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グループ化 27"/>
          <p:cNvGrpSpPr/>
          <p:nvPr/>
        </p:nvGrpSpPr>
        <p:grpSpPr>
          <a:xfrm>
            <a:off x="5225931" y="380129"/>
            <a:ext cx="3231654" cy="6084296"/>
            <a:chOff x="5225931" y="380129"/>
            <a:chExt cx="3231654" cy="6084296"/>
          </a:xfrm>
        </p:grpSpPr>
        <p:grpSp>
          <p:nvGrpSpPr>
            <p:cNvPr id="31" name="グループ化 30"/>
            <p:cNvGrpSpPr/>
            <p:nvPr/>
          </p:nvGrpSpPr>
          <p:grpSpPr>
            <a:xfrm>
              <a:off x="5225931" y="380129"/>
              <a:ext cx="3231654" cy="6084296"/>
              <a:chOff x="5395199" y="380129"/>
              <a:chExt cx="3231654" cy="6084296"/>
            </a:xfrm>
          </p:grpSpPr>
          <p:sp>
            <p:nvSpPr>
              <p:cNvPr id="33" name="テキスト ボックス 32"/>
              <p:cNvSpPr txBox="1"/>
              <p:nvPr/>
            </p:nvSpPr>
            <p:spPr>
              <a:xfrm>
                <a:off x="5395199" y="380129"/>
                <a:ext cx="3231654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①黒板の字を</a:t>
                </a:r>
                <a:endParaRPr kumimoji="1" lang="en-US" altLang="ja-JP" sz="66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indent="898525">
                  <a:lnSpc>
                    <a:spcPct val="200000"/>
                  </a:lnSpc>
                </a:pP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す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5698332" y="1268760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" name="テキスト ボックス 31"/>
            <p:cNvSpPr txBox="1"/>
            <p:nvPr/>
          </p:nvSpPr>
          <p:spPr>
            <a:xfrm>
              <a:off x="6753200" y="148478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うつ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1570469" y="595496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grpSp>
        <p:nvGrpSpPr>
          <p:cNvPr id="36" name="グループ化 35"/>
          <p:cNvGrpSpPr/>
          <p:nvPr/>
        </p:nvGrpSpPr>
        <p:grpSpPr>
          <a:xfrm>
            <a:off x="1932960" y="407858"/>
            <a:ext cx="3231654" cy="6084296"/>
            <a:chOff x="1932960" y="407858"/>
            <a:chExt cx="3231654" cy="6084296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1932960" y="407858"/>
              <a:ext cx="3231654" cy="6084296"/>
              <a:chOff x="1932960" y="407858"/>
              <a:chExt cx="3231654" cy="6084296"/>
            </a:xfrm>
          </p:grpSpPr>
          <p:sp>
            <p:nvSpPr>
              <p:cNvPr id="39" name="テキスト ボックス 38"/>
              <p:cNvSpPr txBox="1"/>
              <p:nvPr/>
            </p:nvSpPr>
            <p:spPr>
              <a:xfrm>
                <a:off x="1932960" y="407858"/>
                <a:ext cx="3231654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②鏡に姿を</a:t>
                </a:r>
                <a:endParaRPr kumimoji="1" lang="en-US" altLang="ja-JP" sz="66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indent="898525">
                  <a:lnSpc>
                    <a:spcPct val="200000"/>
                  </a:lnSpc>
                </a:pP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す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2240503" y="1300117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テキスト ボックス 37"/>
            <p:cNvSpPr txBox="1"/>
            <p:nvPr/>
          </p:nvSpPr>
          <p:spPr>
            <a:xfrm>
              <a:off x="3438496" y="1445875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うつ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映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22325" y="1311441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写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4970221" y="3999922"/>
            <a:ext cx="2336861" cy="2013536"/>
          </a:xfrm>
          <a:prstGeom prst="wedgeRoundRectCallout">
            <a:avLst>
              <a:gd name="adj1" fmla="val -12653"/>
              <a:gd name="adj2" fmla="val -71566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2800" dirty="0">
                <a:solidFill>
                  <a:schemeClr val="tx1"/>
                </a:solidFill>
                <a:latin typeface="ヒラギノ角ゴ Pro W3"/>
              </a:rPr>
              <a:t>そのとおりに書く。画像として残す</a:t>
            </a:r>
            <a:r>
              <a:rPr lang="ja-JP" altLang="en-US" sz="2800" dirty="0" smtClean="0">
                <a:solidFill>
                  <a:schemeClr val="tx1"/>
                </a:solidFill>
                <a:latin typeface="ヒラギノ角ゴ Pro W3"/>
              </a:rPr>
              <a:t>。</a:t>
            </a:r>
            <a:endParaRPr lang="en-US" altLang="ja-JP" sz="2800" dirty="0" smtClean="0">
              <a:solidFill>
                <a:schemeClr val="tx1"/>
              </a:solidFill>
              <a:latin typeface="ヒラギノ角ゴ Pro W3"/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  <a:latin typeface="ヒラギノ角ゴ Pro W3"/>
              </a:rPr>
              <a:t>透ける</a:t>
            </a:r>
            <a:r>
              <a:rPr lang="ja-JP" altLang="en-US" sz="2800" dirty="0">
                <a:solidFill>
                  <a:schemeClr val="tx1"/>
                </a:solidFill>
                <a:latin typeface="ヒラギノ角ゴ Pro W3"/>
              </a:rPr>
              <a:t>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1790434" y="3999922"/>
            <a:ext cx="2336861" cy="2013537"/>
          </a:xfrm>
          <a:prstGeom prst="wedgeRoundRectCallout">
            <a:avLst>
              <a:gd name="adj1" fmla="val -17296"/>
              <a:gd name="adj2" fmla="val -73074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2800" dirty="0">
                <a:solidFill>
                  <a:sysClr val="windowText" lastClr="000000"/>
                </a:solidFill>
              </a:rPr>
              <a:t>画像を再生する</a:t>
            </a:r>
            <a:r>
              <a:rPr lang="ja-JP" altLang="en-US" sz="2800" dirty="0" smtClean="0">
                <a:solidFill>
                  <a:sysClr val="windowText" lastClr="000000"/>
                </a:solidFill>
              </a:rPr>
              <a:t>。</a:t>
            </a:r>
            <a:endParaRPr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lang="ja-JP" altLang="en-US" sz="2800" dirty="0" smtClean="0">
                <a:solidFill>
                  <a:sysClr val="windowText" lastClr="000000"/>
                </a:solidFill>
              </a:rPr>
              <a:t>投影</a:t>
            </a:r>
            <a:r>
              <a:rPr lang="ja-JP" altLang="en-US" sz="2800" dirty="0">
                <a:solidFill>
                  <a:sysClr val="windowText" lastClr="000000"/>
                </a:solidFill>
              </a:rPr>
              <a:t>する。反映する</a:t>
            </a:r>
            <a:r>
              <a:rPr lang="ja-JP" altLang="en-US" sz="2800" dirty="0" smtClean="0">
                <a:solidFill>
                  <a:sysClr val="windowText" lastClr="000000"/>
                </a:solidFill>
              </a:rPr>
              <a:t>。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1150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6942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48148E-6 L 0.17276 -0.107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38" y="-539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17548 -0.1016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66" y="-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 animBg="1"/>
      <p:bldP spid="20" grpId="0"/>
      <p:bldP spid="23" grpId="0" animBg="1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37" name="×"/>
          <p:cNvSpPr txBox="1">
            <a:spLocks noChangeAspect="1" noChangeArrowheads="1"/>
          </p:cNvSpPr>
          <p:nvPr/>
        </p:nvSpPr>
        <p:spPr bwMode="auto">
          <a:xfrm>
            <a:off x="7140134" y="2852936"/>
            <a:ext cx="143963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 smtClean="0">
                <a:solidFill>
                  <a:srgbClr val="FF0000"/>
                </a:solidFill>
              </a:rPr>
              <a:t>×</a:t>
            </a:r>
            <a:endParaRPr lang="en-US" altLang="ja-JP" sz="172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/>
          <p:cNvGrpSpPr/>
          <p:nvPr/>
        </p:nvGrpSpPr>
        <p:grpSpPr>
          <a:xfrm>
            <a:off x="3889353" y="407858"/>
            <a:ext cx="1711719" cy="6084296"/>
            <a:chOff x="3889353" y="407858"/>
            <a:chExt cx="1711719" cy="6084296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②遠足が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びる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89353" y="371703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5047074" y="4077072"/>
              <a:ext cx="553998" cy="83099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の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583385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延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5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伸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9" name="正方形/長方形 38" hidden="1"/>
          <p:cNvSpPr/>
          <p:nvPr/>
        </p:nvSpPr>
        <p:spPr>
          <a:xfrm>
            <a:off x="588648" y="2032972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修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4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1658" y="5230995"/>
            <a:ext cx="1644204" cy="1233153"/>
          </a:xfrm>
          <a:prstGeom prst="rect">
            <a:avLst/>
          </a:prstGeom>
        </p:spPr>
      </p:pic>
      <p:sp>
        <p:nvSpPr>
          <p:cNvPr id="25" name="正方形/長方形 24" hidden="1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延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41" y="109621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" name="グループ化 26"/>
          <p:cNvGrpSpPr/>
          <p:nvPr/>
        </p:nvGrpSpPr>
        <p:grpSpPr>
          <a:xfrm>
            <a:off x="7257256" y="380129"/>
            <a:ext cx="1728192" cy="6084296"/>
            <a:chOff x="7257256" y="380129"/>
            <a:chExt cx="1728192" cy="6084296"/>
          </a:xfrm>
        </p:grpSpPr>
        <p:grpSp>
          <p:nvGrpSpPr>
            <p:cNvPr id="28" name="グループ化 27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31" name="テキスト ボックス 30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①身長が　　　びる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7426524" y="3668831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9" name="テキスト ボックス 28"/>
            <p:cNvSpPr txBox="1"/>
            <p:nvPr/>
          </p:nvSpPr>
          <p:spPr>
            <a:xfrm>
              <a:off x="8431450" y="4038163"/>
              <a:ext cx="553998" cy="83099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の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7064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1.85185E-6 L 0.67644 0.2555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14" y="1277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68237 0.2442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19" y="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xit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40"/>
                </p:tgtEl>
              </p:cMediaNode>
            </p:video>
          </p:childTnLst>
        </p:cTn>
      </p:par>
    </p:tnLst>
    <p:bldLst>
      <p:bldP spid="37" grpId="0"/>
      <p:bldP spid="10" grpId="0" animBg="1"/>
      <p:bldP spid="20" grpId="0"/>
      <p:bldP spid="20" grpId="1"/>
      <p:bldP spid="20" grpId="2"/>
      <p:bldP spid="26" grpId="0"/>
      <p:bldP spid="39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6597420" y="2205144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治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5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直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270420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グループ化 24"/>
          <p:cNvGrpSpPr/>
          <p:nvPr/>
        </p:nvGrpSpPr>
        <p:grpSpPr>
          <a:xfrm>
            <a:off x="7257256" y="380129"/>
            <a:ext cx="1562164" cy="6084296"/>
            <a:chOff x="7257256" y="380129"/>
            <a:chExt cx="1562164" cy="6084296"/>
          </a:xfrm>
        </p:grpSpPr>
        <p:grpSp>
          <p:nvGrpSpPr>
            <p:cNvPr id="28" name="グループ化 27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31" name="テキスト ボックス 30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①テレビを　　　 す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7426524" y="424489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9" name="テキスト ボックス 28"/>
            <p:cNvSpPr txBox="1"/>
            <p:nvPr/>
          </p:nvSpPr>
          <p:spPr>
            <a:xfrm>
              <a:off x="8481392" y="4437112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なお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37" name="テキスト ボックス 36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②病気を　　　 す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3889353" y="3812847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" name="テキスト ボックス 35"/>
            <p:cNvSpPr txBox="1"/>
            <p:nvPr/>
          </p:nvSpPr>
          <p:spPr>
            <a:xfrm>
              <a:off x="5079440" y="400506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なお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86808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2.59259E-6 L 0.68158 0.11018 " pathEditMode="relative" rAng="0" ptsTypes="AA">
                                      <p:cBhvr>
                                        <p:cTn id="11" dur="2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71" y="550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1.85185E-6 L 0.68414 0.09699 " pathEditMode="relative" rAng="0" ptsTypes="AA">
                                      <p:cBhvr>
                                        <p:cTn id="13" dur="2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99" y="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3229517" y="2996952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治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353595" y="4291939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直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1150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グループ化 27"/>
          <p:cNvGrpSpPr/>
          <p:nvPr/>
        </p:nvGrpSpPr>
        <p:grpSpPr>
          <a:xfrm>
            <a:off x="7257256" y="380129"/>
            <a:ext cx="1562164" cy="6084296"/>
            <a:chOff x="7257256" y="380129"/>
            <a:chExt cx="1562164" cy="6084296"/>
          </a:xfrm>
        </p:grpSpPr>
        <p:grpSp>
          <p:nvGrpSpPr>
            <p:cNvPr id="31" name="グループ化 30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33" name="テキスト ボックス 32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①テレビを　　　 す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7426524" y="424489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" name="テキスト ボックス 31"/>
            <p:cNvSpPr txBox="1"/>
            <p:nvPr/>
          </p:nvSpPr>
          <p:spPr>
            <a:xfrm>
              <a:off x="8481392" y="4437112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なお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39" name="テキスト ボックス 38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②病気を　　　 す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3889353" y="3812847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テキスト ボックス 37"/>
            <p:cNvSpPr txBox="1"/>
            <p:nvPr/>
          </p:nvSpPr>
          <p:spPr>
            <a:xfrm>
              <a:off x="5079440" y="400506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なお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3" name="角丸四角形吹き出し 22"/>
          <p:cNvSpPr/>
          <p:nvPr/>
        </p:nvSpPr>
        <p:spPr>
          <a:xfrm>
            <a:off x="5019865" y="2612358"/>
            <a:ext cx="2336861" cy="1605823"/>
          </a:xfrm>
          <a:prstGeom prst="wedgeRoundRectCallout">
            <a:avLst>
              <a:gd name="adj1" fmla="val 47036"/>
              <a:gd name="adj2" fmla="val 69069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もとの状態に</a:t>
            </a:r>
            <a:r>
              <a:rPr kumimoji="1" lang="ja-JP" altLang="en-US" sz="2800" dirty="0" err="1" smtClean="0">
                <a:solidFill>
                  <a:sysClr val="windowText" lastClr="000000"/>
                </a:solidFill>
              </a:rPr>
              <a:t>するの</a:t>
            </a:r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意味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1726831" y="2647094"/>
            <a:ext cx="2336861" cy="1605823"/>
          </a:xfrm>
          <a:prstGeom prst="wedgeRoundRectCallout">
            <a:avLst>
              <a:gd name="adj1" fmla="val 36424"/>
              <a:gd name="adj2" fmla="val 67138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治療する、健康な状態にする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792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48148E-6 L 0.33991 0.265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87" y="132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34279 0.2666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31" y="1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 animBg="1"/>
      <p:bldP spid="20" grpId="0"/>
      <p:bldP spid="23" grpId="0" animBg="1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37" name="×"/>
          <p:cNvSpPr txBox="1">
            <a:spLocks noChangeAspect="1" noChangeArrowheads="1"/>
          </p:cNvSpPr>
          <p:nvPr/>
        </p:nvSpPr>
        <p:spPr bwMode="auto">
          <a:xfrm>
            <a:off x="7082244" y="2091844"/>
            <a:ext cx="143963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 smtClean="0">
                <a:solidFill>
                  <a:srgbClr val="FF0000"/>
                </a:solidFill>
              </a:rPr>
              <a:t>×</a:t>
            </a:r>
            <a:endParaRPr lang="en-US" altLang="ja-JP" sz="172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7185248" y="380129"/>
            <a:ext cx="1562164" cy="6084296"/>
            <a:chOff x="7185248" y="380129"/>
            <a:chExt cx="1562164" cy="6084296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7185248" y="380129"/>
              <a:ext cx="1272337" cy="6084296"/>
              <a:chOff x="7354516" y="380129"/>
              <a:chExt cx="1272337" cy="6084296"/>
            </a:xfrm>
          </p:grpSpPr>
          <p:sp>
            <p:nvSpPr>
              <p:cNvPr id="2" name="テキスト ボックス 1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①布が　　　 れる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7354516" y="2948751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" name="テキスト ボックス 13"/>
            <p:cNvSpPr txBox="1"/>
            <p:nvPr/>
          </p:nvSpPr>
          <p:spPr>
            <a:xfrm>
              <a:off x="8409384" y="310205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やぶ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3968695" y="407858"/>
            <a:ext cx="1560369" cy="6084296"/>
            <a:chOff x="3968695" y="407858"/>
            <a:chExt cx="1560369" cy="6084296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3968695" y="407858"/>
              <a:ext cx="1200329" cy="6084296"/>
              <a:chOff x="3968695" y="407858"/>
              <a:chExt cx="1200329" cy="6084296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4056618" y="407858"/>
                <a:ext cx="1107996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②試合に 　　　 れる</a:t>
                </a:r>
                <a:endParaRPr kumimoji="1" lang="ja-JP" altLang="en-US" sz="60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968695" y="3501008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5191036" y="364502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やぶ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583385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敗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5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破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9" name="正方形/長方形 38" hidden="1"/>
          <p:cNvSpPr/>
          <p:nvPr/>
        </p:nvSpPr>
        <p:spPr>
          <a:xfrm>
            <a:off x="588648" y="2032972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修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4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1658" y="5230995"/>
            <a:ext cx="1644204" cy="1233153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敗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41" y="109621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560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1.85185E-6 L 0.67837 0.1467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10" y="733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67452 0.1402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718" y="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xit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40"/>
                </p:tgtEl>
              </p:cMediaNode>
            </p:video>
          </p:childTnLst>
        </p:cTn>
      </p:par>
    </p:tnLst>
    <p:bldLst>
      <p:bldP spid="37" grpId="0"/>
      <p:bldP spid="10" grpId="0" animBg="1"/>
      <p:bldP spid="20" grpId="0"/>
      <p:bldP spid="20" grpId="1"/>
      <p:bldP spid="20" grpId="2"/>
      <p:bldP spid="26" grpId="0"/>
      <p:bldP spid="39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6465168" y="2204864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敗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5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破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7185248" y="380129"/>
            <a:ext cx="1562164" cy="6084296"/>
            <a:chOff x="7185248" y="380129"/>
            <a:chExt cx="1562164" cy="6084296"/>
          </a:xfrm>
        </p:grpSpPr>
        <p:grpSp>
          <p:nvGrpSpPr>
            <p:cNvPr id="28" name="グループ化 27"/>
            <p:cNvGrpSpPr/>
            <p:nvPr/>
          </p:nvGrpSpPr>
          <p:grpSpPr>
            <a:xfrm>
              <a:off x="7185248" y="380129"/>
              <a:ext cx="1272337" cy="6084296"/>
              <a:chOff x="7354516" y="380129"/>
              <a:chExt cx="1272337" cy="6084296"/>
            </a:xfrm>
          </p:grpSpPr>
          <p:sp>
            <p:nvSpPr>
              <p:cNvPr id="31" name="テキスト ボックス 30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①布が　　　 れる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7354516" y="2948751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9" name="テキスト ボックス 28"/>
            <p:cNvSpPr txBox="1"/>
            <p:nvPr/>
          </p:nvSpPr>
          <p:spPr>
            <a:xfrm>
              <a:off x="8409384" y="310205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やぶ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3968695" y="407858"/>
            <a:ext cx="1560369" cy="6084296"/>
            <a:chOff x="3968695" y="407858"/>
            <a:chExt cx="1560369" cy="6084296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3968695" y="407858"/>
              <a:ext cx="1200329" cy="6084296"/>
              <a:chOff x="3968695" y="407858"/>
              <a:chExt cx="1200329" cy="6084296"/>
            </a:xfrm>
          </p:grpSpPr>
          <p:sp>
            <p:nvSpPr>
              <p:cNvPr id="37" name="テキスト ボックス 36"/>
              <p:cNvSpPr txBox="1"/>
              <p:nvPr/>
            </p:nvSpPr>
            <p:spPr>
              <a:xfrm>
                <a:off x="4056618" y="407858"/>
                <a:ext cx="1107996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②試合に 　　　 れる</a:t>
                </a:r>
                <a:endParaRPr kumimoji="1" lang="ja-JP" altLang="en-US" sz="60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3968695" y="3501008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" name="テキスト ボックス 35"/>
            <p:cNvSpPr txBox="1"/>
            <p:nvPr/>
          </p:nvSpPr>
          <p:spPr>
            <a:xfrm>
              <a:off x="5191036" y="364502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やぶ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270420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6309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2.59259E-6 L 0.67004 -0.0919 " pathEditMode="relative" rAng="0" ptsTypes="AA">
                                      <p:cBhvr>
                                        <p:cTn id="11" dur="2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94" y="-4606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1.85185E-6 L 0.67629 -0.09282 " pathEditMode="relative" rAng="0" ptsTypes="AA">
                                      <p:cBhvr>
                                        <p:cTn id="13" dur="2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14" y="-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3297096" y="2780928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敗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257256" y="3000072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破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7185248" y="380129"/>
            <a:ext cx="1562164" cy="6084296"/>
            <a:chOff x="7185248" y="380129"/>
            <a:chExt cx="1562164" cy="6084296"/>
          </a:xfrm>
        </p:grpSpPr>
        <p:grpSp>
          <p:nvGrpSpPr>
            <p:cNvPr id="31" name="グループ化 30"/>
            <p:cNvGrpSpPr/>
            <p:nvPr/>
          </p:nvGrpSpPr>
          <p:grpSpPr>
            <a:xfrm>
              <a:off x="7185248" y="380129"/>
              <a:ext cx="1272337" cy="6084296"/>
              <a:chOff x="7354516" y="380129"/>
              <a:chExt cx="1272337" cy="6084296"/>
            </a:xfrm>
          </p:grpSpPr>
          <p:sp>
            <p:nvSpPr>
              <p:cNvPr id="33" name="テキスト ボックス 32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①布が　　　 れる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7354516" y="2948751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" name="テキスト ボックス 31"/>
            <p:cNvSpPr txBox="1"/>
            <p:nvPr/>
          </p:nvSpPr>
          <p:spPr>
            <a:xfrm>
              <a:off x="8409384" y="310205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やぶ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3968695" y="407858"/>
            <a:ext cx="1560369" cy="6084296"/>
            <a:chOff x="3968695" y="407858"/>
            <a:chExt cx="1560369" cy="6084296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3968695" y="407858"/>
              <a:ext cx="1200329" cy="6084296"/>
              <a:chOff x="3968695" y="407858"/>
              <a:chExt cx="1200329" cy="6084296"/>
            </a:xfrm>
          </p:grpSpPr>
          <p:sp>
            <p:nvSpPr>
              <p:cNvPr id="39" name="テキスト ボックス 38"/>
              <p:cNvSpPr txBox="1"/>
              <p:nvPr/>
            </p:nvSpPr>
            <p:spPr>
              <a:xfrm>
                <a:off x="4056618" y="407858"/>
                <a:ext cx="1107996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②試合に 　　　 れる</a:t>
                </a:r>
                <a:endParaRPr kumimoji="1" lang="ja-JP" altLang="en-US" sz="60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3968695" y="352481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テキスト ボックス 37"/>
            <p:cNvSpPr txBox="1"/>
            <p:nvPr/>
          </p:nvSpPr>
          <p:spPr>
            <a:xfrm>
              <a:off x="5191036" y="364502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やぶ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1150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角丸四角形吹き出し 28"/>
          <p:cNvSpPr/>
          <p:nvPr/>
        </p:nvSpPr>
        <p:spPr>
          <a:xfrm>
            <a:off x="1726831" y="2647094"/>
            <a:ext cx="2336861" cy="1605823"/>
          </a:xfrm>
          <a:prstGeom prst="wedgeRoundRectCallout">
            <a:avLst>
              <a:gd name="adj1" fmla="val 36424"/>
              <a:gd name="adj2" fmla="val 67138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試合に負ける、敗退する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5019865" y="2612358"/>
            <a:ext cx="2336861" cy="1605823"/>
          </a:xfrm>
          <a:prstGeom prst="wedgeRoundRectCallout">
            <a:avLst>
              <a:gd name="adj1" fmla="val 47036"/>
              <a:gd name="adj2" fmla="val 69069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物が壊れる、物事に失敗する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662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48148E-6 L 0.34616 0.222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08" y="111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34904 0.2238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52" y="1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 animBg="1"/>
      <p:bldP spid="20" grpId="0"/>
      <p:bldP spid="29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37" name="×"/>
          <p:cNvSpPr txBox="1">
            <a:spLocks noChangeAspect="1" noChangeArrowheads="1"/>
          </p:cNvSpPr>
          <p:nvPr/>
        </p:nvSpPr>
        <p:spPr bwMode="auto">
          <a:xfrm>
            <a:off x="7140134" y="2824515"/>
            <a:ext cx="143963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 smtClean="0">
                <a:solidFill>
                  <a:srgbClr val="FF0000"/>
                </a:solidFill>
              </a:rPr>
              <a:t>×</a:t>
            </a:r>
            <a:endParaRPr lang="en-US" altLang="ja-JP" sz="172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92705"/>
            <a:ext cx="720000" cy="720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7257256" y="380129"/>
            <a:ext cx="1584176" cy="6084296"/>
            <a:chOff x="7257256" y="380129"/>
            <a:chExt cx="1584176" cy="6084296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2" name="テキスト ボックス 1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①部屋が　　　かい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7426524" y="3668831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" name="テキスト ボックス 13"/>
            <p:cNvSpPr txBox="1"/>
            <p:nvPr/>
          </p:nvSpPr>
          <p:spPr>
            <a:xfrm>
              <a:off x="8503404" y="3606115"/>
              <a:ext cx="33802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あたた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2948623" y="407858"/>
            <a:ext cx="2468845" cy="6084296"/>
            <a:chOff x="2948623" y="407858"/>
            <a:chExt cx="2468845" cy="6084296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2948623" y="407858"/>
              <a:ext cx="2215991" cy="6084296"/>
              <a:chOff x="2948623" y="407858"/>
              <a:chExt cx="2215991" cy="6084296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2948623" y="407858"/>
                <a:ext cx="2215991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marL="898525" indent="-898525"/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　　　 かいスープを飲む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89353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5079440" y="1340768"/>
              <a:ext cx="33802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あたた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583385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温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4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暖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88648" y="2032972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温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4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1658" y="5230995"/>
            <a:ext cx="1644204" cy="1233153"/>
          </a:xfrm>
          <a:prstGeom prst="rect">
            <a:avLst/>
          </a:prstGeom>
        </p:spPr>
      </p:pic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41" y="109621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5575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1.85185E-6 L 0.68366 0.2518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83" y="1259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68077 0.2465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38" y="12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xit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クイズ不正解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47" fill="hold" display="0">
                  <p:stCondLst>
                    <p:cond delay="indefinite"/>
                  </p:stCondLst>
                </p:cTn>
                <p:tgtEl>
                  <p:spTgt spid="40"/>
                </p:tgtEl>
              </p:cMediaNode>
            </p:video>
          </p:childTnLst>
        </p:cTn>
      </p:par>
    </p:tnLst>
    <p:bldLst>
      <p:bldP spid="37" grpId="0"/>
      <p:bldP spid="10" grpId="0" animBg="1"/>
      <p:bldP spid="20" grpId="1"/>
      <p:bldP spid="20" grpId="2"/>
      <p:bldP spid="20" grpId="3"/>
      <p:bldP spid="26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6597420" y="2924944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92705"/>
            <a:ext cx="720000" cy="720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温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4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暖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7257256" y="380129"/>
            <a:ext cx="1584176" cy="6084296"/>
            <a:chOff x="7257256" y="380129"/>
            <a:chExt cx="1584176" cy="6084296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30" name="テキスト ボックス 29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①部屋が　　　かい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7426524" y="3668831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4" name="テキスト ボックス 23"/>
            <p:cNvSpPr txBox="1"/>
            <p:nvPr/>
          </p:nvSpPr>
          <p:spPr>
            <a:xfrm>
              <a:off x="8503404" y="3606115"/>
              <a:ext cx="33802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あたた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2948623" y="407858"/>
            <a:ext cx="2468845" cy="6084296"/>
            <a:chOff x="2948623" y="407858"/>
            <a:chExt cx="2468845" cy="6084296"/>
          </a:xfrm>
        </p:grpSpPr>
        <p:grpSp>
          <p:nvGrpSpPr>
            <p:cNvPr id="41" name="グループ化 40"/>
            <p:cNvGrpSpPr/>
            <p:nvPr/>
          </p:nvGrpSpPr>
          <p:grpSpPr>
            <a:xfrm>
              <a:off x="2948623" y="407858"/>
              <a:ext cx="2215991" cy="6084296"/>
              <a:chOff x="2948623" y="407858"/>
              <a:chExt cx="2215991" cy="6084296"/>
            </a:xfrm>
          </p:grpSpPr>
          <p:sp>
            <p:nvSpPr>
              <p:cNvPr id="43" name="テキスト ボックス 42"/>
              <p:cNvSpPr txBox="1"/>
              <p:nvPr/>
            </p:nvSpPr>
            <p:spPr>
              <a:xfrm>
                <a:off x="2948623" y="407858"/>
                <a:ext cx="2215991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marL="898525" indent="-898525"/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　　　 かいスープを飲む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>
                <a:off x="3889353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2" name="テキスト ボックス 41"/>
            <p:cNvSpPr txBox="1"/>
            <p:nvPr/>
          </p:nvSpPr>
          <p:spPr>
            <a:xfrm>
              <a:off x="5079440" y="1340768"/>
              <a:ext cx="33802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あたた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270420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1645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2.59259E-6 L 0.68158 0.01574 " pathEditMode="relative" rAng="0" ptsTypes="AA">
                                      <p:cBhvr>
                                        <p:cTn id="11" dur="2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71" y="787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1.85185E-6 L 0.68414 0.01343 " pathEditMode="relative" rAng="0" ptsTypes="AA">
                                      <p:cBhvr>
                                        <p:cTn id="13" dur="2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99" y="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3229517" y="692696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790941" y="392705"/>
            <a:ext cx="720000" cy="720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温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278138" y="3668831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暖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1726236" y="3881928"/>
            <a:ext cx="2336861" cy="1868069"/>
          </a:xfrm>
          <a:prstGeom prst="wedgeRoundRectCallout">
            <a:avLst>
              <a:gd name="adj1" fmla="val 47699"/>
              <a:gd name="adj2" fmla="val -63155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手や舌などの体の部分や心で感じるとき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1150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" name="グループ化 23"/>
          <p:cNvGrpSpPr/>
          <p:nvPr/>
        </p:nvGrpSpPr>
        <p:grpSpPr>
          <a:xfrm>
            <a:off x="7257256" y="380129"/>
            <a:ext cx="1584176" cy="6084296"/>
            <a:chOff x="7257256" y="380129"/>
            <a:chExt cx="1584176" cy="6084296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41" name="テキスト ボックス 40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①部屋が　　　かい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7426524" y="3668831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8503404" y="3606115"/>
              <a:ext cx="33802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あたた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2948623" y="407858"/>
            <a:ext cx="2468845" cy="6084296"/>
            <a:chOff x="2948623" y="407858"/>
            <a:chExt cx="2468845" cy="6084296"/>
          </a:xfrm>
        </p:grpSpPr>
        <p:grpSp>
          <p:nvGrpSpPr>
            <p:cNvPr id="44" name="グループ化 43"/>
            <p:cNvGrpSpPr/>
            <p:nvPr/>
          </p:nvGrpSpPr>
          <p:grpSpPr>
            <a:xfrm>
              <a:off x="2948623" y="407858"/>
              <a:ext cx="2215991" cy="6084296"/>
              <a:chOff x="2948623" y="407858"/>
              <a:chExt cx="2215991" cy="6084296"/>
            </a:xfrm>
          </p:grpSpPr>
          <p:sp>
            <p:nvSpPr>
              <p:cNvPr id="46" name="テキスト ボックス 45"/>
              <p:cNvSpPr txBox="1"/>
              <p:nvPr/>
            </p:nvSpPr>
            <p:spPr>
              <a:xfrm>
                <a:off x="2948623" y="407858"/>
                <a:ext cx="2215991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marL="898525" indent="-898525"/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　　　 かいスープを飲む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3889353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5" name="テキスト ボックス 44"/>
            <p:cNvSpPr txBox="1"/>
            <p:nvPr/>
          </p:nvSpPr>
          <p:spPr>
            <a:xfrm>
              <a:off x="5079440" y="1340768"/>
              <a:ext cx="33802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あたた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3" name="角丸四角形吹き出し 22"/>
          <p:cNvSpPr/>
          <p:nvPr/>
        </p:nvSpPr>
        <p:spPr>
          <a:xfrm>
            <a:off x="4987309" y="3912088"/>
            <a:ext cx="2215992" cy="1605823"/>
          </a:xfrm>
          <a:prstGeom prst="wedgeRoundRectCallout">
            <a:avLst>
              <a:gd name="adj1" fmla="val 57418"/>
              <a:gd name="adj2" fmla="val 31428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体全体で感じることや気温を表す時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9188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48148E-6 L 0.34456 -0.079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28" y="-39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34182 -0.080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83" y="-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 animBg="1"/>
      <p:bldP spid="20" grpId="0"/>
      <p:bldP spid="29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37" name="×"/>
          <p:cNvSpPr txBox="1">
            <a:spLocks noChangeAspect="1" noChangeArrowheads="1"/>
          </p:cNvSpPr>
          <p:nvPr/>
        </p:nvSpPr>
        <p:spPr bwMode="auto">
          <a:xfrm>
            <a:off x="7140134" y="2778021"/>
            <a:ext cx="143963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 smtClean="0">
                <a:solidFill>
                  <a:srgbClr val="FF0000"/>
                </a:solidFill>
              </a:rPr>
              <a:t>×</a:t>
            </a:r>
            <a:endParaRPr lang="en-US" altLang="ja-JP" sz="172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7257256" y="380129"/>
            <a:ext cx="1562164" cy="6084296"/>
            <a:chOff x="7257256" y="380129"/>
            <a:chExt cx="1562164" cy="6084296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2" name="テキスト ボックス 1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①災害に　　　える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7426524" y="359682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" name="テキスト ボックス 13"/>
            <p:cNvSpPr txBox="1"/>
            <p:nvPr/>
          </p:nvSpPr>
          <p:spPr>
            <a:xfrm>
              <a:off x="8481392" y="3789040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そな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2717423" y="422566"/>
            <a:ext cx="3231654" cy="6084296"/>
            <a:chOff x="2717423" y="422566"/>
            <a:chExt cx="3231654" cy="6084296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2717423" y="422566"/>
              <a:ext cx="3231654" cy="6084296"/>
              <a:chOff x="2717423" y="422566"/>
              <a:chExt cx="3231654" cy="6084296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2717423" y="422566"/>
                <a:ext cx="3231654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②お墓に花を　　　　</a:t>
                </a:r>
                <a:endParaRPr kumimoji="1" lang="en-US" altLang="ja-JP" sz="66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　　える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2717423" y="1432917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3876648" y="161758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そな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583385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供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4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備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9" name="正方形/長方形 38" hidden="1"/>
          <p:cNvSpPr/>
          <p:nvPr/>
        </p:nvSpPr>
        <p:spPr>
          <a:xfrm>
            <a:off x="588648" y="2032972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修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4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1658" y="5230995"/>
            <a:ext cx="1644204" cy="1233153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供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41" y="109621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35403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1.85185E-6 L 0.67644 0.2344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14" y="1171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68237 0.2328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19" y="1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xit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40"/>
                </p:tgtEl>
              </p:cMediaNode>
            </p:video>
          </p:childTnLst>
        </p:cTn>
      </p:par>
    </p:tnLst>
    <p:bldLst>
      <p:bldP spid="37" grpId="0"/>
      <p:bldP spid="10" grpId="0" animBg="1"/>
      <p:bldP spid="20" grpId="0"/>
      <p:bldP spid="20" grpId="1"/>
      <p:bldP spid="20" grpId="2"/>
      <p:bldP spid="26" grpId="0"/>
      <p:bldP spid="39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6597420" y="2853216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供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4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備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7257256" y="380129"/>
            <a:ext cx="1562164" cy="6084296"/>
            <a:chOff x="7257256" y="380129"/>
            <a:chExt cx="1562164" cy="6084296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30" name="テキスト ボックス 29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①災害に　　　える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7426524" y="359682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4" name="テキスト ボックス 23"/>
            <p:cNvSpPr txBox="1"/>
            <p:nvPr/>
          </p:nvSpPr>
          <p:spPr>
            <a:xfrm>
              <a:off x="8481392" y="3789040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そな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2717423" y="422566"/>
            <a:ext cx="3231654" cy="6084296"/>
            <a:chOff x="2717423" y="422566"/>
            <a:chExt cx="3231654" cy="6084296"/>
          </a:xfrm>
        </p:grpSpPr>
        <p:grpSp>
          <p:nvGrpSpPr>
            <p:cNvPr id="41" name="グループ化 40"/>
            <p:cNvGrpSpPr/>
            <p:nvPr/>
          </p:nvGrpSpPr>
          <p:grpSpPr>
            <a:xfrm>
              <a:off x="2717423" y="422566"/>
              <a:ext cx="3231654" cy="6084296"/>
              <a:chOff x="2717423" y="422566"/>
              <a:chExt cx="3231654" cy="6084296"/>
            </a:xfrm>
          </p:grpSpPr>
          <p:sp>
            <p:nvSpPr>
              <p:cNvPr id="43" name="テキスト ボックス 42"/>
              <p:cNvSpPr txBox="1"/>
              <p:nvPr/>
            </p:nvSpPr>
            <p:spPr>
              <a:xfrm>
                <a:off x="2717423" y="422566"/>
                <a:ext cx="3231654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②お墓に花を　　　　</a:t>
                </a:r>
                <a:endParaRPr kumimoji="1" lang="en-US" altLang="ja-JP" sz="66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　　える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>
                <a:off x="2717423" y="1432917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2" name="テキスト ボックス 41"/>
            <p:cNvSpPr txBox="1"/>
            <p:nvPr/>
          </p:nvSpPr>
          <p:spPr>
            <a:xfrm>
              <a:off x="3876648" y="161758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そな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270420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2733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2.59259E-6 L 0.68158 0.00555 " pathEditMode="relative" rAng="0" ptsTypes="AA">
                                      <p:cBhvr>
                                        <p:cTn id="11" dur="2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71" y="27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1.85185E-6 L 0.68414 0.00648 " pathEditMode="relative" rAng="0" ptsTypes="AA">
                                      <p:cBhvr>
                                        <p:cTn id="13" dur="2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99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2039046" y="752705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供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334608" y="3627819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備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7257256" y="380129"/>
            <a:ext cx="1562164" cy="6084296"/>
            <a:chOff x="7257256" y="380129"/>
            <a:chExt cx="1562164" cy="6084296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41" name="テキスト ボックス 40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①災害に　　　える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7426524" y="359682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8481392" y="3789040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そな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2717423" y="422566"/>
            <a:ext cx="3231654" cy="6084296"/>
            <a:chOff x="2717423" y="422566"/>
            <a:chExt cx="3231654" cy="6084296"/>
          </a:xfrm>
        </p:grpSpPr>
        <p:grpSp>
          <p:nvGrpSpPr>
            <p:cNvPr id="44" name="グループ化 43"/>
            <p:cNvGrpSpPr/>
            <p:nvPr/>
          </p:nvGrpSpPr>
          <p:grpSpPr>
            <a:xfrm>
              <a:off x="2717423" y="422566"/>
              <a:ext cx="3231654" cy="6084296"/>
              <a:chOff x="2717423" y="422566"/>
              <a:chExt cx="3231654" cy="6084296"/>
            </a:xfrm>
          </p:grpSpPr>
          <p:sp>
            <p:nvSpPr>
              <p:cNvPr id="46" name="テキスト ボックス 45"/>
              <p:cNvSpPr txBox="1"/>
              <p:nvPr/>
            </p:nvSpPr>
            <p:spPr>
              <a:xfrm>
                <a:off x="2717423" y="422566"/>
                <a:ext cx="3231654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②お墓に花を　　　　</a:t>
                </a:r>
                <a:endParaRPr kumimoji="1" lang="en-US" altLang="ja-JP" sz="66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　　える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2717423" y="1432917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5" name="テキスト ボックス 44"/>
            <p:cNvSpPr txBox="1"/>
            <p:nvPr/>
          </p:nvSpPr>
          <p:spPr>
            <a:xfrm>
              <a:off x="3876648" y="161758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そな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3" name="角丸四角形吹き出し 22"/>
          <p:cNvSpPr/>
          <p:nvPr/>
        </p:nvSpPr>
        <p:spPr>
          <a:xfrm>
            <a:off x="4983231" y="4703497"/>
            <a:ext cx="2167601" cy="1605823"/>
          </a:xfrm>
          <a:prstGeom prst="wedgeRoundRectCallout">
            <a:avLst>
              <a:gd name="adj1" fmla="val 47036"/>
              <a:gd name="adj2" fmla="val -66049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用意する、前もって準備する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1778137" y="4417857"/>
            <a:ext cx="2336861" cy="1891463"/>
          </a:xfrm>
          <a:prstGeom prst="wedgeRoundRectCallout">
            <a:avLst>
              <a:gd name="adj1" fmla="val -8674"/>
              <a:gd name="adj2" fmla="val -64783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神仏などに何かを用意して</a:t>
            </a:r>
            <a:r>
              <a:rPr kumimoji="1" lang="ja-JP" altLang="en-US" sz="2800" dirty="0" err="1" smtClean="0">
                <a:solidFill>
                  <a:sysClr val="windowText" lastClr="000000"/>
                </a:solidFill>
              </a:rPr>
              <a:t>差し上げるの</a:t>
            </a:r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意味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1150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2902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48148E-6 L 0.21747 -0.079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65" y="-39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22227 -0.0768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06" y="-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 animBg="1"/>
      <p:bldP spid="20" grpId="0"/>
      <p:bldP spid="23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37" name="×"/>
          <p:cNvSpPr txBox="1">
            <a:spLocks noChangeAspect="1" noChangeArrowheads="1"/>
          </p:cNvSpPr>
          <p:nvPr/>
        </p:nvSpPr>
        <p:spPr bwMode="auto">
          <a:xfrm>
            <a:off x="5441317" y="407858"/>
            <a:ext cx="143963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 smtClean="0">
                <a:solidFill>
                  <a:srgbClr val="FF0000"/>
                </a:solidFill>
              </a:rPr>
              <a:t>×</a:t>
            </a:r>
            <a:endParaRPr lang="en-US" altLang="ja-JP" sz="172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5225931" y="380129"/>
            <a:ext cx="3231654" cy="6084296"/>
            <a:chOff x="5225931" y="380129"/>
            <a:chExt cx="3231654" cy="6084296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5225931" y="380129"/>
              <a:ext cx="3231654" cy="6084296"/>
              <a:chOff x="5395199" y="380129"/>
              <a:chExt cx="3231654" cy="6084296"/>
            </a:xfrm>
          </p:grpSpPr>
          <p:sp>
            <p:nvSpPr>
              <p:cNvPr id="2" name="テキスト ボックス 1"/>
              <p:cNvSpPr txBox="1"/>
              <p:nvPr/>
            </p:nvSpPr>
            <p:spPr>
              <a:xfrm>
                <a:off x="5395199" y="380129"/>
                <a:ext cx="3231654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①黒板の字を</a:t>
                </a:r>
                <a:endParaRPr kumimoji="1" lang="en-US" altLang="ja-JP" sz="66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indent="898525">
                  <a:lnSpc>
                    <a:spcPct val="200000"/>
                  </a:lnSpc>
                </a:pP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す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5698332" y="1268760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" name="テキスト ボックス 13"/>
            <p:cNvSpPr txBox="1"/>
            <p:nvPr/>
          </p:nvSpPr>
          <p:spPr>
            <a:xfrm>
              <a:off x="6753200" y="148478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うつ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1932960" y="407858"/>
            <a:ext cx="3231654" cy="6084296"/>
            <a:chOff x="1932960" y="407858"/>
            <a:chExt cx="3231654" cy="6084296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932960" y="407858"/>
              <a:ext cx="3231654" cy="6084296"/>
              <a:chOff x="1932960" y="407858"/>
              <a:chExt cx="3231654" cy="6084296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1932960" y="407858"/>
                <a:ext cx="3231654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②鏡に姿を</a:t>
                </a:r>
                <a:endParaRPr kumimoji="1" lang="en-US" altLang="ja-JP" sz="66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indent="898525">
                  <a:lnSpc>
                    <a:spcPct val="200000"/>
                  </a:lnSpc>
                </a:pP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す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2240503" y="1300117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3438496" y="1445875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うつ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583385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映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5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写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9" name="正方形/長方形 38" hidden="1"/>
          <p:cNvSpPr/>
          <p:nvPr/>
        </p:nvSpPr>
        <p:spPr>
          <a:xfrm>
            <a:off x="588648" y="2032972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修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4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1658" y="5230995"/>
            <a:ext cx="1644204" cy="1233153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映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41" y="109621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37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1.85185E-6 L 0.5093 -0.1032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65" y="-516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50705 -0.1039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53" y="-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xit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40"/>
                </p:tgtEl>
              </p:cMediaNode>
            </p:video>
          </p:childTnLst>
        </p:cTn>
      </p:par>
    </p:tnLst>
    <p:bldLst>
      <p:bldP spid="37" grpId="0"/>
      <p:bldP spid="10" grpId="0" animBg="1"/>
      <p:bldP spid="20" grpId="0"/>
      <p:bldP spid="20" grpId="1"/>
      <p:bldP spid="20" grpId="2"/>
      <p:bldP spid="26" grpId="0"/>
      <p:bldP spid="39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4810609" y="548680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映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5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写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5225931" y="380129"/>
            <a:ext cx="3231654" cy="6084296"/>
            <a:chOff x="5225931" y="380129"/>
            <a:chExt cx="3231654" cy="6084296"/>
          </a:xfrm>
        </p:grpSpPr>
        <p:grpSp>
          <p:nvGrpSpPr>
            <p:cNvPr id="28" name="グループ化 27"/>
            <p:cNvGrpSpPr/>
            <p:nvPr/>
          </p:nvGrpSpPr>
          <p:grpSpPr>
            <a:xfrm>
              <a:off x="5225931" y="380129"/>
              <a:ext cx="3231654" cy="6084296"/>
              <a:chOff x="5395199" y="380129"/>
              <a:chExt cx="3231654" cy="6084296"/>
            </a:xfrm>
          </p:grpSpPr>
          <p:sp>
            <p:nvSpPr>
              <p:cNvPr id="31" name="テキスト ボックス 30"/>
              <p:cNvSpPr txBox="1"/>
              <p:nvPr/>
            </p:nvSpPr>
            <p:spPr>
              <a:xfrm>
                <a:off x="5395199" y="380129"/>
                <a:ext cx="3231654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①黒板の字を</a:t>
                </a:r>
                <a:endParaRPr kumimoji="1" lang="en-US" altLang="ja-JP" sz="66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indent="898525">
                  <a:lnSpc>
                    <a:spcPct val="200000"/>
                  </a:lnSpc>
                </a:pP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す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5698332" y="1268760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9" name="テキスト ボックス 28"/>
            <p:cNvSpPr txBox="1"/>
            <p:nvPr/>
          </p:nvSpPr>
          <p:spPr>
            <a:xfrm>
              <a:off x="6753200" y="1484784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うつ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1932960" y="407858"/>
            <a:ext cx="3231654" cy="6084296"/>
            <a:chOff x="1932960" y="407858"/>
            <a:chExt cx="3231654" cy="6084296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1932960" y="407858"/>
              <a:ext cx="3231654" cy="6084296"/>
              <a:chOff x="1932960" y="407858"/>
              <a:chExt cx="3231654" cy="6084296"/>
            </a:xfrm>
          </p:grpSpPr>
          <p:sp>
            <p:nvSpPr>
              <p:cNvPr id="37" name="テキスト ボックス 36"/>
              <p:cNvSpPr txBox="1"/>
              <p:nvPr/>
            </p:nvSpPr>
            <p:spPr>
              <a:xfrm>
                <a:off x="1932960" y="407858"/>
                <a:ext cx="3231654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②鏡に姿を</a:t>
                </a:r>
                <a:endParaRPr kumimoji="1" lang="en-US" altLang="ja-JP" sz="66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indent="898525">
                  <a:lnSpc>
                    <a:spcPct val="200000"/>
                  </a:lnSpc>
                </a:pP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す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2240503" y="1300117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6" name="テキスト ボックス 35"/>
            <p:cNvSpPr txBox="1"/>
            <p:nvPr/>
          </p:nvSpPr>
          <p:spPr>
            <a:xfrm>
              <a:off x="3438496" y="1445875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うつ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270420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7744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2.59259E-6 L 0.50722 -0.3331 " pathEditMode="relative" rAng="0" ptsTypes="AA">
                                      <p:cBhvr>
                                        <p:cTn id="11" dur="2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53" y="-16667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1.85185E-6 L 0.50882 -0.33912 " pathEditMode="relative" rAng="0" ptsTypes="AA">
                                      <p:cBhvr>
                                        <p:cTn id="13" dur="2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33" y="-16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2333</TotalTime>
  <Words>455</Words>
  <Application>Microsoft Office PowerPoint</Application>
  <PresentationFormat>A4 210 x 297 mm</PresentationFormat>
  <Paragraphs>172</Paragraphs>
  <Slides>16</Slides>
  <Notes>1</Notes>
  <HiddenSlides>0</HiddenSlides>
  <MMClips>5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6" baseType="lpstr">
      <vt:lpstr>AR P教科書体M</vt:lpstr>
      <vt:lpstr>AR教科書体M</vt:lpstr>
      <vt:lpstr>HGS創英角ｺﾞｼｯｸUB</vt:lpstr>
      <vt:lpstr>ＭＳ Ｐゴシック</vt:lpstr>
      <vt:lpstr>ＭＳ Ｐ明朝</vt:lpstr>
      <vt:lpstr>ヒラギノ角ゴ Pro W3</vt:lpstr>
      <vt:lpstr>Arial</vt:lpstr>
      <vt:lpstr>Calibri</vt:lpstr>
      <vt:lpstr>Calibri Light</vt:lpstr>
      <vt:lpstr>デザインの設定</vt:lpstr>
      <vt:lpstr>同訓異字クイズ ６年生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197</cp:revision>
  <dcterms:created xsi:type="dcterms:W3CDTF">2008-01-09T07:37:16Z</dcterms:created>
  <dcterms:modified xsi:type="dcterms:W3CDTF">2020-06-04T23:41:05Z</dcterms:modified>
</cp:coreProperties>
</file>