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4"/>
  </p:notes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15"/>
    </p:embeddedFont>
    <p:embeddedFont>
      <p:font typeface="AR P教科書体M" panose="03000600000000000000" pitchFamily="66" charset="-128"/>
      <p:regular r:id="rId16"/>
    </p:embeddedFont>
    <p:embeddedFont>
      <p:font typeface="Calibri" panose="020F0502020204030204" pitchFamily="34" charset="0"/>
      <p:regular r:id="rId17"/>
      <p:bold r:id="rId18"/>
      <p:italic r:id="rId19"/>
      <p:boldItalic r:id="rId20"/>
    </p:embeddedFont>
    <p:embeddedFont>
      <p:font typeface="HG丸ｺﾞｼｯｸM-PRO" panose="020F0600000000000000" pitchFamily="50" charset="-128"/>
      <p:regular r:id="rId21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8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70" y="-312"/>
      </p:cViewPr>
      <p:guideLst>
        <p:guide pos="2925"/>
        <p:guide orient="horz" pos="18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5816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26034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0235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6626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6837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7796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9720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5900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7689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3927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流水算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416622"/>
            <a:ext cx="8579296" cy="38926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江戸時代の算術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和算を学ぼう</a:t>
            </a:r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１２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6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 rot="20595418" flipH="1">
            <a:off x="458069" y="5662636"/>
            <a:ext cx="1008000" cy="461068"/>
            <a:chOff x="4355976" y="5632228"/>
            <a:chExt cx="1008112" cy="461068"/>
          </a:xfrm>
        </p:grpSpPr>
        <p:sp>
          <p:nvSpPr>
            <p:cNvPr id="7" name="台形 6"/>
            <p:cNvSpPr/>
            <p:nvPr/>
          </p:nvSpPr>
          <p:spPr>
            <a:xfrm rot="10800000">
              <a:off x="4355976" y="5877272"/>
              <a:ext cx="1008112" cy="216024"/>
            </a:xfrm>
            <a:prstGeom prst="trapezoid">
              <a:avLst>
                <a:gd name="adj" fmla="val 58069"/>
              </a:avLst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643438" y="5697272"/>
              <a:ext cx="576634" cy="18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4874546" y="5632228"/>
              <a:ext cx="216024" cy="7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955649" y="5729774"/>
              <a:ext cx="144000" cy="108000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2" name="グループ化 11"/>
          <p:cNvGrpSpPr/>
          <p:nvPr/>
        </p:nvGrpSpPr>
        <p:grpSpPr>
          <a:xfrm rot="20572000">
            <a:off x="7510145" y="5203313"/>
            <a:ext cx="1008112" cy="461068"/>
            <a:chOff x="4355976" y="5632228"/>
            <a:chExt cx="1008112" cy="461068"/>
          </a:xfrm>
        </p:grpSpPr>
        <p:sp>
          <p:nvSpPr>
            <p:cNvPr id="13" name="台形 12"/>
            <p:cNvSpPr/>
            <p:nvPr/>
          </p:nvSpPr>
          <p:spPr>
            <a:xfrm rot="10800000">
              <a:off x="4355976" y="5877272"/>
              <a:ext cx="1008112" cy="216024"/>
            </a:xfrm>
            <a:prstGeom prst="trapezoid">
              <a:avLst>
                <a:gd name="adj" fmla="val 58069"/>
              </a:avLst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643438" y="5697272"/>
              <a:ext cx="576634" cy="18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4874546" y="5632228"/>
              <a:ext cx="216024" cy="7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955649" y="5729774"/>
              <a:ext cx="144000" cy="108000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17" name="直線矢印コネクタ 16"/>
          <p:cNvCxnSpPr/>
          <p:nvPr/>
        </p:nvCxnSpPr>
        <p:spPr>
          <a:xfrm flipV="1">
            <a:off x="355425" y="5429364"/>
            <a:ext cx="788329" cy="23344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>
            <a:off x="6956934" y="5024456"/>
            <a:ext cx="1159709" cy="35734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60672" y="4972890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上りの速さ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588941" y="4838088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下りの速さ</a:t>
            </a:r>
            <a:endParaRPr kumimoji="1" lang="ja-JP" altLang="en-US" dirty="0"/>
          </a:p>
        </p:txBody>
      </p:sp>
      <p:cxnSp>
        <p:nvCxnSpPr>
          <p:cNvPr id="21" name="直線矢印コネクタ 20"/>
          <p:cNvCxnSpPr/>
          <p:nvPr/>
        </p:nvCxnSpPr>
        <p:spPr>
          <a:xfrm flipH="1">
            <a:off x="2025535" y="5899097"/>
            <a:ext cx="646157" cy="205792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8097801" y="5720424"/>
            <a:ext cx="646157" cy="205792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2155059" y="6121675"/>
            <a:ext cx="681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流速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159010" y="5999164"/>
            <a:ext cx="681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流速</a:t>
            </a:r>
            <a:endParaRPr kumimoji="1" lang="ja-JP" altLang="en-US" dirty="0"/>
          </a:p>
        </p:txBody>
      </p:sp>
      <p:cxnSp>
        <p:nvCxnSpPr>
          <p:cNvPr id="25" name="直線コネクタ 24"/>
          <p:cNvCxnSpPr/>
          <p:nvPr/>
        </p:nvCxnSpPr>
        <p:spPr>
          <a:xfrm flipV="1">
            <a:off x="551864" y="5661247"/>
            <a:ext cx="2088232" cy="648072"/>
          </a:xfrm>
          <a:prstGeom prst="line">
            <a:avLst/>
          </a:prstGeom>
          <a:ln w="57150">
            <a:solidFill>
              <a:srgbClr val="66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6594092" y="5514599"/>
            <a:ext cx="2088232" cy="648072"/>
          </a:xfrm>
          <a:prstGeom prst="line">
            <a:avLst/>
          </a:prstGeom>
          <a:ln w="57150">
            <a:solidFill>
              <a:srgbClr val="66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0.13246 -0.0537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15" y="-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1111E-6 L -0.12413 0.0539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15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時速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６㎞で流れている川があります。この川を船で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２時間下ったところ、４０㎞進みました。静水時の速さはどのくらい？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3054920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船の速さを求める問題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8" name="角丸四角形吹き出し 57"/>
          <p:cNvSpPr/>
          <p:nvPr/>
        </p:nvSpPr>
        <p:spPr>
          <a:xfrm>
            <a:off x="1259632" y="1988840"/>
            <a:ext cx="7462589" cy="48198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下りの速さがわかれば、静水時の速さを求めることができます。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262145" y="2643624"/>
            <a:ext cx="7460075" cy="378565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【</a:t>
            </a:r>
            <a:r>
              <a:rPr kumimoji="1" lang="ja-JP" altLang="en-US" sz="2400" dirty="0" smtClean="0"/>
              <a:t>解答</a:t>
            </a:r>
            <a:r>
              <a:rPr kumimoji="1" lang="en-US" altLang="ja-JP" sz="2400" dirty="0" smtClean="0"/>
              <a:t>】</a:t>
            </a:r>
          </a:p>
          <a:p>
            <a:r>
              <a:rPr kumimoji="1" lang="ja-JP" altLang="en-US" sz="2400" dirty="0" smtClean="0"/>
              <a:t>船は、２時間で４０㎞進んだので、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下りの速さ　＝　進んだ距離　</a:t>
            </a:r>
            <a:r>
              <a:rPr kumimoji="1" lang="en-US" altLang="ja-JP" sz="2400" dirty="0" smtClean="0"/>
              <a:t>÷</a:t>
            </a:r>
            <a:r>
              <a:rPr kumimoji="1" lang="ja-JP" altLang="en-US" sz="2400" dirty="0" smtClean="0"/>
              <a:t>　時間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＝　４０　</a:t>
            </a:r>
            <a:r>
              <a:rPr kumimoji="1" lang="en-US" altLang="ja-JP" sz="2400" dirty="0" smtClean="0"/>
              <a:t>÷</a:t>
            </a:r>
            <a:r>
              <a:rPr kumimoji="1" lang="ja-JP" altLang="en-US" sz="2400" dirty="0" smtClean="0"/>
              <a:t>　２　＝　２０ （㎞</a:t>
            </a:r>
            <a:r>
              <a:rPr kumimoji="1" lang="en-US" altLang="ja-JP" sz="2400" dirty="0" smtClean="0"/>
              <a:t>/</a:t>
            </a:r>
            <a:r>
              <a:rPr kumimoji="1" lang="ja-JP" altLang="en-US" sz="2400" dirty="0" smtClean="0"/>
              <a:t>時）</a:t>
            </a:r>
            <a:endParaRPr kumimoji="1" lang="en-US" altLang="ja-JP" sz="2400" dirty="0" smtClean="0"/>
          </a:p>
          <a:p>
            <a:r>
              <a:rPr lang="ja-JP" altLang="en-US" sz="2400" dirty="0"/>
              <a:t>下りの速さ　＝　</a:t>
            </a:r>
            <a:r>
              <a:rPr lang="ja-JP" altLang="en-US" sz="2400" dirty="0" smtClean="0"/>
              <a:t>静水時の速さ</a:t>
            </a:r>
            <a:r>
              <a:rPr lang="ja-JP" altLang="en-US" sz="2400" dirty="0"/>
              <a:t>　＋　川の流れの速さ</a:t>
            </a:r>
            <a:endParaRPr lang="en-US" altLang="ja-JP" sz="2400" dirty="0"/>
          </a:p>
          <a:p>
            <a:r>
              <a:rPr kumimoji="1" lang="ja-JP" altLang="en-US" sz="2400" dirty="0" smtClean="0"/>
              <a:t>これより、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静水時の速さ　＝　下りの速さ　－　川の流れの速さ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　</a:t>
            </a:r>
            <a:r>
              <a:rPr lang="ja-JP" altLang="en-US" sz="2400" dirty="0"/>
              <a:t> </a:t>
            </a:r>
            <a:r>
              <a:rPr kumimoji="1" lang="ja-JP" altLang="en-US" sz="2400" dirty="0" smtClean="0"/>
              <a:t>＝　２０　－　６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　 ＝　１４</a:t>
            </a:r>
            <a:r>
              <a:rPr lang="ja-JP" altLang="en-US" sz="2400" dirty="0"/>
              <a:t>（㎞</a:t>
            </a:r>
            <a:r>
              <a:rPr lang="en-US" altLang="ja-JP" sz="2400" dirty="0"/>
              <a:t>/</a:t>
            </a:r>
            <a:r>
              <a:rPr lang="ja-JP" altLang="en-US" sz="2400" dirty="0"/>
              <a:t>時</a:t>
            </a:r>
            <a:r>
              <a:rPr lang="ja-JP" altLang="en-US" sz="2400" dirty="0" smtClean="0"/>
              <a:t>）</a:t>
            </a:r>
            <a:endParaRPr kumimoji="1" lang="en-US" altLang="ja-JP" sz="2400" dirty="0" smtClean="0"/>
          </a:p>
          <a:p>
            <a:pPr algn="r"/>
            <a:r>
              <a:rPr kumimoji="1" lang="ja-JP" altLang="en-US" sz="2400" dirty="0" smtClean="0"/>
              <a:t>　（答え）時速１４㎞</a:t>
            </a:r>
            <a:endParaRPr kumimoji="1" lang="ja-JP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258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ある船は静水時に時速２０㎞で進みます。この船が１００㎞下るのにかかった時間は４時間でした。川の流れる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速さは時速何㎞ですか？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391901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川の流れる速さを求める問題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 rot="369517" flipH="1">
            <a:off x="877880" y="2525351"/>
            <a:ext cx="1008000" cy="461068"/>
            <a:chOff x="4355976" y="5632228"/>
            <a:chExt cx="1008112" cy="461068"/>
          </a:xfrm>
        </p:grpSpPr>
        <p:sp>
          <p:nvSpPr>
            <p:cNvPr id="36" name="台形 35"/>
            <p:cNvSpPr/>
            <p:nvPr/>
          </p:nvSpPr>
          <p:spPr>
            <a:xfrm rot="10800000">
              <a:off x="4355976" y="5877272"/>
              <a:ext cx="1008112" cy="216024"/>
            </a:xfrm>
            <a:prstGeom prst="trapezoid">
              <a:avLst>
                <a:gd name="adj" fmla="val 58069"/>
              </a:avLst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643438" y="5697272"/>
              <a:ext cx="576634" cy="18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4874546" y="5632228"/>
              <a:ext cx="216024" cy="7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4955649" y="5729774"/>
              <a:ext cx="144000" cy="108000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41" name="直線矢印コネクタ 40"/>
          <p:cNvCxnSpPr/>
          <p:nvPr/>
        </p:nvCxnSpPr>
        <p:spPr>
          <a:xfrm>
            <a:off x="1022401" y="2291878"/>
            <a:ext cx="1296000" cy="12312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1022401" y="1915689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時速２０㎞</a:t>
            </a:r>
            <a:endParaRPr kumimoji="1" lang="ja-JP" altLang="en-US" dirty="0"/>
          </a:p>
        </p:txBody>
      </p:sp>
      <p:cxnSp>
        <p:nvCxnSpPr>
          <p:cNvPr id="45" name="直線矢印コネクタ 44"/>
          <p:cNvCxnSpPr/>
          <p:nvPr/>
        </p:nvCxnSpPr>
        <p:spPr>
          <a:xfrm>
            <a:off x="1059713" y="3177244"/>
            <a:ext cx="442464" cy="58006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625822" y="3322300"/>
            <a:ext cx="1857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流速　時速？㎞</a:t>
            </a:r>
            <a:endParaRPr kumimoji="1" lang="ja-JP" altLang="en-US" dirty="0"/>
          </a:p>
        </p:txBody>
      </p:sp>
      <p:cxnSp>
        <p:nvCxnSpPr>
          <p:cNvPr id="49" name="直線コネクタ 48"/>
          <p:cNvCxnSpPr/>
          <p:nvPr/>
        </p:nvCxnSpPr>
        <p:spPr>
          <a:xfrm>
            <a:off x="869016" y="2972789"/>
            <a:ext cx="7344000" cy="744243"/>
          </a:xfrm>
          <a:prstGeom prst="line">
            <a:avLst/>
          </a:prstGeom>
          <a:ln w="57150">
            <a:solidFill>
              <a:srgbClr val="66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3995936" y="33477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１００㎞</a:t>
            </a:r>
            <a:endParaRPr kumimoji="1" lang="ja-JP" altLang="en-US" dirty="0"/>
          </a:p>
        </p:txBody>
      </p:sp>
      <p:sp>
        <p:nvSpPr>
          <p:cNvPr id="58" name="角丸四角形吹き出し 57"/>
          <p:cNvSpPr/>
          <p:nvPr/>
        </p:nvSpPr>
        <p:spPr>
          <a:xfrm>
            <a:off x="1200745" y="3845607"/>
            <a:ext cx="7619727" cy="48198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下りの速さがわかれば、川の流れの速さを求めることができます。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203259" y="4500391"/>
            <a:ext cx="73977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船は、４時間で１００㎞進んだので、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下りの速さが計算できます。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下りの速さ　＝　進んだ距離　</a:t>
            </a:r>
            <a:r>
              <a:rPr kumimoji="1" lang="en-US" altLang="ja-JP" sz="2400" dirty="0" smtClean="0"/>
              <a:t>÷</a:t>
            </a:r>
            <a:r>
              <a:rPr kumimoji="1" lang="ja-JP" altLang="en-US" sz="2400" dirty="0" smtClean="0"/>
              <a:t>　時間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＝　１００　</a:t>
            </a:r>
            <a:r>
              <a:rPr kumimoji="1" lang="en-US" altLang="ja-JP" sz="2400" dirty="0" smtClean="0"/>
              <a:t>÷</a:t>
            </a:r>
            <a:r>
              <a:rPr kumimoji="1" lang="ja-JP" altLang="en-US" sz="2400" dirty="0" smtClean="0"/>
              <a:t>　４　＝　２５</a:t>
            </a:r>
            <a:r>
              <a:rPr lang="ja-JP" altLang="en-US" sz="2400" dirty="0" smtClean="0"/>
              <a:t>（</a:t>
            </a:r>
            <a:r>
              <a:rPr lang="ja-JP" altLang="en-US" sz="2400" dirty="0"/>
              <a:t>㎞</a:t>
            </a:r>
            <a:r>
              <a:rPr lang="en-US" altLang="ja-JP" sz="2400" dirty="0"/>
              <a:t>/</a:t>
            </a:r>
            <a:r>
              <a:rPr lang="ja-JP" altLang="en-US" sz="2400" dirty="0"/>
              <a:t>時</a:t>
            </a:r>
            <a:r>
              <a:rPr lang="ja-JP" altLang="en-US" sz="2400" dirty="0" smtClean="0"/>
              <a:t>）</a:t>
            </a:r>
            <a:r>
              <a:rPr kumimoji="1" lang="ja-JP" altLang="en-US" sz="2400" dirty="0" smtClean="0"/>
              <a:t>　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460420" y="265098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４時間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413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0.70452 0.0956 " pathEditMode="relative" rAng="0" ptsTypes="AA">
                                      <p:cBhvr>
                                        <p:cTn id="42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26" y="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44" grpId="0"/>
      <p:bldP spid="48" grpId="0"/>
      <p:bldP spid="52" grpId="0"/>
      <p:bldP spid="58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角丸四角形吹き出し 57"/>
          <p:cNvSpPr/>
          <p:nvPr/>
        </p:nvSpPr>
        <p:spPr>
          <a:xfrm>
            <a:off x="1157040" y="1987292"/>
            <a:ext cx="7704856" cy="48198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下りの速さがわかれば、川の流れの速さを求めることができます。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262145" y="2643624"/>
            <a:ext cx="7460075" cy="378565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【</a:t>
            </a:r>
            <a:r>
              <a:rPr kumimoji="1" lang="ja-JP" altLang="en-US" sz="2400" dirty="0" smtClean="0"/>
              <a:t>解答</a:t>
            </a:r>
            <a:r>
              <a:rPr kumimoji="1" lang="en-US" altLang="ja-JP" sz="2400" dirty="0" smtClean="0"/>
              <a:t>】</a:t>
            </a:r>
          </a:p>
          <a:p>
            <a:r>
              <a:rPr kumimoji="1" lang="ja-JP" altLang="en-US" sz="2400" dirty="0" smtClean="0"/>
              <a:t>船は、４時間で１００㎞進んだので、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下りの速さ　＝　進んだ距離　</a:t>
            </a:r>
            <a:r>
              <a:rPr kumimoji="1" lang="en-US" altLang="ja-JP" sz="2400" dirty="0" smtClean="0"/>
              <a:t>÷</a:t>
            </a:r>
            <a:r>
              <a:rPr kumimoji="1" lang="ja-JP" altLang="en-US" sz="2400" dirty="0" smtClean="0"/>
              <a:t>　時間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＝　１００　</a:t>
            </a:r>
            <a:r>
              <a:rPr kumimoji="1" lang="en-US" altLang="ja-JP" sz="2400" dirty="0" smtClean="0"/>
              <a:t>÷</a:t>
            </a:r>
            <a:r>
              <a:rPr kumimoji="1" lang="ja-JP" altLang="en-US" sz="2400" dirty="0" smtClean="0"/>
              <a:t>　４　＝　２５ （㎞</a:t>
            </a:r>
            <a:r>
              <a:rPr kumimoji="1" lang="en-US" altLang="ja-JP" sz="2400" dirty="0" smtClean="0"/>
              <a:t>/</a:t>
            </a:r>
            <a:r>
              <a:rPr kumimoji="1" lang="ja-JP" altLang="en-US" sz="2400" dirty="0" smtClean="0"/>
              <a:t>時）</a:t>
            </a:r>
            <a:endParaRPr kumimoji="1" lang="en-US" altLang="ja-JP" sz="2400" dirty="0" smtClean="0"/>
          </a:p>
          <a:p>
            <a:r>
              <a:rPr lang="ja-JP" altLang="en-US" sz="2400" dirty="0"/>
              <a:t>下りの速さ　＝　</a:t>
            </a:r>
            <a:r>
              <a:rPr lang="ja-JP" altLang="en-US" sz="2400" dirty="0" smtClean="0"/>
              <a:t>静水時の速さ</a:t>
            </a:r>
            <a:r>
              <a:rPr lang="ja-JP" altLang="en-US" sz="2400" dirty="0"/>
              <a:t>　＋　川の流れの速さ</a:t>
            </a:r>
            <a:endParaRPr lang="en-US" altLang="ja-JP" sz="2400" dirty="0"/>
          </a:p>
          <a:p>
            <a:r>
              <a:rPr kumimoji="1" lang="ja-JP" altLang="en-US" sz="2400" dirty="0" smtClean="0"/>
              <a:t>これより、</a:t>
            </a:r>
            <a:endParaRPr kumimoji="1" lang="en-US" altLang="ja-JP" sz="2400" dirty="0" smtClean="0"/>
          </a:p>
          <a:p>
            <a:r>
              <a:rPr lang="ja-JP" altLang="en-US" sz="2400" dirty="0"/>
              <a:t>川の流れの</a:t>
            </a:r>
            <a:r>
              <a:rPr lang="ja-JP" altLang="en-US" sz="2400" dirty="0" smtClean="0"/>
              <a:t>速さ</a:t>
            </a:r>
            <a:r>
              <a:rPr kumimoji="1" lang="ja-JP" altLang="en-US" sz="2400" dirty="0" smtClean="0"/>
              <a:t>　＝　下りの速さ　－　</a:t>
            </a:r>
            <a:r>
              <a:rPr lang="ja-JP" altLang="en-US" sz="2400" dirty="0"/>
              <a:t>静水時の速さ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　</a:t>
            </a:r>
            <a:r>
              <a:rPr lang="ja-JP" altLang="en-US" sz="2400" dirty="0"/>
              <a:t> </a:t>
            </a:r>
            <a:r>
              <a:rPr kumimoji="1" lang="ja-JP" altLang="en-US" sz="2400" dirty="0" smtClean="0"/>
              <a:t>＝　２５　－　２０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　 ＝　５</a:t>
            </a:r>
            <a:r>
              <a:rPr lang="ja-JP" altLang="en-US" sz="2400" dirty="0" smtClean="0"/>
              <a:t>（</a:t>
            </a:r>
            <a:r>
              <a:rPr lang="ja-JP" altLang="en-US" sz="2400" dirty="0"/>
              <a:t>㎞</a:t>
            </a:r>
            <a:r>
              <a:rPr lang="en-US" altLang="ja-JP" sz="2400" dirty="0"/>
              <a:t>/</a:t>
            </a:r>
            <a:r>
              <a:rPr lang="ja-JP" altLang="en-US" sz="2400" dirty="0"/>
              <a:t>時</a:t>
            </a:r>
            <a:r>
              <a:rPr lang="ja-JP" altLang="en-US" sz="2400" dirty="0" smtClean="0"/>
              <a:t>）</a:t>
            </a:r>
            <a:endParaRPr kumimoji="1" lang="en-US" altLang="ja-JP" sz="2400" dirty="0" smtClean="0"/>
          </a:p>
          <a:p>
            <a:pPr algn="r"/>
            <a:r>
              <a:rPr kumimoji="1" lang="ja-JP" altLang="en-US" sz="2400" dirty="0" smtClean="0"/>
              <a:t>　（答え）時速５㎞</a:t>
            </a:r>
            <a:endParaRPr kumimoji="1" lang="ja-JP" altLang="en-US" sz="2400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ある船は静水時に時速２０㎞で進みます。この船が１００㎞下るのにかかった時間は４時間でした。川の流れる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速さは時速何㎞ですか？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" name="横巻き 7"/>
          <p:cNvSpPr/>
          <p:nvPr/>
        </p:nvSpPr>
        <p:spPr>
          <a:xfrm>
            <a:off x="1157040" y="260648"/>
            <a:ext cx="391901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川の流れる速さを求める問題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619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4" grpId="0" uiExpand="1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船が川を上ったり下ったりするときの、船や川の流れの速さ、時間や距離などを求める問題を流水算といいます。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171236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流水算とは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6" name="横巻き 15"/>
          <p:cNvSpPr/>
          <p:nvPr/>
        </p:nvSpPr>
        <p:spPr>
          <a:xfrm>
            <a:off x="1178810" y="1922534"/>
            <a:ext cx="2961141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流水算に出てくる速さ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1259632" y="2656948"/>
            <a:ext cx="7462589" cy="2212212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☆流水算には、主に４つの速さが出てきます。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①船が川を上るときの</a:t>
            </a:r>
            <a:r>
              <a:rPr kumimoji="0" lang="ja-JP" altLang="en-US" sz="2400" b="1" kern="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上りの速さ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②船が川を下るときの</a:t>
            </a:r>
            <a:r>
              <a:rPr kumimoji="0" lang="ja-JP" altLang="en-US" sz="2400" b="1" kern="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下りの速さ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③湖などの流れのないところでの船の速さ。</a:t>
            </a:r>
            <a:r>
              <a:rPr kumimoji="0" lang="ja-JP" altLang="en-US" sz="2400" b="1" kern="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静水時の速さ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④川の流れの速さ。これを</a:t>
            </a:r>
            <a:r>
              <a:rPr kumimoji="0" lang="ja-JP" altLang="en-US" sz="2400" b="1" kern="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流速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といいます。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 rot="20595418" flipH="1">
            <a:off x="971109" y="5662637"/>
            <a:ext cx="1008000" cy="461068"/>
            <a:chOff x="4355976" y="5632228"/>
            <a:chExt cx="1008112" cy="461068"/>
          </a:xfrm>
        </p:grpSpPr>
        <p:sp>
          <p:nvSpPr>
            <p:cNvPr id="7" name="台形 6"/>
            <p:cNvSpPr/>
            <p:nvPr/>
          </p:nvSpPr>
          <p:spPr>
            <a:xfrm rot="10800000">
              <a:off x="4355976" y="5877272"/>
              <a:ext cx="1008112" cy="216024"/>
            </a:xfrm>
            <a:prstGeom prst="trapezoid">
              <a:avLst>
                <a:gd name="adj" fmla="val 58069"/>
              </a:avLst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4643438" y="5697272"/>
              <a:ext cx="576634" cy="18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874546" y="5632228"/>
              <a:ext cx="216024" cy="7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4955649" y="5729774"/>
              <a:ext cx="144000" cy="108000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5" name="グループ化 24"/>
          <p:cNvGrpSpPr/>
          <p:nvPr/>
        </p:nvGrpSpPr>
        <p:grpSpPr>
          <a:xfrm rot="20572000">
            <a:off x="4583539" y="5299767"/>
            <a:ext cx="1008112" cy="461068"/>
            <a:chOff x="4355976" y="5632228"/>
            <a:chExt cx="1008112" cy="461068"/>
          </a:xfrm>
        </p:grpSpPr>
        <p:sp>
          <p:nvSpPr>
            <p:cNvPr id="26" name="台形 25"/>
            <p:cNvSpPr/>
            <p:nvPr/>
          </p:nvSpPr>
          <p:spPr>
            <a:xfrm rot="10800000">
              <a:off x="4355976" y="5877272"/>
              <a:ext cx="1008112" cy="216024"/>
            </a:xfrm>
            <a:prstGeom prst="trapezoid">
              <a:avLst>
                <a:gd name="adj" fmla="val 58069"/>
              </a:avLst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4643438" y="5697272"/>
              <a:ext cx="576634" cy="18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4874546" y="5632228"/>
              <a:ext cx="216024" cy="7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4955649" y="5729774"/>
              <a:ext cx="144000" cy="108000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1" name="グループ化 30"/>
          <p:cNvGrpSpPr/>
          <p:nvPr/>
        </p:nvGrpSpPr>
        <p:grpSpPr>
          <a:xfrm flipH="1">
            <a:off x="6609519" y="5737320"/>
            <a:ext cx="1008000" cy="461068"/>
            <a:chOff x="4355976" y="5632228"/>
            <a:chExt cx="1008112" cy="461068"/>
          </a:xfrm>
        </p:grpSpPr>
        <p:sp>
          <p:nvSpPr>
            <p:cNvPr id="32" name="台形 31"/>
            <p:cNvSpPr/>
            <p:nvPr/>
          </p:nvSpPr>
          <p:spPr>
            <a:xfrm rot="10800000">
              <a:off x="4355976" y="5877272"/>
              <a:ext cx="1008112" cy="216024"/>
            </a:xfrm>
            <a:prstGeom prst="trapezoid">
              <a:avLst>
                <a:gd name="adj" fmla="val 58069"/>
              </a:avLst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4643438" y="5697272"/>
              <a:ext cx="576634" cy="18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4874546" y="5632228"/>
              <a:ext cx="216024" cy="7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4955649" y="5729774"/>
              <a:ext cx="144000" cy="108000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38" name="直線コネクタ 37"/>
          <p:cNvCxnSpPr/>
          <p:nvPr/>
        </p:nvCxnSpPr>
        <p:spPr>
          <a:xfrm>
            <a:off x="6486575" y="6249499"/>
            <a:ext cx="2261889" cy="0"/>
          </a:xfrm>
          <a:prstGeom prst="line">
            <a:avLst/>
          </a:prstGeom>
          <a:ln w="57150">
            <a:solidFill>
              <a:srgbClr val="66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868465" y="5429365"/>
            <a:ext cx="788329" cy="23344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>
            <a:off x="4030328" y="5120910"/>
            <a:ext cx="1159709" cy="35734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6636628" y="5611032"/>
            <a:ext cx="1129782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1173712" y="4972891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上りの速さ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662335" y="4934542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下りの速さ</a:t>
            </a:r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609518" y="5155178"/>
            <a:ext cx="157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静水時の速さ</a:t>
            </a:r>
            <a:endParaRPr kumimoji="1" lang="ja-JP" altLang="en-US" dirty="0"/>
          </a:p>
        </p:txBody>
      </p:sp>
      <p:cxnSp>
        <p:nvCxnSpPr>
          <p:cNvPr id="49" name="直線矢印コネクタ 48"/>
          <p:cNvCxnSpPr/>
          <p:nvPr/>
        </p:nvCxnSpPr>
        <p:spPr>
          <a:xfrm flipH="1">
            <a:off x="2538575" y="5899098"/>
            <a:ext cx="646157" cy="205792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5171195" y="5816878"/>
            <a:ext cx="646157" cy="205792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2668099" y="6121676"/>
            <a:ext cx="681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流速</a:t>
            </a:r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232404" y="6095618"/>
            <a:ext cx="681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流速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1064904" y="5661248"/>
            <a:ext cx="2088232" cy="648072"/>
          </a:xfrm>
          <a:prstGeom prst="line">
            <a:avLst/>
          </a:prstGeom>
          <a:ln w="57150">
            <a:solidFill>
              <a:srgbClr val="66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3667486" y="5611053"/>
            <a:ext cx="2088232" cy="648072"/>
          </a:xfrm>
          <a:prstGeom prst="line">
            <a:avLst/>
          </a:prstGeom>
          <a:ln w="57150">
            <a:solidFill>
              <a:srgbClr val="66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7 L 0.13247 -0.0537 " pathEditMode="relative" rAng="0" ptsTypes="AA">
                                      <p:cBhvr>
                                        <p:cTn id="42" dur="4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15" y="-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2413 0.05394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15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L 0.13125 0.00231 " pathEditMode="relative" rAng="0" ptsTypes="AA">
                                      <p:cBhvr>
                                        <p:cTn id="86" dur="2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25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16" grpId="0" animBg="1"/>
      <p:bldP spid="17" grpId="0" animBg="1"/>
      <p:bldP spid="41" grpId="0"/>
      <p:bldP spid="47" grpId="0"/>
      <p:bldP spid="48" grpId="0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時速１２㎞の速さで進む船が、時速４㎞で流れている川を、８０㎞下るのにかかる時間は何時間でしょうか？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283889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流水算の基本問題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 rot="369517" flipH="1">
            <a:off x="877880" y="2525351"/>
            <a:ext cx="1008000" cy="461068"/>
            <a:chOff x="4355976" y="5632228"/>
            <a:chExt cx="1008112" cy="461068"/>
          </a:xfrm>
        </p:grpSpPr>
        <p:sp>
          <p:nvSpPr>
            <p:cNvPr id="26" name="台形 25"/>
            <p:cNvSpPr/>
            <p:nvPr/>
          </p:nvSpPr>
          <p:spPr>
            <a:xfrm rot="10800000">
              <a:off x="4355976" y="5877272"/>
              <a:ext cx="1008112" cy="216024"/>
            </a:xfrm>
            <a:prstGeom prst="trapezoid">
              <a:avLst>
                <a:gd name="adj" fmla="val 58069"/>
              </a:avLst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4643438" y="5697272"/>
              <a:ext cx="576634" cy="18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4874546" y="5632228"/>
              <a:ext cx="216024" cy="7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4955649" y="5729774"/>
              <a:ext cx="144000" cy="108000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43" name="直線矢印コネクタ 42"/>
          <p:cNvCxnSpPr/>
          <p:nvPr/>
        </p:nvCxnSpPr>
        <p:spPr>
          <a:xfrm>
            <a:off x="1022401" y="2291878"/>
            <a:ext cx="1296000" cy="12312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1022401" y="1915689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時速１２㎞</a:t>
            </a:r>
            <a:endParaRPr kumimoji="1" lang="ja-JP" altLang="en-US" dirty="0"/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1059713" y="3177244"/>
            <a:ext cx="442464" cy="58006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625823" y="3322300"/>
            <a:ext cx="1644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流速　時速４㎞</a:t>
            </a:r>
            <a:endParaRPr kumimoji="1" lang="ja-JP" altLang="en-US" dirty="0"/>
          </a:p>
        </p:txBody>
      </p:sp>
      <p:cxnSp>
        <p:nvCxnSpPr>
          <p:cNvPr id="39" name="直線コネクタ 38"/>
          <p:cNvCxnSpPr/>
          <p:nvPr/>
        </p:nvCxnSpPr>
        <p:spPr>
          <a:xfrm>
            <a:off x="869016" y="2972789"/>
            <a:ext cx="7344000" cy="744243"/>
          </a:xfrm>
          <a:prstGeom prst="line">
            <a:avLst/>
          </a:prstGeom>
          <a:ln w="57150">
            <a:solidFill>
              <a:srgbClr val="66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3995936" y="33477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８０㎞</a:t>
            </a:r>
            <a:endParaRPr kumimoji="1" lang="ja-JP" altLang="en-US" dirty="0"/>
          </a:p>
        </p:txBody>
      </p:sp>
      <p:sp>
        <p:nvSpPr>
          <p:cNvPr id="54" name="角丸四角形吹き出し 53"/>
          <p:cNvSpPr/>
          <p:nvPr/>
        </p:nvSpPr>
        <p:spPr>
          <a:xfrm>
            <a:off x="1200745" y="3845607"/>
            <a:ext cx="7462589" cy="48198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下りはスピードアップ！下りでは流速が加わって速くなるよ。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15270" y="4716462"/>
            <a:ext cx="17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静水時の速さ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15270" y="5332640"/>
            <a:ext cx="17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下りの速さ</a:t>
            </a:r>
            <a:endParaRPr kumimoji="1" lang="ja-JP" altLang="en-US" dirty="0"/>
          </a:p>
        </p:txBody>
      </p:sp>
      <p:cxnSp>
        <p:nvCxnSpPr>
          <p:cNvPr id="42" name="直線コネクタ 41"/>
          <p:cNvCxnSpPr/>
          <p:nvPr/>
        </p:nvCxnSpPr>
        <p:spPr>
          <a:xfrm>
            <a:off x="2318400" y="4901128"/>
            <a:ext cx="324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2318400" y="5539001"/>
            <a:ext cx="43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338740" y="4725794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2338740" y="5359001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5558400" y="4725794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6638400" y="5359001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5558400" y="5359001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3227026" y="4462235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時速１２㎞</a:t>
            </a:r>
            <a:endParaRPr kumimoji="1" lang="ja-JP" altLang="en-US" dirty="0"/>
          </a:p>
        </p:txBody>
      </p:sp>
      <p:cxnSp>
        <p:nvCxnSpPr>
          <p:cNvPr id="66" name="直線矢印コネクタ 65"/>
          <p:cNvCxnSpPr/>
          <p:nvPr/>
        </p:nvCxnSpPr>
        <p:spPr>
          <a:xfrm>
            <a:off x="2326019" y="5545147"/>
            <a:ext cx="3240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3200567" y="5124067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時速１２㎞</a:t>
            </a:r>
            <a:endParaRPr kumimoji="1" lang="ja-JP" altLang="en-US" dirty="0"/>
          </a:p>
        </p:txBody>
      </p:sp>
      <p:cxnSp>
        <p:nvCxnSpPr>
          <p:cNvPr id="68" name="直線矢印コネクタ 67"/>
          <p:cNvCxnSpPr/>
          <p:nvPr/>
        </p:nvCxnSpPr>
        <p:spPr>
          <a:xfrm>
            <a:off x="5565405" y="5543219"/>
            <a:ext cx="1080000" cy="0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5584858" y="5107313"/>
            <a:ext cx="1046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時速４㎞</a:t>
            </a:r>
            <a:endParaRPr kumimoji="1" lang="ja-JP" altLang="en-US" dirty="0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2331120" y="5701007"/>
            <a:ext cx="4320000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2329618" y="4895150"/>
            <a:ext cx="3240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779527" y="5830997"/>
            <a:ext cx="7397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下りの速さ　＝　船の速さ　＋　川の流れの速さ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＝　１２　＋　４　＝　１６</a:t>
            </a:r>
            <a:r>
              <a:rPr lang="ja-JP" altLang="en-US" sz="2400" dirty="0"/>
              <a:t>（㎞</a:t>
            </a:r>
            <a:r>
              <a:rPr lang="en-US" altLang="ja-JP" sz="2400" dirty="0"/>
              <a:t>/</a:t>
            </a:r>
            <a:r>
              <a:rPr lang="ja-JP" altLang="en-US" sz="2400" dirty="0"/>
              <a:t>時</a:t>
            </a:r>
            <a:r>
              <a:rPr lang="ja-JP" altLang="en-US" sz="2400" dirty="0" smtClean="0"/>
              <a:t>）</a:t>
            </a:r>
            <a:r>
              <a:rPr kumimoji="1" lang="ja-JP" altLang="en-US" sz="2400" dirty="0" smtClean="0"/>
              <a:t>　</a:t>
            </a:r>
            <a:endParaRPr kumimoji="1" lang="ja-JP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438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0.70452 0.0956 " pathEditMode="relative" rAng="0" ptsTypes="AA">
                                      <p:cBhvr>
                                        <p:cTn id="39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26" y="4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47" grpId="0"/>
      <p:bldP spid="53" grpId="0"/>
      <p:bldP spid="50" grpId="0"/>
      <p:bldP spid="54" grpId="0" animBg="1"/>
      <p:bldP spid="55" grpId="0"/>
      <p:bldP spid="56" grpId="0"/>
      <p:bldP spid="65" grpId="0"/>
      <p:bldP spid="67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時速１２㎞の速さで進む船が、時速４㎞で流れている川を、８０㎞下るのにかかる時間は何時間でしょうか？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283889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流水算の基本問題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980308" y="2137466"/>
            <a:ext cx="17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静水時の速さ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980308" y="2753644"/>
            <a:ext cx="17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下りの速さ</a:t>
            </a:r>
            <a:endParaRPr kumimoji="1" lang="ja-JP" altLang="en-US" dirty="0"/>
          </a:p>
        </p:txBody>
      </p:sp>
      <p:cxnSp>
        <p:nvCxnSpPr>
          <p:cNvPr id="42" name="直線コネクタ 41"/>
          <p:cNvCxnSpPr/>
          <p:nvPr/>
        </p:nvCxnSpPr>
        <p:spPr>
          <a:xfrm>
            <a:off x="2483438" y="2322132"/>
            <a:ext cx="324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2483438" y="2960005"/>
            <a:ext cx="43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503778" y="2146798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2503778" y="2780005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5723438" y="2146798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6803438" y="2780005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5723438" y="2780005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3392064" y="1883239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時速１２㎞</a:t>
            </a:r>
            <a:endParaRPr kumimoji="1" lang="ja-JP" altLang="en-US" dirty="0"/>
          </a:p>
        </p:txBody>
      </p:sp>
      <p:cxnSp>
        <p:nvCxnSpPr>
          <p:cNvPr id="66" name="直線矢印コネクタ 65"/>
          <p:cNvCxnSpPr/>
          <p:nvPr/>
        </p:nvCxnSpPr>
        <p:spPr>
          <a:xfrm>
            <a:off x="2491057" y="2966151"/>
            <a:ext cx="3240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3365605" y="2545071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時速１２㎞</a:t>
            </a:r>
            <a:endParaRPr kumimoji="1" lang="ja-JP" altLang="en-US" dirty="0"/>
          </a:p>
        </p:txBody>
      </p:sp>
      <p:cxnSp>
        <p:nvCxnSpPr>
          <p:cNvPr id="68" name="直線矢印コネクタ 67"/>
          <p:cNvCxnSpPr/>
          <p:nvPr/>
        </p:nvCxnSpPr>
        <p:spPr>
          <a:xfrm>
            <a:off x="5730443" y="2964223"/>
            <a:ext cx="1080000" cy="0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5749896" y="2528317"/>
            <a:ext cx="1046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時速４㎞</a:t>
            </a:r>
            <a:endParaRPr kumimoji="1" lang="ja-JP" altLang="en-US" dirty="0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2496158" y="3122011"/>
            <a:ext cx="4320000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2494656" y="2316154"/>
            <a:ext cx="3240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1259631" y="3866434"/>
            <a:ext cx="6795787" cy="267765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【</a:t>
            </a:r>
            <a:r>
              <a:rPr kumimoji="1" lang="ja-JP" altLang="en-US" sz="2400" dirty="0" smtClean="0"/>
              <a:t>解答</a:t>
            </a:r>
            <a:r>
              <a:rPr kumimoji="1" lang="en-US" altLang="ja-JP" sz="2400" dirty="0" smtClean="0"/>
              <a:t>】</a:t>
            </a:r>
          </a:p>
          <a:p>
            <a:r>
              <a:rPr kumimoji="1" lang="ja-JP" altLang="en-US" sz="2400" dirty="0" smtClean="0"/>
              <a:t>船が下るときは、下りの速さを求めます。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下りの速さ　＝　船の速さ　＋　川の流れの速さ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＝　１２　＋　４　＝　１６</a:t>
            </a:r>
            <a:r>
              <a:rPr lang="ja-JP" altLang="en-US" sz="2400" dirty="0"/>
              <a:t>（㎞</a:t>
            </a:r>
            <a:r>
              <a:rPr lang="en-US" altLang="ja-JP" sz="2400" dirty="0"/>
              <a:t>/</a:t>
            </a:r>
            <a:r>
              <a:rPr lang="ja-JP" altLang="en-US" sz="2400" dirty="0"/>
              <a:t>時</a:t>
            </a:r>
            <a:r>
              <a:rPr lang="ja-JP" altLang="en-US" sz="2400" dirty="0" smtClean="0"/>
              <a:t>）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時速１６㎞で８０㎞下るのにかかる時間は、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８０　</a:t>
            </a:r>
            <a:r>
              <a:rPr kumimoji="1" lang="en-US" altLang="ja-JP" sz="2400" dirty="0" smtClean="0"/>
              <a:t>÷</a:t>
            </a:r>
            <a:r>
              <a:rPr kumimoji="1" lang="ja-JP" altLang="en-US" sz="2400" dirty="0" smtClean="0"/>
              <a:t>　１６　＝　５　（時間）　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　　　　　　　　　　　　　　　（答え）　５時間</a:t>
            </a:r>
            <a:endParaRPr kumimoji="1" lang="ja-JP" altLang="en-US" sz="2400" dirty="0"/>
          </a:p>
        </p:txBody>
      </p:sp>
      <p:sp>
        <p:nvSpPr>
          <p:cNvPr id="34" name="角丸四角形吹き出し 33"/>
          <p:cNvSpPr/>
          <p:nvPr/>
        </p:nvSpPr>
        <p:spPr>
          <a:xfrm>
            <a:off x="1259631" y="3285623"/>
            <a:ext cx="7462589" cy="48198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下りはスピードアップ！下りでは流速が加わって速くなるよ。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368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時速１２㎞の速さで進む船が、時速４㎞で流れている川を、８０㎞上るのにかかる時間は何時間でしょうか？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283889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流水算の基本問題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 rot="369517">
            <a:off x="7373890" y="3177554"/>
            <a:ext cx="1008000" cy="461068"/>
            <a:chOff x="4355976" y="5632228"/>
            <a:chExt cx="1008112" cy="461068"/>
          </a:xfrm>
        </p:grpSpPr>
        <p:sp>
          <p:nvSpPr>
            <p:cNvPr id="26" name="台形 25"/>
            <p:cNvSpPr/>
            <p:nvPr/>
          </p:nvSpPr>
          <p:spPr>
            <a:xfrm rot="10800000">
              <a:off x="4355976" y="5877272"/>
              <a:ext cx="1008112" cy="216024"/>
            </a:xfrm>
            <a:prstGeom prst="trapezoid">
              <a:avLst>
                <a:gd name="adj" fmla="val 58069"/>
              </a:avLst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4643438" y="5697272"/>
              <a:ext cx="576634" cy="18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4874546" y="5632228"/>
              <a:ext cx="216024" cy="7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4955649" y="5729774"/>
              <a:ext cx="144000" cy="108000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43" name="直線矢印コネクタ 42"/>
          <p:cNvCxnSpPr/>
          <p:nvPr/>
        </p:nvCxnSpPr>
        <p:spPr>
          <a:xfrm flipH="1" flipV="1">
            <a:off x="7112501" y="2900789"/>
            <a:ext cx="1332000" cy="1440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7352067" y="2512620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時速１２㎞</a:t>
            </a:r>
            <a:endParaRPr kumimoji="1" lang="ja-JP" altLang="en-US" dirty="0"/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1059713" y="3177244"/>
            <a:ext cx="442464" cy="58006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625823" y="3322300"/>
            <a:ext cx="1644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流速　時速４㎞</a:t>
            </a:r>
            <a:endParaRPr kumimoji="1" lang="ja-JP" altLang="en-US" dirty="0"/>
          </a:p>
        </p:txBody>
      </p:sp>
      <p:cxnSp>
        <p:nvCxnSpPr>
          <p:cNvPr id="39" name="直線コネクタ 38"/>
          <p:cNvCxnSpPr/>
          <p:nvPr/>
        </p:nvCxnSpPr>
        <p:spPr>
          <a:xfrm>
            <a:off x="869016" y="2972789"/>
            <a:ext cx="7344000" cy="744243"/>
          </a:xfrm>
          <a:prstGeom prst="line">
            <a:avLst/>
          </a:prstGeom>
          <a:ln w="57150">
            <a:solidFill>
              <a:srgbClr val="66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3995936" y="33477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８０㎞</a:t>
            </a:r>
            <a:endParaRPr kumimoji="1" lang="ja-JP" altLang="en-US" dirty="0"/>
          </a:p>
        </p:txBody>
      </p:sp>
      <p:sp>
        <p:nvSpPr>
          <p:cNvPr id="54" name="角丸四角形吹き出し 53"/>
          <p:cNvSpPr/>
          <p:nvPr/>
        </p:nvSpPr>
        <p:spPr>
          <a:xfrm>
            <a:off x="1200745" y="3845607"/>
            <a:ext cx="7462589" cy="48198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上りはスピードダウン！上りでは流速の分遅くなるよ。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82435" y="5264600"/>
            <a:ext cx="17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静水時の速さ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81468" y="4560482"/>
            <a:ext cx="17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上りの速さ</a:t>
            </a:r>
            <a:endParaRPr kumimoji="1" lang="ja-JP" altLang="en-US" dirty="0"/>
          </a:p>
        </p:txBody>
      </p:sp>
      <p:cxnSp>
        <p:nvCxnSpPr>
          <p:cNvPr id="42" name="直線コネクタ 41"/>
          <p:cNvCxnSpPr/>
          <p:nvPr/>
        </p:nvCxnSpPr>
        <p:spPr>
          <a:xfrm>
            <a:off x="2385565" y="5449266"/>
            <a:ext cx="324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2384598" y="4766843"/>
            <a:ext cx="216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405905" y="5273932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2404938" y="4586843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5625565" y="5273932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4564561" y="4586843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5624598" y="4586843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3224202" y="5414172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時速１２㎞</a:t>
            </a:r>
            <a:endParaRPr kumimoji="1" lang="ja-JP" altLang="en-US" dirty="0"/>
          </a:p>
        </p:txBody>
      </p:sp>
      <p:cxnSp>
        <p:nvCxnSpPr>
          <p:cNvPr id="66" name="直線矢印コネクタ 65"/>
          <p:cNvCxnSpPr/>
          <p:nvPr/>
        </p:nvCxnSpPr>
        <p:spPr>
          <a:xfrm>
            <a:off x="2392217" y="4772989"/>
            <a:ext cx="3240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3208030" y="4808512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時速１２㎞</a:t>
            </a:r>
            <a:endParaRPr kumimoji="1" lang="ja-JP" altLang="en-US" dirty="0"/>
          </a:p>
        </p:txBody>
      </p:sp>
      <p:cxnSp>
        <p:nvCxnSpPr>
          <p:cNvPr id="68" name="直線矢印コネクタ 67"/>
          <p:cNvCxnSpPr/>
          <p:nvPr/>
        </p:nvCxnSpPr>
        <p:spPr>
          <a:xfrm flipH="1">
            <a:off x="4537135" y="4639843"/>
            <a:ext cx="1080000" cy="0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4638537" y="4298188"/>
            <a:ext cx="1046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時速４㎞</a:t>
            </a:r>
            <a:endParaRPr kumimoji="1" lang="ja-JP" altLang="en-US" dirty="0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2392217" y="4647607"/>
            <a:ext cx="2160000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2396783" y="5443288"/>
            <a:ext cx="3240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779527" y="5830997"/>
            <a:ext cx="7397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上りの速さ　＝　船の速さ　－　川の流れの速さ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＝　１２　－　４　＝　８</a:t>
            </a:r>
            <a:r>
              <a:rPr lang="ja-JP" altLang="en-US" sz="2400" dirty="0"/>
              <a:t>（㎞</a:t>
            </a:r>
            <a:r>
              <a:rPr lang="en-US" altLang="ja-JP" sz="2400" dirty="0"/>
              <a:t>/</a:t>
            </a:r>
            <a:r>
              <a:rPr lang="ja-JP" altLang="en-US" sz="2400" dirty="0"/>
              <a:t>時</a:t>
            </a:r>
            <a:r>
              <a:rPr lang="ja-JP" altLang="en-US" sz="2400" dirty="0" smtClean="0"/>
              <a:t>）</a:t>
            </a:r>
            <a:r>
              <a:rPr kumimoji="1" lang="ja-JP" altLang="en-US" sz="2400" dirty="0" smtClean="0"/>
              <a:t>　</a:t>
            </a:r>
            <a:endParaRPr kumimoji="1" lang="ja-JP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674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-0.7158 -0.09398 " pathEditMode="relative" rAng="0" ptsTypes="AA">
                                      <p:cBhvr>
                                        <p:cTn id="39" dur="7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799" y="-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47" grpId="0"/>
      <p:bldP spid="53" grpId="0"/>
      <p:bldP spid="50" grpId="0"/>
      <p:bldP spid="54" grpId="0" animBg="1"/>
      <p:bldP spid="55" grpId="0"/>
      <p:bldP spid="56" grpId="0"/>
      <p:bldP spid="65" grpId="0"/>
      <p:bldP spid="67" grpId="0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時速１２㎞の速さで進む船が、時速４㎞で流れている川を、８０㎞上るのにかかる時間は何時間でしょうか？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283889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流水算の基本問題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259631" y="3871383"/>
            <a:ext cx="6795787" cy="267765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【</a:t>
            </a:r>
            <a:r>
              <a:rPr kumimoji="1" lang="ja-JP" altLang="en-US" sz="2400" dirty="0" smtClean="0"/>
              <a:t>解答</a:t>
            </a:r>
            <a:r>
              <a:rPr kumimoji="1" lang="en-US" altLang="ja-JP" sz="2400" dirty="0" smtClean="0"/>
              <a:t>】</a:t>
            </a:r>
          </a:p>
          <a:p>
            <a:r>
              <a:rPr kumimoji="1" lang="ja-JP" altLang="en-US" sz="2400" dirty="0" smtClean="0"/>
              <a:t>船が上るときは、上りの速さを求めます。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上りの速さ　＝　船の速さ　－　川の流れの速さ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＝　１２　－　４　＝　８</a:t>
            </a:r>
            <a:r>
              <a:rPr lang="ja-JP" altLang="en-US" sz="2400" dirty="0"/>
              <a:t>（㎞</a:t>
            </a:r>
            <a:r>
              <a:rPr lang="en-US" altLang="ja-JP" sz="2400" dirty="0"/>
              <a:t>/</a:t>
            </a:r>
            <a:r>
              <a:rPr lang="ja-JP" altLang="en-US" sz="2400" dirty="0"/>
              <a:t>時</a:t>
            </a:r>
            <a:r>
              <a:rPr lang="ja-JP" altLang="en-US" sz="2400" dirty="0" smtClean="0"/>
              <a:t>）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時速８㎞で８０㎞上るのにかかる時間は、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８０　</a:t>
            </a:r>
            <a:r>
              <a:rPr kumimoji="1" lang="en-US" altLang="ja-JP" sz="2400" dirty="0" smtClean="0"/>
              <a:t>÷</a:t>
            </a:r>
            <a:r>
              <a:rPr kumimoji="1" lang="ja-JP" altLang="en-US" sz="2400" dirty="0" smtClean="0"/>
              <a:t>　８　＝　１０　（時間）　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　　　　　　　　　　　　　　（答え）　１０時間</a:t>
            </a:r>
            <a:endParaRPr kumimoji="1" lang="ja-JP" altLang="en-US" sz="2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25544" y="2811236"/>
            <a:ext cx="17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静水時の速さ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424577" y="2107118"/>
            <a:ext cx="17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上りの速さ</a:t>
            </a:r>
            <a:endParaRPr kumimoji="1" lang="ja-JP" altLang="en-US" dirty="0"/>
          </a:p>
        </p:txBody>
      </p:sp>
      <p:cxnSp>
        <p:nvCxnSpPr>
          <p:cNvPr id="24" name="直線コネクタ 23"/>
          <p:cNvCxnSpPr/>
          <p:nvPr/>
        </p:nvCxnSpPr>
        <p:spPr>
          <a:xfrm>
            <a:off x="2928674" y="2995902"/>
            <a:ext cx="324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2927707" y="2313479"/>
            <a:ext cx="216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949014" y="2820568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2948047" y="2133479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168674" y="2820568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107670" y="2133479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6167707" y="2133479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3767311" y="2960808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時速１２㎞</a:t>
            </a:r>
            <a:endParaRPr kumimoji="1" lang="ja-JP" altLang="en-US" dirty="0"/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2935326" y="2319625"/>
            <a:ext cx="3240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3751139" y="2355148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時速１２㎞</a:t>
            </a:r>
            <a:endParaRPr kumimoji="1" lang="ja-JP" altLang="en-US" dirty="0"/>
          </a:p>
        </p:txBody>
      </p:sp>
      <p:cxnSp>
        <p:nvCxnSpPr>
          <p:cNvPr id="35" name="直線矢印コネクタ 34"/>
          <p:cNvCxnSpPr/>
          <p:nvPr/>
        </p:nvCxnSpPr>
        <p:spPr>
          <a:xfrm flipH="1">
            <a:off x="5080244" y="2186479"/>
            <a:ext cx="1080000" cy="0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5181646" y="1844824"/>
            <a:ext cx="1046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時速４㎞</a:t>
            </a:r>
            <a:endParaRPr kumimoji="1" lang="ja-JP" altLang="en-US" dirty="0"/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2935326" y="2194243"/>
            <a:ext cx="2160000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2939892" y="2989924"/>
            <a:ext cx="3240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角丸四角形吹き出し 38"/>
          <p:cNvSpPr/>
          <p:nvPr/>
        </p:nvSpPr>
        <p:spPr>
          <a:xfrm>
            <a:off x="1259631" y="3284984"/>
            <a:ext cx="7462589" cy="48198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上りはスピードダウン！上りでは流速の分遅くなるよ。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106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静水時の速さが時速２０㎞の船が、２時間川を上りました。川の流れが時速６㎞だったとすると、進んだ距離は何㎞？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3991024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船が進んだ距離を求める問題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 rot="369517">
            <a:off x="7373890" y="3177554"/>
            <a:ext cx="1008000" cy="461068"/>
            <a:chOff x="4355976" y="5632228"/>
            <a:chExt cx="1008112" cy="461068"/>
          </a:xfrm>
        </p:grpSpPr>
        <p:sp>
          <p:nvSpPr>
            <p:cNvPr id="26" name="台形 25"/>
            <p:cNvSpPr/>
            <p:nvPr/>
          </p:nvSpPr>
          <p:spPr>
            <a:xfrm rot="10800000">
              <a:off x="4355976" y="5877272"/>
              <a:ext cx="1008112" cy="216024"/>
            </a:xfrm>
            <a:prstGeom prst="trapezoid">
              <a:avLst>
                <a:gd name="adj" fmla="val 58069"/>
              </a:avLst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4643438" y="5697272"/>
              <a:ext cx="576634" cy="18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4874546" y="5632228"/>
              <a:ext cx="216024" cy="7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4955649" y="5729774"/>
              <a:ext cx="144000" cy="108000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43" name="直線矢印コネクタ 42"/>
          <p:cNvCxnSpPr/>
          <p:nvPr/>
        </p:nvCxnSpPr>
        <p:spPr>
          <a:xfrm flipH="1" flipV="1">
            <a:off x="7112501" y="2900789"/>
            <a:ext cx="1332000" cy="1440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7352067" y="2512620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時速２０㎞</a:t>
            </a:r>
            <a:endParaRPr kumimoji="1" lang="ja-JP" altLang="en-US" dirty="0"/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1059713" y="3177244"/>
            <a:ext cx="442464" cy="58006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625823" y="3322300"/>
            <a:ext cx="1644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流速　時速６㎞</a:t>
            </a:r>
            <a:endParaRPr kumimoji="1" lang="ja-JP" altLang="en-US" dirty="0"/>
          </a:p>
        </p:txBody>
      </p:sp>
      <p:cxnSp>
        <p:nvCxnSpPr>
          <p:cNvPr id="39" name="直線コネクタ 38"/>
          <p:cNvCxnSpPr/>
          <p:nvPr/>
        </p:nvCxnSpPr>
        <p:spPr>
          <a:xfrm>
            <a:off x="869016" y="2972789"/>
            <a:ext cx="7344000" cy="744243"/>
          </a:xfrm>
          <a:prstGeom prst="line">
            <a:avLst/>
          </a:prstGeom>
          <a:ln w="57150">
            <a:solidFill>
              <a:srgbClr val="66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3995936" y="33477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？㎞</a:t>
            </a:r>
            <a:endParaRPr kumimoji="1" lang="ja-JP" altLang="en-US" dirty="0"/>
          </a:p>
        </p:txBody>
      </p:sp>
      <p:sp>
        <p:nvSpPr>
          <p:cNvPr id="54" name="角丸四角形吹き出し 53"/>
          <p:cNvSpPr/>
          <p:nvPr/>
        </p:nvSpPr>
        <p:spPr>
          <a:xfrm>
            <a:off x="1200745" y="3845607"/>
            <a:ext cx="7462589" cy="48198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上りはスピードダウン！上りの速さを使って計算します。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82435" y="5264600"/>
            <a:ext cx="17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静水時の速さ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81468" y="4560482"/>
            <a:ext cx="17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上りの速さ</a:t>
            </a:r>
            <a:endParaRPr kumimoji="1" lang="ja-JP" altLang="en-US" dirty="0"/>
          </a:p>
        </p:txBody>
      </p:sp>
      <p:cxnSp>
        <p:nvCxnSpPr>
          <p:cNvPr id="42" name="直線コネクタ 41"/>
          <p:cNvCxnSpPr/>
          <p:nvPr/>
        </p:nvCxnSpPr>
        <p:spPr>
          <a:xfrm>
            <a:off x="2385565" y="5449266"/>
            <a:ext cx="324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2384598" y="4766843"/>
            <a:ext cx="216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405905" y="5273932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2404938" y="4586843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5625565" y="5273932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4564561" y="4586843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5624598" y="4586843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3224202" y="5414172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時速２０㎞</a:t>
            </a:r>
            <a:endParaRPr kumimoji="1" lang="ja-JP" altLang="en-US" dirty="0"/>
          </a:p>
        </p:txBody>
      </p:sp>
      <p:cxnSp>
        <p:nvCxnSpPr>
          <p:cNvPr id="66" name="直線矢印コネクタ 65"/>
          <p:cNvCxnSpPr/>
          <p:nvPr/>
        </p:nvCxnSpPr>
        <p:spPr>
          <a:xfrm>
            <a:off x="2392217" y="4772989"/>
            <a:ext cx="3240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3208030" y="4808512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時速２０㎞</a:t>
            </a:r>
            <a:endParaRPr kumimoji="1" lang="ja-JP" altLang="en-US" dirty="0"/>
          </a:p>
        </p:txBody>
      </p:sp>
      <p:cxnSp>
        <p:nvCxnSpPr>
          <p:cNvPr id="68" name="直線矢印コネクタ 67"/>
          <p:cNvCxnSpPr/>
          <p:nvPr/>
        </p:nvCxnSpPr>
        <p:spPr>
          <a:xfrm flipH="1">
            <a:off x="4537135" y="4639843"/>
            <a:ext cx="1080000" cy="0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4638537" y="4298188"/>
            <a:ext cx="1046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時速６㎞</a:t>
            </a:r>
            <a:endParaRPr kumimoji="1" lang="ja-JP" altLang="en-US" dirty="0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2392217" y="4647607"/>
            <a:ext cx="2160000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2396783" y="5443288"/>
            <a:ext cx="3240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779527" y="5830997"/>
            <a:ext cx="7397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上りの速さ　＝　船の速さ　－　川の流れの速さ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＝　２０　－　６　＝　１４</a:t>
            </a:r>
            <a:r>
              <a:rPr lang="ja-JP" altLang="en-US" sz="2400" dirty="0" smtClean="0"/>
              <a:t>（</a:t>
            </a:r>
            <a:r>
              <a:rPr lang="ja-JP" altLang="en-US" sz="2400" dirty="0"/>
              <a:t>㎞</a:t>
            </a:r>
            <a:r>
              <a:rPr lang="en-US" altLang="ja-JP" sz="2400" dirty="0"/>
              <a:t>/</a:t>
            </a:r>
            <a:r>
              <a:rPr lang="ja-JP" altLang="en-US" sz="2400" dirty="0"/>
              <a:t>時</a:t>
            </a:r>
            <a:r>
              <a:rPr lang="ja-JP" altLang="en-US" sz="2400" dirty="0" smtClean="0"/>
              <a:t>）</a:t>
            </a:r>
            <a:endParaRPr lang="en-US" altLang="ja-JP" sz="24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25452" y="203864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２時間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704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-0.7158 -0.09398 " pathEditMode="relative" rAng="0" ptsTypes="AA">
                                      <p:cBhvr>
                                        <p:cTn id="39" dur="7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799" y="-469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47" grpId="0"/>
      <p:bldP spid="53" grpId="0"/>
      <p:bldP spid="50" grpId="0"/>
      <p:bldP spid="54" grpId="0" animBg="1"/>
      <p:bldP spid="55" grpId="0"/>
      <p:bldP spid="56" grpId="0"/>
      <p:bldP spid="65" grpId="0"/>
      <p:bldP spid="67" grpId="0"/>
      <p:bldP spid="7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静水時の速さが時速２０㎞の船が、２時間川を上りました。川の流れが時速６㎞だったとすると、進んだ距離は何㎞？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3991024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船が進んだ距離を求める問題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4" name="角丸四角形吹き出し 53"/>
          <p:cNvSpPr/>
          <p:nvPr/>
        </p:nvSpPr>
        <p:spPr>
          <a:xfrm>
            <a:off x="1157040" y="3338540"/>
            <a:ext cx="7462589" cy="48198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上りはスピードダウン！上りの速さを使って計算します。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509090" y="2825202"/>
            <a:ext cx="17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静水時の速さ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508123" y="2121084"/>
            <a:ext cx="1740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上りの速さ</a:t>
            </a:r>
            <a:endParaRPr kumimoji="1" lang="ja-JP" altLang="en-US" dirty="0"/>
          </a:p>
        </p:txBody>
      </p:sp>
      <p:cxnSp>
        <p:nvCxnSpPr>
          <p:cNvPr id="42" name="直線コネクタ 41"/>
          <p:cNvCxnSpPr/>
          <p:nvPr/>
        </p:nvCxnSpPr>
        <p:spPr>
          <a:xfrm>
            <a:off x="3012220" y="3009868"/>
            <a:ext cx="324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3011253" y="2327445"/>
            <a:ext cx="216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3032560" y="2834534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3031593" y="2147445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6252220" y="2834534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5191216" y="2147445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6251253" y="2147445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3850857" y="2974774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時速２０㎞</a:t>
            </a:r>
            <a:endParaRPr kumimoji="1" lang="ja-JP" altLang="en-US" dirty="0"/>
          </a:p>
        </p:txBody>
      </p:sp>
      <p:cxnSp>
        <p:nvCxnSpPr>
          <p:cNvPr id="66" name="直線矢印コネクタ 65"/>
          <p:cNvCxnSpPr/>
          <p:nvPr/>
        </p:nvCxnSpPr>
        <p:spPr>
          <a:xfrm>
            <a:off x="3018872" y="2333591"/>
            <a:ext cx="3240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3834685" y="2369114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時速２０㎞</a:t>
            </a:r>
            <a:endParaRPr kumimoji="1" lang="ja-JP" altLang="en-US" dirty="0"/>
          </a:p>
        </p:txBody>
      </p:sp>
      <p:cxnSp>
        <p:nvCxnSpPr>
          <p:cNvPr id="68" name="直線矢印コネクタ 67"/>
          <p:cNvCxnSpPr/>
          <p:nvPr/>
        </p:nvCxnSpPr>
        <p:spPr>
          <a:xfrm flipH="1">
            <a:off x="5163790" y="2200445"/>
            <a:ext cx="1080000" cy="0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5265192" y="1858790"/>
            <a:ext cx="1046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時速６㎞</a:t>
            </a:r>
            <a:endParaRPr kumimoji="1" lang="ja-JP" altLang="en-US" dirty="0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3018872" y="2208209"/>
            <a:ext cx="2160000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3023438" y="3003890"/>
            <a:ext cx="3240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1259631" y="3871383"/>
            <a:ext cx="6795787" cy="267765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【</a:t>
            </a:r>
            <a:r>
              <a:rPr kumimoji="1" lang="ja-JP" altLang="en-US" sz="2400" dirty="0" smtClean="0"/>
              <a:t>解答</a:t>
            </a:r>
            <a:r>
              <a:rPr kumimoji="1" lang="en-US" altLang="ja-JP" sz="2400" dirty="0" smtClean="0"/>
              <a:t>】</a:t>
            </a:r>
          </a:p>
          <a:p>
            <a:r>
              <a:rPr kumimoji="1" lang="ja-JP" altLang="en-US" sz="2400" dirty="0" smtClean="0"/>
              <a:t>船が上るときは、上りの速さを求めます。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上りの速さ　＝　船の速さ　－　川の流れの速さ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＝　２０　－　６　＝　１４</a:t>
            </a:r>
            <a:r>
              <a:rPr lang="ja-JP" altLang="en-US" sz="2400" dirty="0" smtClean="0"/>
              <a:t>（</a:t>
            </a:r>
            <a:r>
              <a:rPr lang="ja-JP" altLang="en-US" sz="2400" dirty="0"/>
              <a:t>㎞</a:t>
            </a:r>
            <a:r>
              <a:rPr lang="en-US" altLang="ja-JP" sz="2400" dirty="0"/>
              <a:t>/</a:t>
            </a:r>
            <a:r>
              <a:rPr lang="ja-JP" altLang="en-US" sz="2400" dirty="0"/>
              <a:t>時</a:t>
            </a:r>
            <a:r>
              <a:rPr lang="ja-JP" altLang="en-US" sz="2400" dirty="0" smtClean="0"/>
              <a:t>）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時速１４㎞で２時間進んだので、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１４　</a:t>
            </a:r>
            <a:r>
              <a:rPr kumimoji="1" lang="en-US" altLang="ja-JP" sz="2400" dirty="0" smtClean="0"/>
              <a:t>×</a:t>
            </a:r>
            <a:r>
              <a:rPr kumimoji="1" lang="ja-JP" altLang="en-US" sz="2400" dirty="0" smtClean="0"/>
              <a:t>　２　＝　２８　（㎞）　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　　　　　　　　　　　　　　（答え）　２８㎞</a:t>
            </a:r>
            <a:endParaRPr kumimoji="1" lang="ja-JP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025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時速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６㎞で流れている川があります。この川を船で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２時間下ったところ、４０㎞進みました。静水時の速さはどのくらい？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3054920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船の速さを求める問題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 rot="369517" flipH="1">
            <a:off x="877880" y="2525351"/>
            <a:ext cx="1008000" cy="461068"/>
            <a:chOff x="4355976" y="5632228"/>
            <a:chExt cx="1008112" cy="461068"/>
          </a:xfrm>
        </p:grpSpPr>
        <p:sp>
          <p:nvSpPr>
            <p:cNvPr id="36" name="台形 35"/>
            <p:cNvSpPr/>
            <p:nvPr/>
          </p:nvSpPr>
          <p:spPr>
            <a:xfrm rot="10800000">
              <a:off x="4355976" y="5877272"/>
              <a:ext cx="1008112" cy="216024"/>
            </a:xfrm>
            <a:prstGeom prst="trapezoid">
              <a:avLst>
                <a:gd name="adj" fmla="val 58069"/>
              </a:avLst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643438" y="5697272"/>
              <a:ext cx="576634" cy="18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4874546" y="5632228"/>
              <a:ext cx="216024" cy="7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4955649" y="5729774"/>
              <a:ext cx="144000" cy="108000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41" name="直線矢印コネクタ 40"/>
          <p:cNvCxnSpPr/>
          <p:nvPr/>
        </p:nvCxnSpPr>
        <p:spPr>
          <a:xfrm>
            <a:off x="1022401" y="2291878"/>
            <a:ext cx="1296000" cy="12312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1022401" y="1915689"/>
            <a:ext cx="127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時速？㎞</a:t>
            </a:r>
            <a:endParaRPr kumimoji="1" lang="ja-JP" altLang="en-US" dirty="0"/>
          </a:p>
        </p:txBody>
      </p:sp>
      <p:cxnSp>
        <p:nvCxnSpPr>
          <p:cNvPr id="45" name="直線矢印コネクタ 44"/>
          <p:cNvCxnSpPr/>
          <p:nvPr/>
        </p:nvCxnSpPr>
        <p:spPr>
          <a:xfrm>
            <a:off x="1059713" y="3177244"/>
            <a:ext cx="442464" cy="58006"/>
          </a:xfrm>
          <a:prstGeom prst="straightConnector1">
            <a:avLst/>
          </a:prstGeom>
          <a:ln w="57150">
            <a:solidFill>
              <a:srgbClr val="66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625823" y="3322300"/>
            <a:ext cx="1644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流速　時速６㎞</a:t>
            </a:r>
            <a:endParaRPr kumimoji="1" lang="ja-JP" altLang="en-US" dirty="0"/>
          </a:p>
        </p:txBody>
      </p:sp>
      <p:cxnSp>
        <p:nvCxnSpPr>
          <p:cNvPr id="49" name="直線コネクタ 48"/>
          <p:cNvCxnSpPr/>
          <p:nvPr/>
        </p:nvCxnSpPr>
        <p:spPr>
          <a:xfrm>
            <a:off x="869016" y="2972789"/>
            <a:ext cx="7344000" cy="744243"/>
          </a:xfrm>
          <a:prstGeom prst="line">
            <a:avLst/>
          </a:prstGeom>
          <a:ln w="57150">
            <a:solidFill>
              <a:srgbClr val="66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3995936" y="33477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４０㎞</a:t>
            </a:r>
            <a:endParaRPr kumimoji="1" lang="ja-JP" altLang="en-US" dirty="0"/>
          </a:p>
        </p:txBody>
      </p:sp>
      <p:sp>
        <p:nvSpPr>
          <p:cNvPr id="58" name="角丸四角形吹き出し 57"/>
          <p:cNvSpPr/>
          <p:nvPr/>
        </p:nvSpPr>
        <p:spPr>
          <a:xfrm>
            <a:off x="1200745" y="3845607"/>
            <a:ext cx="7462589" cy="48198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下りの速さがわかれば、静水時の速さを求めることができます。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203259" y="4500391"/>
            <a:ext cx="73977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船は、２時間で４０㎞進んだので、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下りの速さが計算できます。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下りの速さ　＝　進んだ距離　</a:t>
            </a:r>
            <a:r>
              <a:rPr kumimoji="1" lang="en-US" altLang="ja-JP" sz="2400" dirty="0" smtClean="0"/>
              <a:t>÷</a:t>
            </a:r>
            <a:r>
              <a:rPr kumimoji="1" lang="ja-JP" altLang="en-US" sz="2400" dirty="0" smtClean="0"/>
              <a:t>　時間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　　＝　４０　</a:t>
            </a:r>
            <a:r>
              <a:rPr kumimoji="1" lang="en-US" altLang="ja-JP" sz="2400" dirty="0" smtClean="0"/>
              <a:t>÷</a:t>
            </a:r>
            <a:r>
              <a:rPr kumimoji="1" lang="ja-JP" altLang="en-US" sz="2400" dirty="0" smtClean="0"/>
              <a:t>　２　＝　２０</a:t>
            </a:r>
            <a:r>
              <a:rPr lang="ja-JP" altLang="en-US" sz="2400" dirty="0"/>
              <a:t>（㎞</a:t>
            </a:r>
            <a:r>
              <a:rPr lang="en-US" altLang="ja-JP" sz="2400" dirty="0"/>
              <a:t>/</a:t>
            </a:r>
            <a:r>
              <a:rPr lang="ja-JP" altLang="en-US" sz="2400" dirty="0"/>
              <a:t>時</a:t>
            </a:r>
            <a:r>
              <a:rPr lang="ja-JP" altLang="en-US" sz="2400" dirty="0" smtClean="0"/>
              <a:t>）</a:t>
            </a:r>
            <a:r>
              <a:rPr kumimoji="1" lang="ja-JP" altLang="en-US" sz="2400" dirty="0" smtClean="0"/>
              <a:t>　</a:t>
            </a:r>
            <a:endParaRPr kumimoji="1" lang="ja-JP" altLang="en-US" sz="24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520105" y="269850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２時間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360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0.70452 0.0956 " pathEditMode="relative" rAng="0" ptsTypes="AA">
                                      <p:cBhvr>
                                        <p:cTn id="39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26" y="476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44" grpId="0"/>
      <p:bldP spid="48" grpId="0"/>
      <p:bldP spid="52" grpId="0"/>
      <p:bldP spid="58" grpId="0" animBg="1"/>
      <p:bldP spid="6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9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6667</TotalTime>
  <Words>873</Words>
  <Application>Microsoft Office PowerPoint</Application>
  <PresentationFormat>画面に合わせる (4:3)</PresentationFormat>
  <Paragraphs>167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Arial</vt:lpstr>
      <vt:lpstr>AR P丸ゴシック体E</vt:lpstr>
      <vt:lpstr>AR P教科書体M</vt:lpstr>
      <vt:lpstr>Calibri</vt:lpstr>
      <vt:lpstr>ＭＳ Ｐゴシック</vt:lpstr>
      <vt:lpstr>HG丸ｺﾞｼｯｸM-PRO</vt:lpstr>
      <vt:lpstr>フラッシュ１</vt:lpstr>
      <vt:lpstr>流水算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239</cp:revision>
  <dcterms:created xsi:type="dcterms:W3CDTF">2015-06-25T04:58:05Z</dcterms:created>
  <dcterms:modified xsi:type="dcterms:W3CDTF">2020-07-28T06:52:28Z</dcterms:modified>
</cp:coreProperties>
</file>