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7" r:id="rId2"/>
    <p:sldId id="342" r:id="rId3"/>
    <p:sldId id="343" r:id="rId4"/>
    <p:sldId id="344" r:id="rId5"/>
    <p:sldId id="345" r:id="rId6"/>
    <p:sldId id="346" r:id="rId7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8E40"/>
    <a:srgbClr val="FF99CC"/>
    <a:srgbClr val="FFFF66"/>
    <a:srgbClr val="66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1" autoAdjust="0"/>
    <p:restoredTop sz="99401" autoAdjust="0"/>
  </p:normalViewPr>
  <p:slideViewPr>
    <p:cSldViewPr showGuides="1">
      <p:cViewPr varScale="1">
        <p:scale>
          <a:sx n="49" d="100"/>
          <a:sy n="49" d="100"/>
        </p:scale>
        <p:origin x="60" y="51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2020/6/12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4537" y="625496"/>
            <a:ext cx="8316924" cy="3168351"/>
          </a:xfrm>
          <a:ln w="38100">
            <a:solidFill>
              <a:srgbClr val="FFFF00"/>
            </a:solidFill>
          </a:ln>
        </p:spPr>
        <p:txBody>
          <a:bodyPr anchor="ctr">
            <a:noAutofit/>
          </a:bodyPr>
          <a:lstStyle/>
          <a:p>
            <a:r>
              <a:rPr lang="ja-JP" altLang="en-US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４年生向け</a:t>
            </a:r>
            <a:r>
              <a:rPr lang="en-US" altLang="ja-JP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/>
            </a:r>
            <a:br>
              <a:rPr lang="en-US" altLang="ja-JP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</a:br>
            <a:r>
              <a:rPr lang="ja-JP" altLang="en-US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対義語クイズ</a:t>
            </a:r>
            <a:endParaRPr lang="ja-JP" altLang="en-US" sz="115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chemeClr val="accent4">
                <a:lumMod val="75000"/>
              </a:schemeClr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1798931" y="4156429"/>
            <a:ext cx="630813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・対義語が全部で２５問</a:t>
            </a:r>
            <a:endParaRPr lang="en-US" altLang="ja-JP" sz="400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・５問ずつ次々に出題されます</a:t>
            </a:r>
            <a:endParaRPr lang="en-US" altLang="ja-JP" sz="400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・対義語</a:t>
            </a:r>
            <a:r>
              <a:rPr lang="ja-JP" altLang="en-US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をすばやく答えましょう</a:t>
            </a: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対義語を答えましょう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93780"/>
              </p:ext>
            </p:extLst>
          </p:nvPr>
        </p:nvGraphicFramePr>
        <p:xfrm>
          <a:off x="488505" y="332656"/>
          <a:ext cx="8100000" cy="6172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  <a:gridCol w="1620000"/>
                <a:gridCol w="1620000"/>
              </a:tblGrid>
              <a:tr h="2664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⑤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有利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④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平和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③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消費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3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②</a:t>
                      </a:r>
                      <a:r>
                        <a:rPr kumimoji="1" lang="ja-JP" altLang="en-US" sz="54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冷たい</a:t>
                      </a:r>
                      <a:endParaRPr kumimoji="1" lang="ja-JP" altLang="en-US" sz="54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①</a:t>
                      </a:r>
                      <a:r>
                        <a:rPr kumimoji="1" lang="ja-JP" altLang="en-US" sz="6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悪い</a:t>
                      </a:r>
                      <a:endParaRPr kumimoji="1" lang="ja-JP" altLang="en-US" sz="6600" dirty="0"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6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  <a:p>
                      <a:endParaRPr kumimoji="1" lang="ja-JP" altLang="en-US" dirty="0"/>
                    </a:p>
                  </a:txBody>
                  <a:tcPr vert="eaVert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0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上下矢印 2"/>
          <p:cNvSpPr/>
          <p:nvPr/>
        </p:nvSpPr>
        <p:spPr>
          <a:xfrm>
            <a:off x="754528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上下矢印 48"/>
          <p:cNvSpPr/>
          <p:nvPr/>
        </p:nvSpPr>
        <p:spPr>
          <a:xfrm>
            <a:off x="588910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上下矢印 49"/>
          <p:cNvSpPr/>
          <p:nvPr/>
        </p:nvSpPr>
        <p:spPr>
          <a:xfrm>
            <a:off x="430492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上下矢印 50"/>
          <p:cNvSpPr/>
          <p:nvPr/>
        </p:nvSpPr>
        <p:spPr>
          <a:xfrm>
            <a:off x="264874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上下矢印 51"/>
          <p:cNvSpPr/>
          <p:nvPr/>
        </p:nvSpPr>
        <p:spPr>
          <a:xfrm>
            <a:off x="106456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141273" y="4278032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良い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508739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熱い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3834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生産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29701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戦争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95162" y="430708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不利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160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対義語を答えましょう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268606"/>
              </p:ext>
            </p:extLst>
          </p:nvPr>
        </p:nvGraphicFramePr>
        <p:xfrm>
          <a:off x="488505" y="332656"/>
          <a:ext cx="8100000" cy="6172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  <a:gridCol w="1620000"/>
                <a:gridCol w="1620000"/>
              </a:tblGrid>
              <a:tr h="2664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⑩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分散</a:t>
                      </a:r>
                      <a:endParaRPr kumimoji="1" lang="ja-JP" altLang="en-US" sz="8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⑨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幸運</a:t>
                      </a:r>
                      <a:endParaRPr kumimoji="1" lang="ja-JP" altLang="en-US" sz="8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⑧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年末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3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⑦</a:t>
                      </a:r>
                      <a:r>
                        <a:rPr kumimoji="1" lang="ja-JP" altLang="en-US" sz="54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集まる</a:t>
                      </a:r>
                      <a:endParaRPr kumimoji="1" lang="ja-JP" altLang="en-US" sz="54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⑥</a:t>
                      </a:r>
                      <a:r>
                        <a:rPr kumimoji="1" lang="ja-JP" altLang="en-US" sz="6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客観</a:t>
                      </a:r>
                      <a:endParaRPr kumimoji="1" lang="ja-JP" altLang="en-US" sz="6600" dirty="0"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6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  <a:p>
                      <a:endParaRPr kumimoji="1" lang="ja-JP" altLang="en-US" dirty="0"/>
                    </a:p>
                  </a:txBody>
                  <a:tcPr vert="eaVert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0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上下矢印 2"/>
          <p:cNvSpPr/>
          <p:nvPr/>
        </p:nvSpPr>
        <p:spPr>
          <a:xfrm>
            <a:off x="754528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上下矢印 48"/>
          <p:cNvSpPr/>
          <p:nvPr/>
        </p:nvSpPr>
        <p:spPr>
          <a:xfrm>
            <a:off x="588910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上下矢印 49"/>
          <p:cNvSpPr/>
          <p:nvPr/>
        </p:nvSpPr>
        <p:spPr>
          <a:xfrm>
            <a:off x="430492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上下矢印 50"/>
          <p:cNvSpPr/>
          <p:nvPr/>
        </p:nvSpPr>
        <p:spPr>
          <a:xfrm>
            <a:off x="264874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上下矢印 51"/>
          <p:cNvSpPr/>
          <p:nvPr/>
        </p:nvSpPr>
        <p:spPr>
          <a:xfrm>
            <a:off x="106456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141273" y="4278032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主観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508739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散る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3834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年始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29701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不運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95162" y="430708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集中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005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対義語を答えましょう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054579"/>
              </p:ext>
            </p:extLst>
          </p:nvPr>
        </p:nvGraphicFramePr>
        <p:xfrm>
          <a:off x="488505" y="332656"/>
          <a:ext cx="8100000" cy="6172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  <a:gridCol w="1620000"/>
                <a:gridCol w="1620000"/>
              </a:tblGrid>
              <a:tr h="2664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⑮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幸福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⑭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受信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⑬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勝利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3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⑫</a:t>
                      </a:r>
                      <a:r>
                        <a:rPr kumimoji="1" lang="ja-JP" altLang="en-US" sz="6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便利</a:t>
                      </a:r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⑪</a:t>
                      </a:r>
                      <a:r>
                        <a:rPr kumimoji="1" lang="ja-JP" altLang="en-US" sz="6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必要</a:t>
                      </a:r>
                      <a:endParaRPr kumimoji="1" lang="ja-JP" altLang="en-US" sz="6600" dirty="0"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6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  <a:p>
                      <a:endParaRPr kumimoji="1" lang="ja-JP" altLang="en-US" dirty="0"/>
                    </a:p>
                  </a:txBody>
                  <a:tcPr vert="eaVert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0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上下矢印 2"/>
          <p:cNvSpPr/>
          <p:nvPr/>
        </p:nvSpPr>
        <p:spPr>
          <a:xfrm>
            <a:off x="754528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上下矢印 48"/>
          <p:cNvSpPr/>
          <p:nvPr/>
        </p:nvSpPr>
        <p:spPr>
          <a:xfrm>
            <a:off x="588910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上下矢印 49"/>
          <p:cNvSpPr/>
          <p:nvPr/>
        </p:nvSpPr>
        <p:spPr>
          <a:xfrm>
            <a:off x="430492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上下矢印 50"/>
          <p:cNvSpPr/>
          <p:nvPr/>
        </p:nvSpPr>
        <p:spPr>
          <a:xfrm>
            <a:off x="264874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上下矢印 51"/>
          <p:cNvSpPr/>
          <p:nvPr/>
        </p:nvSpPr>
        <p:spPr>
          <a:xfrm>
            <a:off x="106456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141273" y="4278032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不要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508739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不便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3834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敗北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29701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送信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95162" y="430708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不幸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638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6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対義語を答えましょう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220998"/>
              </p:ext>
            </p:extLst>
          </p:nvPr>
        </p:nvGraphicFramePr>
        <p:xfrm>
          <a:off x="488505" y="332656"/>
          <a:ext cx="8100000" cy="6172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  <a:gridCol w="1620000"/>
                <a:gridCol w="1620000"/>
              </a:tblGrid>
              <a:tr h="2664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⑳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悲観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⑲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低い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⑱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満足</a:t>
                      </a:r>
                      <a:endParaRPr kumimoji="1" lang="ja-JP" altLang="en-US" sz="8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3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⑰</a:t>
                      </a:r>
                      <a:r>
                        <a:rPr kumimoji="1" lang="ja-JP" altLang="en-US" sz="6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得意</a:t>
                      </a:r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⑯</a:t>
                      </a:r>
                      <a:r>
                        <a:rPr kumimoji="1" lang="ja-JP" altLang="en-US" sz="6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成功</a:t>
                      </a:r>
                      <a:endParaRPr kumimoji="1" lang="ja-JP" altLang="en-US" sz="6600" dirty="0"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6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  <a:p>
                      <a:endParaRPr kumimoji="1" lang="ja-JP" altLang="en-US" dirty="0"/>
                    </a:p>
                  </a:txBody>
                  <a:tcPr vert="eaVert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0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上下矢印 2"/>
          <p:cNvSpPr/>
          <p:nvPr/>
        </p:nvSpPr>
        <p:spPr>
          <a:xfrm>
            <a:off x="754528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上下矢印 48"/>
          <p:cNvSpPr/>
          <p:nvPr/>
        </p:nvSpPr>
        <p:spPr>
          <a:xfrm>
            <a:off x="588910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上下矢印 49"/>
          <p:cNvSpPr/>
          <p:nvPr/>
        </p:nvSpPr>
        <p:spPr>
          <a:xfrm>
            <a:off x="430492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上下矢印 50"/>
          <p:cNvSpPr/>
          <p:nvPr/>
        </p:nvSpPr>
        <p:spPr>
          <a:xfrm>
            <a:off x="264874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上下矢印 51"/>
          <p:cNvSpPr/>
          <p:nvPr/>
        </p:nvSpPr>
        <p:spPr>
          <a:xfrm>
            <a:off x="106456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141273" y="4278032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失敗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601072" y="4293096"/>
            <a:ext cx="1107996" cy="2357377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0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不得意</a:t>
            </a:r>
            <a:endParaRPr lang="ja-JP" altLang="en-US" sz="60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3834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不満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29701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高い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95162" y="430708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楽観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082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99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対義語を答えましょう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370684"/>
              </p:ext>
            </p:extLst>
          </p:nvPr>
        </p:nvGraphicFramePr>
        <p:xfrm>
          <a:off x="488505" y="332656"/>
          <a:ext cx="8100000" cy="6172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  <a:gridCol w="1620000"/>
                <a:gridCol w="1620000"/>
              </a:tblGrid>
              <a:tr h="2664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㉕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静止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㉔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欠席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㉓</a:t>
                      </a:r>
                      <a:r>
                        <a:rPr kumimoji="1" lang="ja-JP" alt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失う</a:t>
                      </a:r>
                      <a:endParaRPr kumimoji="1" lang="ja-JP" altLang="en-US" sz="88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3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㉒</a:t>
                      </a:r>
                      <a:r>
                        <a:rPr kumimoji="1" lang="ja-JP" altLang="en-US" sz="6600" b="1" kern="1200" dirty="0" smtClean="0">
                          <a:solidFill>
                            <a:schemeClr val="lt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卒業</a:t>
                      </a:r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㉑</a:t>
                      </a:r>
                      <a:r>
                        <a:rPr kumimoji="1" lang="ja-JP" altLang="en-US" sz="6600" dirty="0" smtClean="0"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起立</a:t>
                      </a:r>
                      <a:endParaRPr kumimoji="1" lang="ja-JP" altLang="en-US" sz="6600" dirty="0"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6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  <a:p>
                      <a:endParaRPr kumimoji="1" lang="ja-JP" altLang="en-US" dirty="0"/>
                    </a:p>
                  </a:txBody>
                  <a:tcPr vert="eaVert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0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6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0" b="1" kern="1200" dirty="0">
                        <a:solidFill>
                          <a:schemeClr val="lt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  <a:cs typeface="+mn-cs"/>
                      </a:endParaRPr>
                    </a:p>
                  </a:txBody>
                  <a:tcPr vert="eaVert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上下矢印 2"/>
          <p:cNvSpPr/>
          <p:nvPr/>
        </p:nvSpPr>
        <p:spPr>
          <a:xfrm>
            <a:off x="754528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上下矢印 48"/>
          <p:cNvSpPr/>
          <p:nvPr/>
        </p:nvSpPr>
        <p:spPr>
          <a:xfrm>
            <a:off x="588910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上下矢印 49"/>
          <p:cNvSpPr/>
          <p:nvPr/>
        </p:nvSpPr>
        <p:spPr>
          <a:xfrm>
            <a:off x="430492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上下矢印 50"/>
          <p:cNvSpPr/>
          <p:nvPr/>
        </p:nvSpPr>
        <p:spPr>
          <a:xfrm>
            <a:off x="2648744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上下矢印 51"/>
          <p:cNvSpPr/>
          <p:nvPr/>
        </p:nvSpPr>
        <p:spPr>
          <a:xfrm>
            <a:off x="1064568" y="3068960"/>
            <a:ext cx="484632" cy="1080120"/>
          </a:xfrm>
          <a:prstGeom prst="upDownArrow">
            <a:avLst>
              <a:gd name="adj1" fmla="val 32583"/>
              <a:gd name="adj2" fmla="val 38389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141273" y="4278032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着席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508739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入学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3834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得る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297010" y="429309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出席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95162" y="4307086"/>
            <a:ext cx="1200329" cy="175304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6600" b="1" dirty="0" smtClean="0">
                <a:solidFill>
                  <a:prstClr val="white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運動</a:t>
            </a:r>
            <a:endParaRPr lang="ja-JP" altLang="en-US" sz="6600" b="1" dirty="0">
              <a:solidFill>
                <a:prstClr val="white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9396287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877370" y="366522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9388398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8869481" y="621680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570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6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|2.5|2.1|2.1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5|2.1|1.9|1.9|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2.5|2.5|2.4|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|2.5|2.3|2.3|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|2.2|2.3|2.1|2.2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4355</TotalTime>
  <Words>111</Words>
  <Application>Microsoft Office PowerPoint</Application>
  <PresentationFormat>A4 210 x 297 mm</PresentationFormat>
  <Paragraphs>60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AR P丸ゴシック体E</vt:lpstr>
      <vt:lpstr>AR P教科書体M</vt:lpstr>
      <vt:lpstr>AR教科書体M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４年生向け 対義語クイズ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278</cp:revision>
  <dcterms:created xsi:type="dcterms:W3CDTF">2008-01-09T07:37:16Z</dcterms:created>
  <dcterms:modified xsi:type="dcterms:W3CDTF">2020-06-12T03:22:53Z</dcterms:modified>
</cp:coreProperties>
</file>