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8"/>
  </p:notesMasterIdLst>
  <p:sldIdLst>
    <p:sldId id="258" r:id="rId2"/>
    <p:sldId id="272" r:id="rId3"/>
    <p:sldId id="273" r:id="rId4"/>
    <p:sldId id="275" r:id="rId5"/>
    <p:sldId id="274" r:id="rId6"/>
    <p:sldId id="276" r:id="rId7"/>
  </p:sldIdLst>
  <p:sldSz cx="9144000" cy="6858000" type="screen4x3"/>
  <p:notesSz cx="6858000" cy="9144000"/>
  <p:embeddedFontLst>
    <p:embeddedFont>
      <p:font typeface="HG丸ｺﾞｼｯｸM-PRO" panose="020F0600000000000000" pitchFamily="50" charset="-128"/>
      <p:regular r:id="rId9"/>
    </p:embeddedFont>
    <p:embeddedFont>
      <p:font typeface="AR P教科書体M" panose="03000600000000000000" pitchFamily="66" charset="-128"/>
      <p:regular r:id="rId10"/>
    </p:embeddedFont>
    <p:embeddedFont>
      <p:font typeface="AR P丸ゴシック体E" panose="020F0900000000000000" pitchFamily="50" charset="-128"/>
      <p:regular r:id="rId11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99"/>
    <a:srgbClr val="66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050" autoAdjust="0"/>
  </p:normalViewPr>
  <p:slideViewPr>
    <p:cSldViewPr>
      <p:cViewPr varScale="1">
        <p:scale>
          <a:sx n="61" d="100"/>
          <a:sy n="61" d="100"/>
        </p:scale>
        <p:origin x="804" y="66"/>
      </p:cViewPr>
      <p:guideLst>
        <p:guide orient="horz" pos="216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2020/7/17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22827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7606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3688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56801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3116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566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794135"/>
            <a:ext cx="8579296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塵劫記</a:t>
            </a:r>
            <a:endParaRPr kumimoji="1" lang="ja-JP" alt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82352" y="2416622"/>
            <a:ext cx="8579296" cy="389269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江戸時代の算術</a:t>
            </a:r>
            <a:endParaRPr lang="en-US" altLang="ja-JP" sz="66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和算を学ぼう３</a:t>
            </a:r>
            <a:endParaRPr lang="en-US" altLang="ja-JP" sz="66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6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盗人算</a:t>
            </a:r>
            <a:endParaRPr lang="en-US" altLang="ja-JP" sz="60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パワポ</a:t>
            </a:r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で解説</a:t>
            </a:r>
            <a:endParaRPr lang="ja-JP" altLang="en-US" sz="48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898922" y="539969"/>
            <a:ext cx="31005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kern="0" dirty="0" smtClean="0">
                <a:ln w="9525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FFFFFF">
                      <a:lumMod val="50000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じ ん   こ う    き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484017" y="4462661"/>
            <a:ext cx="21194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ぬす びと ざん</a:t>
            </a:r>
            <a:endParaRPr lang="ja-JP" altLang="en-US" sz="24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  <a:cs typeface="+mj-cs"/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1" r="29000"/>
          <a:stretch/>
        </p:blipFill>
        <p:spPr>
          <a:xfrm>
            <a:off x="6696483" y="4442760"/>
            <a:ext cx="1730589" cy="2225582"/>
          </a:xfrm>
          <a:prstGeom prst="rect">
            <a:avLst/>
          </a:prstGeom>
        </p:spPr>
      </p:pic>
      <p:sp>
        <p:nvSpPr>
          <p:cNvPr id="24" name="角丸四角形吹き出し 23"/>
          <p:cNvSpPr/>
          <p:nvPr/>
        </p:nvSpPr>
        <p:spPr>
          <a:xfrm>
            <a:off x="283624" y="4462661"/>
            <a:ext cx="2653906" cy="1493006"/>
          </a:xfrm>
          <a:prstGeom prst="wedgeRoundRectCallout">
            <a:avLst>
              <a:gd name="adj1" fmla="val 62712"/>
              <a:gd name="adj2" fmla="val 40623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過不足の問題で中学生なら方程式で解けますが、小学生にもわかる説明をします。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6399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角丸四角形吹き出し 6"/>
          <p:cNvSpPr/>
          <p:nvPr/>
        </p:nvSpPr>
        <p:spPr>
          <a:xfrm>
            <a:off x="1340198" y="350573"/>
            <a:ext cx="7462589" cy="1926299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盗人が橋の下で絹を分け合います。</a:t>
            </a:r>
            <a:r>
              <a:rPr kumimoji="0" lang="en-US" altLang="ja-JP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8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反ずつ分ければ</a:t>
            </a:r>
            <a:r>
              <a:rPr kumimoji="0" lang="en-US" altLang="ja-JP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7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反が足りません。また、</a:t>
            </a:r>
            <a:r>
              <a:rPr kumimoji="0" lang="en-US" altLang="ja-JP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7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反ずつ分ければ</a:t>
            </a:r>
            <a:r>
              <a:rPr kumimoji="0" lang="en-US" altLang="ja-JP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8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反があまります。盗人は何人いますか？絹は何反ありますか？　　　</a:t>
            </a:r>
            <a:r>
              <a:rPr kumimoji="0" lang="en-US" altLang="ja-JP" sz="20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※</a:t>
            </a:r>
            <a:r>
              <a:rPr lang="ja-JP" altLang="en-US" sz="20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反</a:t>
            </a:r>
            <a:r>
              <a:rPr lang="ja-JP" altLang="en-US" sz="2000" b="1" dirty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とは，布などの面積を表す昔の単位です。</a:t>
            </a:r>
            <a:endParaRPr kumimoji="0" lang="ja-JP" altLang="en-US" sz="20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35" name="角丸四角形吹き出し 634"/>
          <p:cNvSpPr/>
          <p:nvPr/>
        </p:nvSpPr>
        <p:spPr>
          <a:xfrm>
            <a:off x="1619671" y="2420888"/>
            <a:ext cx="7183115" cy="792088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過不足の問題で中学生なら方程式で解けますが、小学生にもわかる説明をします。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36" name="テキスト ボックス 635"/>
          <p:cNvSpPr txBox="1"/>
          <p:nvPr/>
        </p:nvSpPr>
        <p:spPr>
          <a:xfrm>
            <a:off x="302021" y="2511602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07545" y="4423083"/>
            <a:ext cx="64092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⑧ </a:t>
            </a:r>
            <a:r>
              <a:rPr lang="ja-JP" altLang="en-US" sz="2800" dirty="0" smtClean="0"/>
              <a:t>⑧ ⑧ ⑧ ⑧ ⑧ ・　・　・ ⑧　　　７反不足　　</a:t>
            </a:r>
            <a:endParaRPr kumimoji="1" lang="ja-JP" altLang="en-US" sz="2800" dirty="0"/>
          </a:p>
        </p:txBody>
      </p:sp>
      <p:sp>
        <p:nvSpPr>
          <p:cNvPr id="11" name="正方形/長方形 10"/>
          <p:cNvSpPr/>
          <p:nvPr/>
        </p:nvSpPr>
        <p:spPr>
          <a:xfrm>
            <a:off x="373679" y="3363699"/>
            <a:ext cx="85395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8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反ずつ分ければ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7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反が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足りないことと７反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ずつ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分ければ８反あまることを図に表すと</a:t>
            </a:r>
            <a:endParaRPr lang="ja-JP" altLang="en-US" sz="2000" dirty="0"/>
          </a:p>
        </p:txBody>
      </p:sp>
      <p:sp>
        <p:nvSpPr>
          <p:cNvPr id="661" name="テキスト ボックス 660"/>
          <p:cNvSpPr txBox="1"/>
          <p:nvPr/>
        </p:nvSpPr>
        <p:spPr>
          <a:xfrm>
            <a:off x="1619671" y="5101415"/>
            <a:ext cx="64092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⑦ ⑦</a:t>
            </a:r>
            <a:r>
              <a:rPr lang="ja-JP" altLang="en-US" sz="2800" dirty="0"/>
              <a:t> </a:t>
            </a:r>
            <a:r>
              <a:rPr lang="ja-JP" altLang="en-US" sz="2800" dirty="0" smtClean="0"/>
              <a:t>⑦</a:t>
            </a:r>
            <a:r>
              <a:rPr lang="ja-JP" altLang="en-US" sz="2800" dirty="0"/>
              <a:t> </a:t>
            </a:r>
            <a:r>
              <a:rPr lang="ja-JP" altLang="en-US" sz="2800" dirty="0" smtClean="0"/>
              <a:t>⑦</a:t>
            </a:r>
            <a:r>
              <a:rPr lang="ja-JP" altLang="en-US" sz="2800" dirty="0"/>
              <a:t> </a:t>
            </a:r>
            <a:r>
              <a:rPr lang="ja-JP" altLang="en-US" sz="2800" dirty="0" smtClean="0"/>
              <a:t>⑦</a:t>
            </a:r>
            <a:r>
              <a:rPr lang="ja-JP" altLang="en-US" sz="2800" dirty="0"/>
              <a:t> ⑦</a:t>
            </a:r>
            <a:r>
              <a:rPr lang="ja-JP" altLang="en-US" sz="2800" dirty="0" smtClean="0"/>
              <a:t> ・　・　・</a:t>
            </a:r>
            <a:r>
              <a:rPr lang="ja-JP" altLang="en-US" sz="2800" dirty="0"/>
              <a:t> ⑦</a:t>
            </a:r>
            <a:r>
              <a:rPr lang="ja-JP" altLang="en-US" sz="2800" dirty="0" smtClean="0"/>
              <a:t>　　　</a:t>
            </a:r>
            <a:r>
              <a:rPr lang="en-US" altLang="ja-JP" sz="2800" dirty="0" smtClean="0"/>
              <a:t>8</a:t>
            </a:r>
            <a:r>
              <a:rPr lang="ja-JP" altLang="en-US" sz="2800" dirty="0" smtClean="0"/>
              <a:t>反余る　　</a:t>
            </a:r>
            <a:endParaRPr kumimoji="1" lang="ja-JP" altLang="en-US" sz="2800" dirty="0"/>
          </a:p>
        </p:txBody>
      </p:sp>
      <p:sp>
        <p:nvSpPr>
          <p:cNvPr id="13" name="左中かっこ 12"/>
          <p:cNvSpPr/>
          <p:nvPr/>
        </p:nvSpPr>
        <p:spPr>
          <a:xfrm rot="5400000">
            <a:off x="3757486" y="2251975"/>
            <a:ext cx="165753" cy="4176464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3440252" y="3763135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+mj-ea"/>
                <a:ea typeface="+mj-ea"/>
              </a:rPr>
              <a:t>人数</a:t>
            </a:r>
            <a:endParaRPr lang="ja-JP" altLang="en-US" sz="2400" dirty="0">
              <a:latin typeface="+mj-ea"/>
              <a:ea typeface="+mj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7792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" grpId="0" animBg="1"/>
      <p:bldP spid="10" grpId="0"/>
      <p:bldP spid="11" grpId="0"/>
      <p:bldP spid="661" grpId="0"/>
      <p:bldP spid="13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角丸四角形吹き出し 634"/>
          <p:cNvSpPr/>
          <p:nvPr/>
        </p:nvSpPr>
        <p:spPr>
          <a:xfrm>
            <a:off x="1619673" y="332656"/>
            <a:ext cx="3816424" cy="552379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2</a:t>
            </a:r>
            <a:r>
              <a:rPr kumimoji="0" lang="ja-JP" alt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つの</a:t>
            </a:r>
            <a:r>
              <a:rPr kumimoji="0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ことの差に注目します。</a:t>
            </a:r>
            <a:endParaRPr kumimoji="0" lang="ja-JP" alt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36" name="テキスト ボックス 635"/>
          <p:cNvSpPr txBox="1"/>
          <p:nvPr/>
        </p:nvSpPr>
        <p:spPr>
          <a:xfrm>
            <a:off x="302022" y="423370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38797" y="1651833"/>
            <a:ext cx="64092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⑧ </a:t>
            </a:r>
            <a:r>
              <a:rPr lang="ja-JP" altLang="en-US" sz="2800" dirty="0" smtClean="0"/>
              <a:t>⑧ ⑧ ⑧ ⑧ ⑧ ・　・　・ ⑧　　　７反不足　　</a:t>
            </a:r>
            <a:endParaRPr kumimoji="1" lang="ja-JP" altLang="en-US" sz="2800" dirty="0"/>
          </a:p>
        </p:txBody>
      </p:sp>
      <p:sp>
        <p:nvSpPr>
          <p:cNvPr id="661" name="テキスト ボックス 660"/>
          <p:cNvSpPr txBox="1"/>
          <p:nvPr/>
        </p:nvSpPr>
        <p:spPr>
          <a:xfrm>
            <a:off x="1450923" y="2330165"/>
            <a:ext cx="64092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⑦ ⑦</a:t>
            </a:r>
            <a:r>
              <a:rPr lang="ja-JP" altLang="en-US" sz="2800" dirty="0"/>
              <a:t> </a:t>
            </a:r>
            <a:r>
              <a:rPr lang="ja-JP" altLang="en-US" sz="2800" dirty="0" smtClean="0"/>
              <a:t>⑦</a:t>
            </a:r>
            <a:r>
              <a:rPr lang="ja-JP" altLang="en-US" sz="2800" dirty="0"/>
              <a:t> </a:t>
            </a:r>
            <a:r>
              <a:rPr lang="ja-JP" altLang="en-US" sz="2800" dirty="0" smtClean="0"/>
              <a:t>⑦</a:t>
            </a:r>
            <a:r>
              <a:rPr lang="ja-JP" altLang="en-US" sz="2800" dirty="0"/>
              <a:t> </a:t>
            </a:r>
            <a:r>
              <a:rPr lang="ja-JP" altLang="en-US" sz="2800" dirty="0" smtClean="0"/>
              <a:t>⑦</a:t>
            </a:r>
            <a:r>
              <a:rPr lang="ja-JP" altLang="en-US" sz="2800" dirty="0"/>
              <a:t> ⑦</a:t>
            </a:r>
            <a:r>
              <a:rPr lang="ja-JP" altLang="en-US" sz="2800" dirty="0" smtClean="0"/>
              <a:t> ・　・　・</a:t>
            </a:r>
            <a:r>
              <a:rPr lang="ja-JP" altLang="en-US" sz="2800" dirty="0"/>
              <a:t> ⑦</a:t>
            </a:r>
            <a:r>
              <a:rPr lang="ja-JP" altLang="en-US" sz="2800" dirty="0" smtClean="0"/>
              <a:t>　　　</a:t>
            </a:r>
            <a:r>
              <a:rPr lang="en-US" altLang="ja-JP" sz="2800" dirty="0" smtClean="0"/>
              <a:t>8</a:t>
            </a:r>
            <a:r>
              <a:rPr lang="ja-JP" altLang="en-US" sz="2800" dirty="0" smtClean="0"/>
              <a:t>反余る　　</a:t>
            </a:r>
            <a:endParaRPr kumimoji="1" lang="ja-JP" altLang="en-US" sz="2800" dirty="0"/>
          </a:p>
        </p:txBody>
      </p:sp>
      <p:sp>
        <p:nvSpPr>
          <p:cNvPr id="13" name="左中かっこ 12"/>
          <p:cNvSpPr/>
          <p:nvPr/>
        </p:nvSpPr>
        <p:spPr>
          <a:xfrm rot="5400000">
            <a:off x="3588738" y="-519275"/>
            <a:ext cx="165753" cy="4176464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3271504" y="991885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+mj-ea"/>
                <a:ea typeface="+mj-ea"/>
              </a:rPr>
              <a:t>人数</a:t>
            </a:r>
            <a:endParaRPr lang="ja-JP" altLang="en-US" sz="2400" dirty="0">
              <a:latin typeface="+mj-ea"/>
              <a:ea typeface="+mj-ea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899592" y="2853385"/>
            <a:ext cx="73448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1448548" y="2954900"/>
            <a:ext cx="6939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① ①</a:t>
            </a:r>
            <a:r>
              <a:rPr lang="ja-JP" altLang="en-US" sz="2800" dirty="0" smtClean="0">
                <a:solidFill>
                  <a:srgbClr val="FF0000"/>
                </a:solidFill>
              </a:rPr>
              <a:t> ① ① ① ① ・　・　・</a:t>
            </a:r>
            <a:r>
              <a:rPr lang="ja-JP" altLang="en-US" sz="2800" dirty="0">
                <a:solidFill>
                  <a:srgbClr val="FF0000"/>
                </a:solidFill>
              </a:rPr>
              <a:t> </a:t>
            </a:r>
            <a:r>
              <a:rPr lang="ja-JP" altLang="en-US" sz="2800" dirty="0" smtClean="0">
                <a:solidFill>
                  <a:srgbClr val="FF0000"/>
                </a:solidFill>
              </a:rPr>
              <a:t>①　　　差は１５反　　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58582" y="4191786"/>
            <a:ext cx="8595623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000000"/>
                </a:solidFill>
              </a:rPr>
              <a:t>①</a:t>
            </a:r>
            <a:r>
              <a:rPr lang="en-US" altLang="ja-JP" sz="2800" dirty="0" smtClean="0">
                <a:solidFill>
                  <a:srgbClr val="000000"/>
                </a:solidFill>
              </a:rPr>
              <a:t>×</a:t>
            </a:r>
            <a:r>
              <a:rPr lang="ja-JP" altLang="en-US" sz="2800" dirty="0" smtClean="0">
                <a:solidFill>
                  <a:srgbClr val="000000"/>
                </a:solidFill>
              </a:rPr>
              <a:t>人数は、差の１５反を表しているので</a:t>
            </a:r>
            <a:endParaRPr lang="en-US" altLang="ja-JP" sz="2800" dirty="0" smtClean="0">
              <a:solidFill>
                <a:srgbClr val="000000"/>
              </a:solidFill>
            </a:endParaRPr>
          </a:p>
          <a:p>
            <a:r>
              <a:rPr lang="ja-JP" altLang="en-US" sz="2800" dirty="0" smtClean="0">
                <a:solidFill>
                  <a:srgbClr val="000000"/>
                </a:solidFill>
              </a:rPr>
              <a:t>１５</a:t>
            </a:r>
            <a:r>
              <a:rPr lang="en-US" altLang="ja-JP" sz="2800" dirty="0" smtClean="0">
                <a:solidFill>
                  <a:srgbClr val="000000"/>
                </a:solidFill>
              </a:rPr>
              <a:t>÷</a:t>
            </a:r>
            <a:r>
              <a:rPr lang="ja-JP" altLang="en-US" sz="2800" dirty="0" smtClean="0">
                <a:solidFill>
                  <a:srgbClr val="000000"/>
                </a:solidFill>
              </a:rPr>
              <a:t>１＝１５人</a:t>
            </a:r>
            <a:endParaRPr lang="en-US" altLang="ja-JP" sz="2800" dirty="0" smtClean="0">
              <a:solidFill>
                <a:srgbClr val="000000"/>
              </a:solidFill>
            </a:endParaRPr>
          </a:p>
          <a:p>
            <a:r>
              <a:rPr lang="ja-JP" altLang="en-US" sz="2800" dirty="0" smtClean="0">
                <a:solidFill>
                  <a:srgbClr val="000000"/>
                </a:solidFill>
              </a:rPr>
              <a:t>絹の数は</a:t>
            </a:r>
            <a:endParaRPr lang="en-US" altLang="ja-JP" sz="2800" dirty="0" smtClean="0">
              <a:solidFill>
                <a:srgbClr val="000000"/>
              </a:solidFill>
            </a:endParaRPr>
          </a:p>
          <a:p>
            <a:r>
              <a:rPr lang="ja-JP" altLang="en-US" sz="2800" dirty="0" smtClean="0">
                <a:solidFill>
                  <a:srgbClr val="000000"/>
                </a:solidFill>
              </a:rPr>
              <a:t>８</a:t>
            </a:r>
            <a:r>
              <a:rPr lang="en-US" altLang="ja-JP" sz="2800" dirty="0" smtClean="0">
                <a:solidFill>
                  <a:srgbClr val="000000"/>
                </a:solidFill>
              </a:rPr>
              <a:t>×</a:t>
            </a:r>
            <a:r>
              <a:rPr lang="ja-JP" altLang="en-US" sz="2800" dirty="0" smtClean="0">
                <a:solidFill>
                  <a:srgbClr val="000000"/>
                </a:solidFill>
              </a:rPr>
              <a:t>１５－７＝１１３反</a:t>
            </a:r>
            <a:endParaRPr lang="en-US" altLang="ja-JP" sz="2800" dirty="0" smtClean="0">
              <a:solidFill>
                <a:srgbClr val="000000"/>
              </a:solidFill>
            </a:endParaRPr>
          </a:p>
          <a:p>
            <a:r>
              <a:rPr lang="ja-JP" altLang="en-US" sz="2800" dirty="0" smtClean="0">
                <a:solidFill>
                  <a:srgbClr val="000000"/>
                </a:solidFill>
              </a:rPr>
              <a:t>７</a:t>
            </a:r>
            <a:r>
              <a:rPr lang="en-US" altLang="ja-JP" sz="2800" dirty="0" smtClean="0">
                <a:solidFill>
                  <a:srgbClr val="000000"/>
                </a:solidFill>
              </a:rPr>
              <a:t>×</a:t>
            </a:r>
            <a:r>
              <a:rPr lang="ja-JP" altLang="en-US" sz="2800" dirty="0" smtClean="0">
                <a:solidFill>
                  <a:srgbClr val="000000"/>
                </a:solidFill>
              </a:rPr>
              <a:t>１５＋８＝１１３反　　　</a:t>
            </a:r>
            <a:r>
              <a:rPr lang="ja-JP" altLang="en-US" sz="2800" u="sng" dirty="0" smtClean="0">
                <a:solidFill>
                  <a:srgbClr val="000000"/>
                </a:solidFill>
              </a:rPr>
              <a:t>答え盗人は１５人、絹１１３反</a:t>
            </a:r>
            <a:endParaRPr lang="en-US" altLang="ja-JP" sz="2800" u="sng" dirty="0" smtClean="0">
              <a:solidFill>
                <a:srgbClr val="000000"/>
              </a:solidFill>
            </a:endParaRPr>
          </a:p>
          <a:p>
            <a:endParaRPr lang="en-US" altLang="ja-JP" sz="2800" dirty="0" smtClean="0">
              <a:solidFill>
                <a:srgbClr val="000000"/>
              </a:solidFill>
            </a:endParaRPr>
          </a:p>
        </p:txBody>
      </p:sp>
      <p:sp>
        <p:nvSpPr>
          <p:cNvPr id="17" name="左中かっこ 16"/>
          <p:cNvSpPr/>
          <p:nvPr/>
        </p:nvSpPr>
        <p:spPr>
          <a:xfrm rot="5400000" flipH="1">
            <a:off x="3545613" y="1515888"/>
            <a:ext cx="252000" cy="4176464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b="1" dirty="0"/>
          </a:p>
        </p:txBody>
      </p:sp>
      <p:sp>
        <p:nvSpPr>
          <p:cNvPr id="18" name="正方形/長方形 17"/>
          <p:cNvSpPr/>
          <p:nvPr/>
        </p:nvSpPr>
        <p:spPr>
          <a:xfrm>
            <a:off x="3275724" y="3730121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FF0000"/>
                </a:solidFill>
                <a:latin typeface="+mj-ea"/>
                <a:ea typeface="+mj-ea"/>
              </a:rPr>
              <a:t>人数</a:t>
            </a:r>
            <a:endParaRPr lang="ja-JP" altLang="en-US" sz="24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1259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" grpId="0" animBg="1"/>
      <p:bldP spid="10" grpId="0"/>
      <p:bldP spid="661" grpId="0"/>
      <p:bldP spid="13" grpId="0" animBg="1"/>
      <p:bldP spid="14" grpId="0"/>
      <p:bldP spid="15" grpId="0"/>
      <p:bldP spid="17" grpId="0" animBg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6399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角丸四角形吹き出し 6"/>
          <p:cNvSpPr/>
          <p:nvPr/>
        </p:nvSpPr>
        <p:spPr>
          <a:xfrm>
            <a:off x="1340198" y="350573"/>
            <a:ext cx="7462589" cy="1926299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盗人が橋の下で絹を分け合います。</a:t>
            </a:r>
            <a:r>
              <a:rPr kumimoji="0" lang="en-US" altLang="ja-JP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8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反ずつ分ければ</a:t>
            </a:r>
            <a:r>
              <a:rPr kumimoji="0" lang="en-US" altLang="ja-JP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7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反が足りません。また、</a:t>
            </a:r>
            <a:r>
              <a:rPr kumimoji="0" lang="en-US" altLang="ja-JP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7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反ずつ分ければ</a:t>
            </a:r>
            <a:r>
              <a:rPr kumimoji="0" lang="en-US" altLang="ja-JP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8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反があまります。盗人は何人いますか？絹は何反ありますか？　　　</a:t>
            </a:r>
            <a:r>
              <a:rPr kumimoji="0" lang="en-US" altLang="ja-JP" sz="20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※</a:t>
            </a:r>
            <a:r>
              <a:rPr lang="ja-JP" altLang="en-US" sz="20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反</a:t>
            </a:r>
            <a:r>
              <a:rPr lang="ja-JP" altLang="en-US" sz="2000" b="1" dirty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とは，布などの面積を表す昔の単位です。</a:t>
            </a:r>
            <a:endParaRPr kumimoji="0" lang="ja-JP" altLang="en-US" sz="20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36" name="テキスト ボックス 635"/>
          <p:cNvSpPr txBox="1"/>
          <p:nvPr/>
        </p:nvSpPr>
        <p:spPr>
          <a:xfrm>
            <a:off x="302021" y="2511602"/>
            <a:ext cx="2037731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解き方のまとめ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74866" y="3207997"/>
            <a:ext cx="7609776" cy="31085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000000"/>
                </a:solidFill>
              </a:rPr>
              <a:t>①人数は、過不足の合計を配った数の差で割る。</a:t>
            </a:r>
            <a:endParaRPr lang="en-US" altLang="ja-JP" sz="2800" dirty="0" smtClean="0">
              <a:solidFill>
                <a:srgbClr val="000000"/>
              </a:solidFill>
            </a:endParaRPr>
          </a:p>
          <a:p>
            <a:r>
              <a:rPr lang="ja-JP" altLang="en-US" sz="2800" dirty="0" smtClean="0">
                <a:solidFill>
                  <a:srgbClr val="000000"/>
                </a:solidFill>
              </a:rPr>
              <a:t>　　　（７＋８）</a:t>
            </a:r>
            <a:r>
              <a:rPr lang="en-US" altLang="ja-JP" sz="2800" dirty="0" smtClean="0">
                <a:solidFill>
                  <a:srgbClr val="000000"/>
                </a:solidFill>
              </a:rPr>
              <a:t>÷</a:t>
            </a:r>
            <a:r>
              <a:rPr lang="ja-JP" altLang="en-US" sz="2800" dirty="0" smtClean="0">
                <a:solidFill>
                  <a:srgbClr val="000000"/>
                </a:solidFill>
              </a:rPr>
              <a:t>（８－７）＝１５</a:t>
            </a:r>
            <a:r>
              <a:rPr lang="en-US" altLang="ja-JP" sz="2800" dirty="0" smtClean="0">
                <a:solidFill>
                  <a:srgbClr val="000000"/>
                </a:solidFill>
              </a:rPr>
              <a:t>÷</a:t>
            </a:r>
            <a:r>
              <a:rPr lang="ja-JP" altLang="en-US" sz="2800" dirty="0" smtClean="0">
                <a:solidFill>
                  <a:srgbClr val="000000"/>
                </a:solidFill>
              </a:rPr>
              <a:t>１＝１５</a:t>
            </a:r>
            <a:endParaRPr lang="en-US" altLang="ja-JP" sz="2800" dirty="0" smtClean="0">
              <a:solidFill>
                <a:srgbClr val="000000"/>
              </a:solidFill>
            </a:endParaRPr>
          </a:p>
          <a:p>
            <a:endParaRPr lang="en-US" altLang="ja-JP" sz="2800" dirty="0">
              <a:solidFill>
                <a:srgbClr val="000000"/>
              </a:solidFill>
            </a:endParaRPr>
          </a:p>
          <a:p>
            <a:r>
              <a:rPr lang="ja-JP" altLang="en-US" sz="2800" dirty="0" smtClean="0">
                <a:solidFill>
                  <a:srgbClr val="000000"/>
                </a:solidFill>
              </a:rPr>
              <a:t>②総数は、配った数</a:t>
            </a:r>
            <a:r>
              <a:rPr lang="en-US" altLang="ja-JP" sz="2800" dirty="0" smtClean="0">
                <a:solidFill>
                  <a:srgbClr val="000000"/>
                </a:solidFill>
              </a:rPr>
              <a:t>×</a:t>
            </a:r>
            <a:r>
              <a:rPr lang="ja-JP" altLang="en-US" sz="2800" dirty="0" smtClean="0">
                <a:solidFill>
                  <a:srgbClr val="000000"/>
                </a:solidFill>
              </a:rPr>
              <a:t>人数＋あまりの数</a:t>
            </a:r>
            <a:endParaRPr lang="en-US" altLang="ja-JP" sz="2800" dirty="0" smtClean="0">
              <a:solidFill>
                <a:srgbClr val="000000"/>
              </a:solidFill>
            </a:endParaRPr>
          </a:p>
          <a:p>
            <a:r>
              <a:rPr lang="ja-JP" altLang="en-US" sz="2800" dirty="0" smtClean="0">
                <a:solidFill>
                  <a:srgbClr val="000000"/>
                </a:solidFill>
              </a:rPr>
              <a:t>　　　　または、配った数</a:t>
            </a:r>
            <a:r>
              <a:rPr lang="en-US" altLang="ja-JP" sz="2800" dirty="0" smtClean="0">
                <a:solidFill>
                  <a:srgbClr val="000000"/>
                </a:solidFill>
              </a:rPr>
              <a:t>×</a:t>
            </a:r>
            <a:r>
              <a:rPr lang="ja-JP" altLang="en-US" sz="2800" dirty="0" smtClean="0">
                <a:solidFill>
                  <a:srgbClr val="000000"/>
                </a:solidFill>
              </a:rPr>
              <a:t>人数</a:t>
            </a:r>
            <a:r>
              <a:rPr lang="ja-JP" altLang="en-US" sz="2800" dirty="0" err="1" smtClean="0">
                <a:solidFill>
                  <a:srgbClr val="000000"/>
                </a:solidFill>
              </a:rPr>
              <a:t>ー</a:t>
            </a:r>
            <a:r>
              <a:rPr lang="ja-JP" altLang="en-US" sz="2800" dirty="0" smtClean="0">
                <a:solidFill>
                  <a:srgbClr val="000000"/>
                </a:solidFill>
              </a:rPr>
              <a:t>不足の数</a:t>
            </a:r>
            <a:endParaRPr lang="en-US" altLang="ja-JP" sz="2800" dirty="0" smtClean="0">
              <a:solidFill>
                <a:srgbClr val="000000"/>
              </a:solidFill>
            </a:endParaRPr>
          </a:p>
          <a:p>
            <a:r>
              <a:rPr lang="ja-JP" altLang="en-US" sz="2800" dirty="0" smtClean="0">
                <a:solidFill>
                  <a:srgbClr val="000000"/>
                </a:solidFill>
              </a:rPr>
              <a:t>　　　</a:t>
            </a:r>
            <a:r>
              <a:rPr lang="ja-JP" altLang="en-US" sz="2800" dirty="0">
                <a:solidFill>
                  <a:srgbClr val="000000"/>
                </a:solidFill>
              </a:rPr>
              <a:t>７</a:t>
            </a:r>
            <a:r>
              <a:rPr lang="en-US" altLang="ja-JP" sz="2800" dirty="0">
                <a:solidFill>
                  <a:srgbClr val="000000"/>
                </a:solidFill>
              </a:rPr>
              <a:t>×</a:t>
            </a:r>
            <a:r>
              <a:rPr lang="ja-JP" altLang="en-US" sz="2800" dirty="0">
                <a:solidFill>
                  <a:srgbClr val="000000"/>
                </a:solidFill>
              </a:rPr>
              <a:t>１５＋８＝１１３反</a:t>
            </a:r>
            <a:endParaRPr lang="en-US" altLang="ja-JP" sz="2800" dirty="0">
              <a:solidFill>
                <a:srgbClr val="000000"/>
              </a:solidFill>
            </a:endParaRPr>
          </a:p>
          <a:p>
            <a:r>
              <a:rPr lang="ja-JP" altLang="en-US" sz="2800" dirty="0" smtClean="0">
                <a:solidFill>
                  <a:srgbClr val="000000"/>
                </a:solidFill>
              </a:rPr>
              <a:t>　　　８</a:t>
            </a:r>
            <a:r>
              <a:rPr lang="en-US" altLang="ja-JP" sz="2800" dirty="0">
                <a:solidFill>
                  <a:srgbClr val="000000"/>
                </a:solidFill>
              </a:rPr>
              <a:t>×</a:t>
            </a:r>
            <a:r>
              <a:rPr lang="ja-JP" altLang="en-US" sz="2800" dirty="0">
                <a:solidFill>
                  <a:srgbClr val="000000"/>
                </a:solidFill>
              </a:rPr>
              <a:t>１５－７＝１１３</a:t>
            </a:r>
            <a:r>
              <a:rPr lang="ja-JP" altLang="en-US" sz="2800" dirty="0" smtClean="0">
                <a:solidFill>
                  <a:srgbClr val="000000"/>
                </a:solidFill>
              </a:rPr>
              <a:t>反　　</a:t>
            </a:r>
            <a:endParaRPr lang="en-US" altLang="ja-JP" sz="2800" dirty="0" smtClean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816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6399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角丸四角形吹き出し 6"/>
          <p:cNvSpPr/>
          <p:nvPr/>
        </p:nvSpPr>
        <p:spPr>
          <a:xfrm>
            <a:off x="1340198" y="350573"/>
            <a:ext cx="7462589" cy="1926299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先生が折り紙を子どもたちに分けます。９枚ずつ分ければ</a:t>
            </a:r>
            <a:r>
              <a:rPr kumimoji="0" lang="en-US" altLang="ja-JP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7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枚足りません。また、７枚ずつ分ければ９枚があまります。子どもは何人いますか？折り紙は何枚ありますか？　　　</a:t>
            </a:r>
            <a:endParaRPr kumimoji="0" lang="ja-JP" altLang="en-US" sz="20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36" name="テキスト ボックス 635"/>
          <p:cNvSpPr txBox="1"/>
          <p:nvPr/>
        </p:nvSpPr>
        <p:spPr>
          <a:xfrm>
            <a:off x="302021" y="2511602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79554" y="2906716"/>
            <a:ext cx="64092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⑨ ⑨</a:t>
            </a:r>
            <a:r>
              <a:rPr lang="ja-JP" altLang="en-US" sz="2800" dirty="0" smtClean="0"/>
              <a:t> ⑨ ⑨ ⑨ ・　・　・ ⑨　　　７枚不足　　</a:t>
            </a:r>
            <a:endParaRPr kumimoji="1" lang="ja-JP" altLang="en-US" sz="2800" dirty="0"/>
          </a:p>
        </p:txBody>
      </p:sp>
      <p:sp>
        <p:nvSpPr>
          <p:cNvPr id="661" name="テキスト ボックス 660"/>
          <p:cNvSpPr txBox="1"/>
          <p:nvPr/>
        </p:nvSpPr>
        <p:spPr>
          <a:xfrm>
            <a:off x="1691680" y="3429000"/>
            <a:ext cx="64092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⑦ ⑦</a:t>
            </a:r>
            <a:r>
              <a:rPr lang="ja-JP" altLang="en-US" sz="2800" dirty="0"/>
              <a:t> </a:t>
            </a:r>
            <a:r>
              <a:rPr lang="ja-JP" altLang="en-US" sz="2800" dirty="0" smtClean="0"/>
              <a:t>⑦</a:t>
            </a:r>
            <a:r>
              <a:rPr lang="ja-JP" altLang="en-US" sz="2800" dirty="0"/>
              <a:t> </a:t>
            </a:r>
            <a:r>
              <a:rPr lang="ja-JP" altLang="en-US" sz="2800" dirty="0" smtClean="0"/>
              <a:t>⑦</a:t>
            </a:r>
            <a:r>
              <a:rPr lang="ja-JP" altLang="en-US" sz="2800" dirty="0"/>
              <a:t> </a:t>
            </a:r>
            <a:r>
              <a:rPr lang="ja-JP" altLang="en-US" sz="2800" dirty="0" smtClean="0"/>
              <a:t>⑦ ・　・　・</a:t>
            </a:r>
            <a:r>
              <a:rPr lang="ja-JP" altLang="en-US" sz="2800" dirty="0"/>
              <a:t> ⑦</a:t>
            </a:r>
            <a:r>
              <a:rPr lang="ja-JP" altLang="en-US" sz="2800" dirty="0" smtClean="0"/>
              <a:t>　　　９枚余る　　</a:t>
            </a:r>
            <a:endParaRPr kumimoji="1" lang="ja-JP" altLang="en-US" sz="2800" dirty="0"/>
          </a:p>
        </p:txBody>
      </p:sp>
      <p:sp>
        <p:nvSpPr>
          <p:cNvPr id="13" name="左中かっこ 12"/>
          <p:cNvSpPr/>
          <p:nvPr/>
        </p:nvSpPr>
        <p:spPr>
          <a:xfrm rot="5400000">
            <a:off x="3588736" y="764704"/>
            <a:ext cx="165753" cy="4176464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3271503" y="2293698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+mj-ea"/>
                <a:ea typeface="+mj-ea"/>
              </a:rPr>
              <a:t>人数</a:t>
            </a:r>
            <a:endParaRPr lang="ja-JP" altLang="en-US" sz="2400" dirty="0">
              <a:latin typeface="+mj-ea"/>
              <a:ea typeface="+mj-ea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 flipV="1">
            <a:off x="1583381" y="3937415"/>
            <a:ext cx="66610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1691110" y="4038930"/>
            <a:ext cx="64092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② ②</a:t>
            </a:r>
            <a:r>
              <a:rPr lang="ja-JP" altLang="en-US" sz="2800" dirty="0" smtClean="0">
                <a:solidFill>
                  <a:srgbClr val="FF0000"/>
                </a:solidFill>
              </a:rPr>
              <a:t> ② ② ② ・　・　・</a:t>
            </a:r>
            <a:r>
              <a:rPr lang="ja-JP" altLang="en-US" sz="2800" dirty="0">
                <a:solidFill>
                  <a:srgbClr val="FF0000"/>
                </a:solidFill>
              </a:rPr>
              <a:t> </a:t>
            </a:r>
            <a:r>
              <a:rPr lang="ja-JP" altLang="en-US" sz="2800" dirty="0" smtClean="0">
                <a:solidFill>
                  <a:srgbClr val="FF0000"/>
                </a:solidFill>
              </a:rPr>
              <a:t>②　　　差は１６枚　　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177915" y="5196525"/>
            <a:ext cx="7736413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000000"/>
                </a:solidFill>
              </a:rPr>
              <a:t>②</a:t>
            </a:r>
            <a:r>
              <a:rPr lang="en-US" altLang="ja-JP" sz="2800" dirty="0" smtClean="0">
                <a:solidFill>
                  <a:srgbClr val="000000"/>
                </a:solidFill>
              </a:rPr>
              <a:t>×</a:t>
            </a:r>
            <a:r>
              <a:rPr lang="ja-JP" altLang="en-US" sz="2800" dirty="0" smtClean="0">
                <a:solidFill>
                  <a:srgbClr val="000000"/>
                </a:solidFill>
              </a:rPr>
              <a:t>人数は、差の１６枚を表しているので</a:t>
            </a:r>
            <a:endParaRPr lang="en-US" altLang="ja-JP" sz="2800" dirty="0" smtClean="0">
              <a:solidFill>
                <a:srgbClr val="000000"/>
              </a:solidFill>
            </a:endParaRPr>
          </a:p>
          <a:p>
            <a:r>
              <a:rPr lang="ja-JP" altLang="en-US" sz="2800" dirty="0" smtClean="0">
                <a:solidFill>
                  <a:srgbClr val="000000"/>
                </a:solidFill>
              </a:rPr>
              <a:t>１６</a:t>
            </a:r>
            <a:r>
              <a:rPr lang="en-US" altLang="ja-JP" sz="2800" dirty="0" smtClean="0">
                <a:solidFill>
                  <a:srgbClr val="000000"/>
                </a:solidFill>
              </a:rPr>
              <a:t>÷</a:t>
            </a:r>
            <a:r>
              <a:rPr lang="ja-JP" altLang="en-US" sz="2800" dirty="0" smtClean="0">
                <a:solidFill>
                  <a:srgbClr val="000000"/>
                </a:solidFill>
              </a:rPr>
              <a:t>２＝８人　折り紙の数は、９</a:t>
            </a:r>
            <a:r>
              <a:rPr lang="en-US" altLang="ja-JP" sz="2800" dirty="0" smtClean="0">
                <a:solidFill>
                  <a:srgbClr val="000000"/>
                </a:solidFill>
              </a:rPr>
              <a:t>×</a:t>
            </a:r>
            <a:r>
              <a:rPr lang="ja-JP" altLang="en-US" sz="2800" dirty="0" smtClean="0">
                <a:solidFill>
                  <a:srgbClr val="000000"/>
                </a:solidFill>
              </a:rPr>
              <a:t>８－７＝６５枚</a:t>
            </a:r>
            <a:endParaRPr lang="en-US" altLang="ja-JP" sz="2800" dirty="0" smtClean="0">
              <a:solidFill>
                <a:srgbClr val="000000"/>
              </a:solidFill>
            </a:endParaRPr>
          </a:p>
          <a:p>
            <a:r>
              <a:rPr lang="ja-JP" altLang="en-US" sz="2800" dirty="0" smtClean="0">
                <a:solidFill>
                  <a:srgbClr val="000000"/>
                </a:solidFill>
              </a:rPr>
              <a:t>　　　　　　　　　　　</a:t>
            </a:r>
            <a:r>
              <a:rPr lang="ja-JP" altLang="en-US" sz="2800" u="sng" dirty="0" smtClean="0">
                <a:solidFill>
                  <a:srgbClr val="000000"/>
                </a:solidFill>
              </a:rPr>
              <a:t>答え　子どもは８人、折り紙６５枚</a:t>
            </a:r>
            <a:endParaRPr lang="en-US" altLang="ja-JP" sz="2800" u="sng" dirty="0" smtClean="0">
              <a:solidFill>
                <a:srgbClr val="000000"/>
              </a:solidFill>
            </a:endParaRPr>
          </a:p>
          <a:p>
            <a:endParaRPr lang="en-US" altLang="ja-JP" sz="2800" dirty="0" smtClean="0">
              <a:solidFill>
                <a:srgbClr val="000000"/>
              </a:solidFill>
            </a:endParaRPr>
          </a:p>
        </p:txBody>
      </p:sp>
      <p:sp>
        <p:nvSpPr>
          <p:cNvPr id="17" name="左中かっこ 16"/>
          <p:cNvSpPr/>
          <p:nvPr/>
        </p:nvSpPr>
        <p:spPr>
          <a:xfrm rot="5400000" flipH="1">
            <a:off x="3545613" y="2506673"/>
            <a:ext cx="252000" cy="4176464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b="1" dirty="0"/>
          </a:p>
        </p:txBody>
      </p:sp>
      <p:sp>
        <p:nvSpPr>
          <p:cNvPr id="18" name="正方形/長方形 17"/>
          <p:cNvSpPr/>
          <p:nvPr/>
        </p:nvSpPr>
        <p:spPr>
          <a:xfrm>
            <a:off x="3271503" y="471085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FF0000"/>
                </a:solidFill>
                <a:latin typeface="+mj-ea"/>
                <a:ea typeface="+mj-ea"/>
              </a:rPr>
              <a:t>人数</a:t>
            </a:r>
            <a:endParaRPr lang="ja-JP" altLang="en-US" sz="24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5277057" y="4720905"/>
            <a:ext cx="3266816" cy="494571"/>
          </a:xfrm>
          <a:prstGeom prst="wedgeRoundRectCallout">
            <a:avLst>
              <a:gd name="adj1" fmla="val -61444"/>
              <a:gd name="adj2" fmla="val 49071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方程式を使わずに解けました。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6311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61" grpId="0"/>
      <p:bldP spid="13" grpId="0" animBg="1"/>
      <p:bldP spid="14" grpId="0"/>
      <p:bldP spid="15" grpId="0"/>
      <p:bldP spid="17" grpId="0" animBg="1"/>
      <p:bldP spid="18" grpId="0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6399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角丸四角形吹き出し 6"/>
          <p:cNvSpPr/>
          <p:nvPr/>
        </p:nvSpPr>
        <p:spPr>
          <a:xfrm>
            <a:off x="1340198" y="350573"/>
            <a:ext cx="7462589" cy="1926299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先生が折り紙を子どもたちに分けます。９枚ずつ分ければ</a:t>
            </a:r>
            <a:r>
              <a:rPr kumimoji="0" lang="en-US" altLang="ja-JP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7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枚足りません。また、７枚ずつ分ければ９枚があまります。子どもは何人いますか？折り紙は何枚ありますか？　　　</a:t>
            </a:r>
            <a:endParaRPr kumimoji="0" lang="ja-JP" altLang="en-US" sz="20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02021" y="2511602"/>
            <a:ext cx="2037731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解き方のまとめ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474866" y="3207997"/>
            <a:ext cx="7609776" cy="31085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000000"/>
                </a:solidFill>
              </a:rPr>
              <a:t>①人数は、過不足の合計を配った数の差で割る。</a:t>
            </a:r>
            <a:endParaRPr lang="en-US" altLang="ja-JP" sz="2800" dirty="0" smtClean="0">
              <a:solidFill>
                <a:srgbClr val="000000"/>
              </a:solidFill>
            </a:endParaRPr>
          </a:p>
          <a:p>
            <a:r>
              <a:rPr lang="ja-JP" altLang="en-US" sz="2800" dirty="0" smtClean="0">
                <a:solidFill>
                  <a:srgbClr val="000000"/>
                </a:solidFill>
              </a:rPr>
              <a:t>　　　（７＋９）</a:t>
            </a:r>
            <a:r>
              <a:rPr lang="en-US" altLang="ja-JP" sz="2800" dirty="0" smtClean="0">
                <a:solidFill>
                  <a:srgbClr val="000000"/>
                </a:solidFill>
              </a:rPr>
              <a:t>÷</a:t>
            </a:r>
            <a:r>
              <a:rPr lang="ja-JP" altLang="en-US" sz="2800" dirty="0" smtClean="0">
                <a:solidFill>
                  <a:srgbClr val="000000"/>
                </a:solidFill>
              </a:rPr>
              <a:t>（９－７）＝１６</a:t>
            </a:r>
            <a:r>
              <a:rPr lang="en-US" altLang="ja-JP" sz="2800" dirty="0" smtClean="0">
                <a:solidFill>
                  <a:srgbClr val="000000"/>
                </a:solidFill>
              </a:rPr>
              <a:t>÷</a:t>
            </a:r>
            <a:r>
              <a:rPr lang="ja-JP" altLang="en-US" sz="2800" dirty="0" smtClean="0">
                <a:solidFill>
                  <a:srgbClr val="000000"/>
                </a:solidFill>
              </a:rPr>
              <a:t>２＝８人</a:t>
            </a:r>
            <a:endParaRPr lang="en-US" altLang="ja-JP" sz="2800" dirty="0" smtClean="0">
              <a:solidFill>
                <a:srgbClr val="000000"/>
              </a:solidFill>
            </a:endParaRPr>
          </a:p>
          <a:p>
            <a:endParaRPr lang="en-US" altLang="ja-JP" sz="2800" dirty="0">
              <a:solidFill>
                <a:srgbClr val="000000"/>
              </a:solidFill>
            </a:endParaRPr>
          </a:p>
          <a:p>
            <a:r>
              <a:rPr lang="ja-JP" altLang="en-US" sz="2800" dirty="0" smtClean="0">
                <a:solidFill>
                  <a:srgbClr val="000000"/>
                </a:solidFill>
              </a:rPr>
              <a:t>②総数は、配った数</a:t>
            </a:r>
            <a:r>
              <a:rPr lang="en-US" altLang="ja-JP" sz="2800" dirty="0" smtClean="0">
                <a:solidFill>
                  <a:srgbClr val="000000"/>
                </a:solidFill>
              </a:rPr>
              <a:t>×</a:t>
            </a:r>
            <a:r>
              <a:rPr lang="ja-JP" altLang="en-US" sz="2800" dirty="0" smtClean="0">
                <a:solidFill>
                  <a:srgbClr val="000000"/>
                </a:solidFill>
              </a:rPr>
              <a:t>人数＋あまりの数</a:t>
            </a:r>
            <a:endParaRPr lang="en-US" altLang="ja-JP" sz="2800" dirty="0" smtClean="0">
              <a:solidFill>
                <a:srgbClr val="000000"/>
              </a:solidFill>
            </a:endParaRPr>
          </a:p>
          <a:p>
            <a:r>
              <a:rPr lang="ja-JP" altLang="en-US" sz="2800" dirty="0" smtClean="0">
                <a:solidFill>
                  <a:srgbClr val="000000"/>
                </a:solidFill>
              </a:rPr>
              <a:t>　　　　または、配った数</a:t>
            </a:r>
            <a:r>
              <a:rPr lang="en-US" altLang="ja-JP" sz="2800" dirty="0" smtClean="0">
                <a:solidFill>
                  <a:srgbClr val="000000"/>
                </a:solidFill>
              </a:rPr>
              <a:t>×</a:t>
            </a:r>
            <a:r>
              <a:rPr lang="ja-JP" altLang="en-US" sz="2800" dirty="0" smtClean="0">
                <a:solidFill>
                  <a:srgbClr val="000000"/>
                </a:solidFill>
              </a:rPr>
              <a:t>人数</a:t>
            </a:r>
            <a:r>
              <a:rPr lang="ja-JP" altLang="en-US" sz="2800" dirty="0" err="1" smtClean="0">
                <a:solidFill>
                  <a:srgbClr val="000000"/>
                </a:solidFill>
              </a:rPr>
              <a:t>ー</a:t>
            </a:r>
            <a:r>
              <a:rPr lang="ja-JP" altLang="en-US" sz="2800" dirty="0" smtClean="0">
                <a:solidFill>
                  <a:srgbClr val="000000"/>
                </a:solidFill>
              </a:rPr>
              <a:t>不足の数</a:t>
            </a:r>
            <a:endParaRPr lang="en-US" altLang="ja-JP" sz="2800" dirty="0" smtClean="0">
              <a:solidFill>
                <a:srgbClr val="000000"/>
              </a:solidFill>
            </a:endParaRPr>
          </a:p>
          <a:p>
            <a:r>
              <a:rPr lang="ja-JP" altLang="en-US" sz="2800" dirty="0" smtClean="0">
                <a:solidFill>
                  <a:srgbClr val="000000"/>
                </a:solidFill>
              </a:rPr>
              <a:t>　　　７</a:t>
            </a:r>
            <a:r>
              <a:rPr lang="en-US" altLang="ja-JP" sz="2800" dirty="0" smtClean="0">
                <a:solidFill>
                  <a:srgbClr val="000000"/>
                </a:solidFill>
              </a:rPr>
              <a:t>×</a:t>
            </a:r>
            <a:r>
              <a:rPr lang="ja-JP" altLang="en-US" sz="2800" dirty="0" smtClean="0">
                <a:solidFill>
                  <a:srgbClr val="000000"/>
                </a:solidFill>
              </a:rPr>
              <a:t>８＋９＝６５枚</a:t>
            </a:r>
            <a:endParaRPr lang="en-US" altLang="ja-JP" sz="2800" dirty="0">
              <a:solidFill>
                <a:srgbClr val="000000"/>
              </a:solidFill>
            </a:endParaRPr>
          </a:p>
          <a:p>
            <a:r>
              <a:rPr lang="ja-JP" altLang="en-US" sz="2800" dirty="0" smtClean="0">
                <a:solidFill>
                  <a:srgbClr val="000000"/>
                </a:solidFill>
              </a:rPr>
              <a:t>　　　９</a:t>
            </a:r>
            <a:r>
              <a:rPr lang="en-US" altLang="ja-JP" sz="2800" dirty="0" smtClean="0">
                <a:solidFill>
                  <a:srgbClr val="000000"/>
                </a:solidFill>
              </a:rPr>
              <a:t>×</a:t>
            </a:r>
            <a:r>
              <a:rPr lang="ja-JP" altLang="en-US" sz="2800" dirty="0" smtClean="0">
                <a:solidFill>
                  <a:srgbClr val="000000"/>
                </a:solidFill>
              </a:rPr>
              <a:t>８－７＝６５枚　　</a:t>
            </a:r>
            <a:endParaRPr lang="en-US" altLang="ja-JP" sz="2800" dirty="0" smtClean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5146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4.5|5|1.7|2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1|3|7.3|3.1|3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|2.3|1.9|6.1|5.6|4.2|3.7|3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4.4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FFFF"/>
        </a:solidFill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3756</TotalTime>
  <Words>418</Words>
  <Application>Microsoft Office PowerPoint</Application>
  <PresentationFormat>画面に合わせる (4:3)</PresentationFormat>
  <Paragraphs>62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ＭＳ Ｐゴシック</vt:lpstr>
      <vt:lpstr>HG丸ｺﾞｼｯｸM-PRO</vt:lpstr>
      <vt:lpstr>AR P教科書体M</vt:lpstr>
      <vt:lpstr>Arial</vt:lpstr>
      <vt:lpstr>AR P丸ゴシック体E</vt:lpstr>
      <vt:lpstr>Calibri</vt:lpstr>
      <vt:lpstr>フラッシュ１</vt:lpstr>
      <vt:lpstr>塵劫記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179</cp:revision>
  <dcterms:created xsi:type="dcterms:W3CDTF">2015-06-25T04:58:05Z</dcterms:created>
  <dcterms:modified xsi:type="dcterms:W3CDTF">2020-07-17T06:13:59Z</dcterms:modified>
</cp:coreProperties>
</file>