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73" r:id="rId1"/>
    <p:sldMasterId id="2147483685" r:id="rId2"/>
  </p:sldMasterIdLst>
  <p:notesMasterIdLst>
    <p:notesMasterId r:id="rId8"/>
  </p:notesMasterIdLst>
  <p:sldIdLst>
    <p:sldId id="420" r:id="rId3"/>
    <p:sldId id="421" r:id="rId4"/>
    <p:sldId id="435" r:id="rId5"/>
    <p:sldId id="434" r:id="rId6"/>
    <p:sldId id="436" r:id="rId7"/>
  </p:sldIdLst>
  <p:sldSz cx="12192000" cy="6858000"/>
  <p:notesSz cx="6858000" cy="9144000"/>
  <p:embeddedFontLst>
    <p:embeddedFont>
      <p:font typeface="Calibri Light" panose="020F0302020204030204" pitchFamily="34" charset="0"/>
      <p:regular r:id="rId9"/>
      <p:italic r:id="rId10"/>
    </p:embeddedFont>
    <p:embeddedFont>
      <p:font typeface="AR P教科書体M" panose="03000600000000000000" pitchFamily="66" charset="-128"/>
      <p:regular r:id="rId11"/>
    </p:embeddedFont>
    <p:embeddedFont>
      <p:font typeface="Calibri" panose="020F0502020204030204" pitchFamily="34" charset="0"/>
      <p:regular r:id="rId12"/>
      <p:bold r:id="rId13"/>
      <p:italic r:id="rId14"/>
      <p:boldItalic r:id="rId15"/>
    </p:embeddedFont>
    <p:embeddedFont>
      <p:font typeface="AR P丸ゴシック体E" panose="020F0900000000000000" pitchFamily="50" charset="-128"/>
      <p:regular r:id="rId16"/>
    </p:embeddedFont>
  </p:embeddedFontLst>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7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00"/>
    <a:srgbClr val="006600"/>
    <a:srgbClr val="BCD6EE"/>
    <a:srgbClr val="94BEE4"/>
    <a:srgbClr val="CC9900"/>
    <a:srgbClr val="FF8300"/>
    <a:srgbClr val="007400"/>
    <a:srgbClr val="008000"/>
    <a:srgbClr val="003300"/>
    <a:srgbClr val="FFD6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90725" autoAdjust="0"/>
  </p:normalViewPr>
  <p:slideViewPr>
    <p:cSldViewPr>
      <p:cViewPr varScale="1">
        <p:scale>
          <a:sx n="64" d="100"/>
          <a:sy n="64" d="100"/>
        </p:scale>
        <p:origin x="834" y="60"/>
      </p:cViewPr>
      <p:guideLst>
        <p:guide orient="horz" pos="2160"/>
        <p:guide pos="37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font" Target="fonts/font4.fntdata"/><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font" Target="fonts/font8.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3.fntdata"/><Relationship Id="rId5" Type="http://schemas.openxmlformats.org/officeDocument/2006/relationships/slide" Target="slides/slide3.xml"/><Relationship Id="rId15" Type="http://schemas.openxmlformats.org/officeDocument/2006/relationships/font" Target="fonts/font7.fntdata"/><Relationship Id="rId10" Type="http://schemas.openxmlformats.org/officeDocument/2006/relationships/font" Target="fonts/font2.fntdata"/><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5D5AA15F-2B45-4683-83E0-4A210104FC94}" type="datetimeFigureOut">
              <a:rPr lang="ja-JP" altLang="en-US"/>
              <a:pPr>
                <a:defRPr/>
              </a:pPr>
              <a:t>2017/10/3</a:t>
            </a:fld>
            <a:endParaRPr lang="ja-JP" altLang="en-US"/>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ja-JP" altLang="en-US" noProof="0" smtClean="0"/>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F5B5D223-4E31-4F5E-B36C-5902D1B0D9C4}" type="slidenum">
              <a:rPr lang="ja-JP" altLang="en-US"/>
              <a:pPr>
                <a:defRPr/>
              </a:pPr>
              <a:t>‹#›</a:t>
            </a:fld>
            <a:endParaRPr lang="ja-JP" altLang="en-US"/>
          </a:p>
        </p:txBody>
      </p:sp>
    </p:spTree>
    <p:extLst>
      <p:ext uri="{BB962C8B-B14F-4D97-AF65-F5344CB8AC3E}">
        <p14:creationId xmlns:p14="http://schemas.microsoft.com/office/powerpoint/2010/main" val="351380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E6E6B3F-5849-4C6A-8EEC-DB1A1F6E2771}" type="slidenum">
              <a:rPr lang="en-US" altLang="ja-JP"/>
              <a:pPr>
                <a:defRPr/>
              </a:pPr>
              <a:t>‹#›</a:t>
            </a:fld>
            <a:endParaRPr lang="en-US" altLang="ja-JP"/>
          </a:p>
        </p:txBody>
      </p:sp>
    </p:spTree>
    <p:extLst>
      <p:ext uri="{BB962C8B-B14F-4D97-AF65-F5344CB8AC3E}">
        <p14:creationId xmlns:p14="http://schemas.microsoft.com/office/powerpoint/2010/main" val="285073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A4E2CC5-18B8-4472-8EBF-A28120FB6631}" type="slidenum">
              <a:rPr lang="en-US" altLang="ja-JP"/>
              <a:pPr>
                <a:defRPr/>
              </a:pPr>
              <a:t>‹#›</a:t>
            </a:fld>
            <a:endParaRPr lang="en-US" altLang="ja-JP"/>
          </a:p>
        </p:txBody>
      </p:sp>
    </p:spTree>
    <p:extLst>
      <p:ext uri="{BB962C8B-B14F-4D97-AF65-F5344CB8AC3E}">
        <p14:creationId xmlns:p14="http://schemas.microsoft.com/office/powerpoint/2010/main" val="2053703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682178B-852F-484E-B628-FB57ECC7058C}" type="slidenum">
              <a:rPr lang="en-US" altLang="ja-JP"/>
              <a:pPr>
                <a:defRPr/>
              </a:pPr>
              <a:t>‹#›</a:t>
            </a:fld>
            <a:endParaRPr lang="en-US" altLang="ja-JP"/>
          </a:p>
        </p:txBody>
      </p:sp>
    </p:spTree>
    <p:extLst>
      <p:ext uri="{BB962C8B-B14F-4D97-AF65-F5344CB8AC3E}">
        <p14:creationId xmlns:p14="http://schemas.microsoft.com/office/powerpoint/2010/main" val="4281190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4195072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302148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1961863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9952757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30985897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4515604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8398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357924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1B5A022-E182-48EA-8302-C95501BCCC2D}" type="slidenum">
              <a:rPr lang="en-US" altLang="ja-JP"/>
              <a:pPr>
                <a:defRPr/>
              </a:pPr>
              <a:t>‹#›</a:t>
            </a:fld>
            <a:endParaRPr lang="en-US" altLang="ja-JP"/>
          </a:p>
        </p:txBody>
      </p:sp>
    </p:spTree>
    <p:extLst>
      <p:ext uri="{BB962C8B-B14F-4D97-AF65-F5344CB8AC3E}">
        <p14:creationId xmlns:p14="http://schemas.microsoft.com/office/powerpoint/2010/main" val="31308524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6265527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1819375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669740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28767F8-7A2C-420D-988D-B65C57952731}" type="slidenum">
              <a:rPr lang="en-US" altLang="ja-JP"/>
              <a:pPr>
                <a:defRPr/>
              </a:pPr>
              <a:t>‹#›</a:t>
            </a:fld>
            <a:endParaRPr lang="en-US" altLang="ja-JP"/>
          </a:p>
        </p:txBody>
      </p:sp>
    </p:spTree>
    <p:extLst>
      <p:ext uri="{BB962C8B-B14F-4D97-AF65-F5344CB8AC3E}">
        <p14:creationId xmlns:p14="http://schemas.microsoft.com/office/powerpoint/2010/main" val="1031878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5AA8B4D-3C80-46E0-84D1-03C75E64F517}" type="slidenum">
              <a:rPr lang="en-US" altLang="ja-JP"/>
              <a:pPr>
                <a:defRPr/>
              </a:pPr>
              <a:t>‹#›</a:t>
            </a:fld>
            <a:endParaRPr lang="en-US" altLang="ja-JP"/>
          </a:p>
        </p:txBody>
      </p:sp>
    </p:spTree>
    <p:extLst>
      <p:ext uri="{BB962C8B-B14F-4D97-AF65-F5344CB8AC3E}">
        <p14:creationId xmlns:p14="http://schemas.microsoft.com/office/powerpoint/2010/main" val="2265406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09191429-2580-4A66-92CB-40F872D39380}" type="slidenum">
              <a:rPr lang="en-US" altLang="ja-JP"/>
              <a:pPr>
                <a:defRPr/>
              </a:pPr>
              <a:t>‹#›</a:t>
            </a:fld>
            <a:endParaRPr lang="en-US" altLang="ja-JP"/>
          </a:p>
        </p:txBody>
      </p:sp>
    </p:spTree>
    <p:extLst>
      <p:ext uri="{BB962C8B-B14F-4D97-AF65-F5344CB8AC3E}">
        <p14:creationId xmlns:p14="http://schemas.microsoft.com/office/powerpoint/2010/main" val="2168889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8A45E37-FCAA-407A-864E-6D14C0FA4C74}" type="slidenum">
              <a:rPr lang="en-US" altLang="ja-JP"/>
              <a:pPr>
                <a:defRPr/>
              </a:pPr>
              <a:t>‹#›</a:t>
            </a:fld>
            <a:endParaRPr lang="en-US" altLang="ja-JP"/>
          </a:p>
        </p:txBody>
      </p:sp>
    </p:spTree>
    <p:extLst>
      <p:ext uri="{BB962C8B-B14F-4D97-AF65-F5344CB8AC3E}">
        <p14:creationId xmlns:p14="http://schemas.microsoft.com/office/powerpoint/2010/main" val="1133753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18AE564A-366C-40C8-8F34-6EEE446F9FD9}" type="slidenum">
              <a:rPr lang="en-US" altLang="ja-JP"/>
              <a:pPr>
                <a:defRPr/>
              </a:pPr>
              <a:t>‹#›</a:t>
            </a:fld>
            <a:endParaRPr lang="en-US" altLang="ja-JP"/>
          </a:p>
        </p:txBody>
      </p:sp>
    </p:spTree>
    <p:extLst>
      <p:ext uri="{BB962C8B-B14F-4D97-AF65-F5344CB8AC3E}">
        <p14:creationId xmlns:p14="http://schemas.microsoft.com/office/powerpoint/2010/main" val="3662522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66F7D40-7E19-42AD-BF49-0917B5B329A2}" type="slidenum">
              <a:rPr lang="en-US" altLang="ja-JP"/>
              <a:pPr>
                <a:defRPr/>
              </a:pPr>
              <a:t>‹#›</a:t>
            </a:fld>
            <a:endParaRPr lang="en-US" altLang="ja-JP"/>
          </a:p>
        </p:txBody>
      </p:sp>
    </p:spTree>
    <p:extLst>
      <p:ext uri="{BB962C8B-B14F-4D97-AF65-F5344CB8AC3E}">
        <p14:creationId xmlns:p14="http://schemas.microsoft.com/office/powerpoint/2010/main" val="1294632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C315D3A-28B3-4D40-BB27-1D9F874EE3ED}" type="slidenum">
              <a:rPr lang="en-US" altLang="ja-JP"/>
              <a:pPr>
                <a:defRPr/>
              </a:pPr>
              <a:t>‹#›</a:t>
            </a:fld>
            <a:endParaRPr lang="en-US" altLang="ja-JP"/>
          </a:p>
        </p:txBody>
      </p:sp>
    </p:spTree>
    <p:extLst>
      <p:ext uri="{BB962C8B-B14F-4D97-AF65-F5344CB8AC3E}">
        <p14:creationId xmlns:p14="http://schemas.microsoft.com/office/powerpoint/2010/main" val="329026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charset="0"/>
                <a:ea typeface="ＭＳ Ｐゴシック" charset="-128"/>
              </a:defRPr>
            </a:lvl1pPr>
          </a:lstStyle>
          <a:p>
            <a:pPr>
              <a:defRPr/>
            </a:pPr>
            <a:endParaRPr lang="en-US" altLang="ja-JP"/>
          </a:p>
        </p:txBody>
      </p:sp>
      <p:sp>
        <p:nvSpPr>
          <p:cNvPr id="3891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ea typeface="ＭＳ Ｐゴシック" charset="-128"/>
              </a:defRPr>
            </a:lvl1pPr>
          </a:lstStyle>
          <a:p>
            <a:pPr>
              <a:defRPr/>
            </a:pPr>
            <a:endParaRPr lang="en-US" altLang="ja-JP"/>
          </a:p>
        </p:txBody>
      </p:sp>
      <p:sp>
        <p:nvSpPr>
          <p:cNvPr id="3891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EFCA9EBD-89E4-4937-9502-A9A66FD045A6}" type="slidenum">
              <a:rPr lang="en-US" altLang="ja-JP"/>
              <a:pPr>
                <a:defRPr/>
              </a:pPr>
              <a:t>‹#›</a:t>
            </a:fld>
            <a:endParaRPr lang="en-US" altLang="ja-JP"/>
          </a:p>
        </p:txBody>
      </p:sp>
      <p:sp>
        <p:nvSpPr>
          <p:cNvPr id="7" name="フレーム 6"/>
          <p:cNvSpPr/>
          <p:nvPr userDrawn="1"/>
        </p:nvSpPr>
        <p:spPr bwMode="auto">
          <a:xfrm>
            <a:off x="0" y="0"/>
            <a:ext cx="12192000" cy="6858000"/>
          </a:xfrm>
          <a:prstGeom prst="frame">
            <a:avLst>
              <a:gd name="adj1" fmla="val 3081"/>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36B443-CBB3-419F-AD11-7C0E60D887C7}" type="slidenum">
              <a:rPr kumimoji="1" lang="ja-JP" altLang="en-US" smtClean="0"/>
              <a:t>‹#›</a:t>
            </a:fld>
            <a:endParaRPr kumimoji="1" lang="ja-JP" altLang="en-US"/>
          </a:p>
        </p:txBody>
      </p:sp>
      <p:sp>
        <p:nvSpPr>
          <p:cNvPr id="7" name="フレーム 6"/>
          <p:cNvSpPr/>
          <p:nvPr userDrawn="1"/>
        </p:nvSpPr>
        <p:spPr bwMode="auto">
          <a:xfrm>
            <a:off x="0" y="0"/>
            <a:ext cx="12192000" cy="6858000"/>
          </a:xfrm>
          <a:prstGeom prst="frame">
            <a:avLst>
              <a:gd name="adj1" fmla="val 1932"/>
            </a:avLst>
          </a:prstGeom>
          <a:solidFill>
            <a:srgbClr val="CC9900"/>
          </a:solidFill>
          <a:ln>
            <a:solidFill>
              <a:srgbClr val="CC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000000"/>
              </a:solidFill>
            </a:endParaRPr>
          </a:p>
        </p:txBody>
      </p:sp>
    </p:spTree>
    <p:extLst>
      <p:ext uri="{BB962C8B-B14F-4D97-AF65-F5344CB8AC3E}">
        <p14:creationId xmlns:p14="http://schemas.microsoft.com/office/powerpoint/2010/main" val="30759089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Rectangle 2"/>
          <p:cNvSpPr txBox="1">
            <a:spLocks noChangeArrowheads="1"/>
          </p:cNvSpPr>
          <p:nvPr/>
        </p:nvSpPr>
        <p:spPr bwMode="auto">
          <a:xfrm>
            <a:off x="587388" y="476673"/>
            <a:ext cx="11017224" cy="2592287"/>
          </a:xfrm>
          <a:prstGeom prst="rect">
            <a:avLst/>
          </a:prstGeom>
          <a:solidFill>
            <a:schemeClr val="bg1"/>
          </a:solidFill>
          <a:ln w="57150">
            <a:solidFill>
              <a:srgbClr val="0070C0"/>
            </a:solidFill>
            <a:miter lim="800000"/>
            <a:headEnd/>
            <a:tailEnd/>
          </a:ln>
        </p:spPr>
        <p:txBody>
          <a:bodyPr anchor="ctr"/>
          <a:lstStyle/>
          <a:p>
            <a:pPr algn="ctr" eaLnBrk="1" hangingPunct="1">
              <a:defRPr/>
            </a:pPr>
            <a:r>
              <a:rPr lang="ja-JP" altLang="en-US" sz="5400" kern="0" dirty="0" smtClean="0">
                <a:latin typeface="AR P丸ゴシック体E" pitchFamily="50" charset="-128"/>
                <a:ea typeface="AR P丸ゴシック体E" pitchFamily="50" charset="-128"/>
                <a:cs typeface="+mj-cs"/>
              </a:rPr>
              <a:t>「お礼の手紙を書こう」</a:t>
            </a:r>
            <a:endParaRPr lang="en-US" altLang="ja-JP" sz="5400" kern="0" dirty="0" smtClean="0">
              <a:latin typeface="AR P丸ゴシック体E" pitchFamily="50" charset="-128"/>
              <a:ea typeface="AR P丸ゴシック体E" pitchFamily="50" charset="-128"/>
              <a:cs typeface="+mj-cs"/>
            </a:endParaRPr>
          </a:p>
          <a:p>
            <a:pPr algn="ctr" eaLnBrk="1" hangingPunct="1">
              <a:defRPr/>
            </a:pPr>
            <a:endParaRPr lang="en-US" altLang="ja-JP" sz="2000" kern="0" dirty="0" smtClean="0">
              <a:latin typeface="AR P丸ゴシック体E" pitchFamily="50" charset="-128"/>
              <a:ea typeface="AR P丸ゴシック体E" pitchFamily="50" charset="-128"/>
              <a:cs typeface="+mj-cs"/>
            </a:endParaRPr>
          </a:p>
          <a:p>
            <a:pPr algn="ctr" eaLnBrk="1" hangingPunct="1">
              <a:defRPr/>
            </a:pPr>
            <a:r>
              <a:rPr lang="ja-JP" altLang="en-US" sz="3200" kern="0" dirty="0" smtClean="0">
                <a:latin typeface="AR P丸ゴシック体E" pitchFamily="50" charset="-128"/>
                <a:ea typeface="AR P丸ゴシック体E" pitchFamily="50" charset="-128"/>
                <a:cs typeface="+mj-cs"/>
              </a:rPr>
              <a:t>～目的や意図に応じ、内容の中心を明確にして書く～</a:t>
            </a:r>
            <a:endParaRPr lang="en-US" altLang="ja-JP" sz="3200" kern="0" dirty="0" smtClean="0">
              <a:latin typeface="AR P丸ゴシック体E" pitchFamily="50" charset="-128"/>
              <a:ea typeface="AR P丸ゴシック体E" pitchFamily="50" charset="-128"/>
              <a:cs typeface="+mj-cs"/>
            </a:endParaRPr>
          </a:p>
        </p:txBody>
      </p:sp>
      <p:sp>
        <p:nvSpPr>
          <p:cNvPr id="2" name="テキスト ボックス 1"/>
          <p:cNvSpPr txBox="1"/>
          <p:nvPr/>
        </p:nvSpPr>
        <p:spPr>
          <a:xfrm>
            <a:off x="1847528" y="5661248"/>
            <a:ext cx="8496944" cy="646331"/>
          </a:xfrm>
          <a:prstGeom prst="rect">
            <a:avLst/>
          </a:prstGeom>
          <a:noFill/>
        </p:spPr>
        <p:txBody>
          <a:bodyPr wrap="square" rtlCol="0">
            <a:spAutoFit/>
          </a:bodyPr>
          <a:lstStyle/>
          <a:p>
            <a:r>
              <a:rPr kumimoji="1" lang="ja-JP" altLang="en-US" dirty="0" smtClean="0">
                <a:solidFill>
                  <a:schemeClr val="bg1"/>
                </a:solidFill>
              </a:rPr>
              <a:t>平成</a:t>
            </a:r>
            <a:r>
              <a:rPr kumimoji="1" lang="en-US" altLang="ja-JP" dirty="0" smtClean="0">
                <a:solidFill>
                  <a:schemeClr val="bg1"/>
                </a:solidFill>
              </a:rPr>
              <a:t>29</a:t>
            </a:r>
            <a:r>
              <a:rPr kumimoji="1" lang="ja-JP" altLang="en-US" dirty="0" smtClean="0">
                <a:solidFill>
                  <a:schemeClr val="bg1"/>
                </a:solidFill>
              </a:rPr>
              <a:t>年度＜小学校＞全国学力・学習状況調査の結果を踏まえた　授業アイディア例（平成</a:t>
            </a:r>
            <a:r>
              <a:rPr kumimoji="1" lang="en-US" altLang="ja-JP" dirty="0" smtClean="0">
                <a:solidFill>
                  <a:schemeClr val="bg1"/>
                </a:solidFill>
              </a:rPr>
              <a:t>29</a:t>
            </a:r>
            <a:r>
              <a:rPr kumimoji="1" lang="ja-JP" altLang="en-US" dirty="0" smtClean="0">
                <a:solidFill>
                  <a:schemeClr val="bg1"/>
                </a:solidFill>
              </a:rPr>
              <a:t>年</a:t>
            </a:r>
            <a:r>
              <a:rPr kumimoji="1" lang="en-US" altLang="ja-JP" dirty="0" smtClean="0">
                <a:solidFill>
                  <a:schemeClr val="bg1"/>
                </a:solidFill>
              </a:rPr>
              <a:t>9</a:t>
            </a:r>
            <a:r>
              <a:rPr kumimoji="1" lang="ja-JP" altLang="en-US" dirty="0" smtClean="0">
                <a:solidFill>
                  <a:schemeClr val="bg1"/>
                </a:solidFill>
              </a:rPr>
              <a:t>月　国立教育政策研究所教育課程センター）をもとに作成</a:t>
            </a:r>
            <a:endParaRPr kumimoji="1" lang="ja-JP" altLang="en-US" dirty="0">
              <a:solidFill>
                <a:schemeClr val="bg1"/>
              </a:solidFill>
            </a:endParaRPr>
          </a:p>
        </p:txBody>
      </p:sp>
    </p:spTree>
    <p:extLst>
      <p:ext uri="{BB962C8B-B14F-4D97-AF65-F5344CB8AC3E}">
        <p14:creationId xmlns:p14="http://schemas.microsoft.com/office/powerpoint/2010/main" val="36305083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グループ化 11"/>
          <p:cNvGrpSpPr/>
          <p:nvPr/>
        </p:nvGrpSpPr>
        <p:grpSpPr>
          <a:xfrm>
            <a:off x="4799856" y="404464"/>
            <a:ext cx="6463308" cy="5904656"/>
            <a:chOff x="4097188" y="404664"/>
            <a:chExt cx="6463308" cy="5904656"/>
          </a:xfrm>
        </p:grpSpPr>
        <p:sp>
          <p:nvSpPr>
            <p:cNvPr id="2" name="テキスト ボックス 1"/>
            <p:cNvSpPr txBox="1"/>
            <p:nvPr/>
          </p:nvSpPr>
          <p:spPr>
            <a:xfrm>
              <a:off x="4097188" y="404664"/>
              <a:ext cx="6463308" cy="5904656"/>
            </a:xfrm>
            <a:prstGeom prst="rect">
              <a:avLst/>
            </a:prstGeom>
            <a:solidFill>
              <a:schemeClr val="bg1"/>
            </a:solidFill>
            <a:ln w="9525">
              <a:solidFill>
                <a:schemeClr val="tx1"/>
              </a:solidFill>
            </a:ln>
          </p:spPr>
          <p:txBody>
            <a:bodyPr vert="eaVert" wrap="square" tIns="108000" bIns="108000" rtlCol="0">
              <a:spAutoFit/>
            </a:bodyPr>
            <a:lstStyle/>
            <a:p>
              <a:pPr indent="179388">
                <a:lnSpc>
                  <a:spcPct val="150000"/>
                </a:lnSpc>
              </a:pPr>
              <a:r>
                <a:rPr kumimoji="1" lang="ja-JP" altLang="en-US" sz="1600" dirty="0" smtClean="0">
                  <a:latin typeface="AR P教科書体M" panose="03000600000000000000" pitchFamily="66" charset="-128"/>
                  <a:ea typeface="AR P教科書体M" panose="03000600000000000000" pitchFamily="66" charset="-128"/>
                </a:rPr>
                <a:t>緑が美しい季節となりました。先日はお忙しいところ、歴史資料館を案内していただき、ありがとうございました。実際に資料館を見学することで、昔の人々の暮らしについて考えることができました。</a:t>
              </a:r>
              <a:endParaRPr kumimoji="1" lang="en-US" altLang="ja-JP" sz="1600" dirty="0" smtClean="0">
                <a:latin typeface="AR P教科書体M" panose="03000600000000000000" pitchFamily="66" charset="-128"/>
                <a:ea typeface="AR P教科書体M" panose="03000600000000000000" pitchFamily="66" charset="-128"/>
              </a:endParaRPr>
            </a:p>
            <a:p>
              <a:pPr indent="179388">
                <a:lnSpc>
                  <a:spcPct val="150000"/>
                </a:lnSpc>
              </a:pPr>
              <a:r>
                <a:rPr lang="ja-JP" altLang="en-US" sz="1600" dirty="0" smtClean="0">
                  <a:latin typeface="AR P教科書体M" panose="03000600000000000000" pitchFamily="66" charset="-128"/>
                  <a:ea typeface="AR P教科書体M" panose="03000600000000000000" pitchFamily="66" charset="-128"/>
                </a:rPr>
                <a:t>特に心に残っているのは、「昔のくらしコーナー」です。せんたく板を使ってあらうと、せんたく機だけでは落ちないようなよごれがきれいに落ちたのでびっくりしました。また、よごれを落とすには時間がかかり、うでがいたくなることを実感しました。今は自動でせんたくができて、その間に他の仕事をすることもできます。でも、昔はせんたく板を使い、長い時間をかけてせんたくをしていたことが、今回の見学を通して分かりました。</a:t>
              </a:r>
              <a:endParaRPr lang="en-US" altLang="ja-JP" sz="1600" dirty="0" smtClean="0">
                <a:latin typeface="AR P教科書体M" panose="03000600000000000000" pitchFamily="66" charset="-128"/>
                <a:ea typeface="AR P教科書体M" panose="03000600000000000000" pitchFamily="66" charset="-128"/>
              </a:endParaRPr>
            </a:p>
            <a:p>
              <a:pPr indent="179388">
                <a:lnSpc>
                  <a:spcPct val="150000"/>
                </a:lnSpc>
              </a:pPr>
              <a:r>
                <a:rPr kumimoji="1" lang="ja-JP" altLang="en-US" sz="1600" dirty="0" smtClean="0">
                  <a:latin typeface="AR P教科書体M" panose="03000600000000000000" pitchFamily="66" charset="-128"/>
                  <a:ea typeface="AR P教科書体M" panose="03000600000000000000" pitchFamily="66" charset="-128"/>
                </a:rPr>
                <a:t>昔のくらしのよいところや大変なところを知ることができ、もっと調べてみたくなりました。これからも、いろいろなことをわたしたちに教えてください。</a:t>
              </a:r>
              <a:endParaRPr kumimoji="1" lang="en-US" altLang="ja-JP" sz="1600" dirty="0" smtClean="0">
                <a:latin typeface="AR P教科書体M" panose="03000600000000000000" pitchFamily="66" charset="-128"/>
                <a:ea typeface="AR P教科書体M" panose="03000600000000000000" pitchFamily="66" charset="-128"/>
              </a:endParaRPr>
            </a:p>
            <a:p>
              <a:pPr indent="173038">
                <a:lnSpc>
                  <a:spcPct val="150000"/>
                </a:lnSpc>
              </a:pPr>
              <a:r>
                <a:rPr lang="ja-JP" altLang="en-US" sz="1600" dirty="0" smtClean="0">
                  <a:latin typeface="AR P教科書体M" panose="03000600000000000000" pitchFamily="66" charset="-128"/>
                  <a:ea typeface="AR P教科書体M" panose="03000600000000000000" pitchFamily="66" charset="-128"/>
                </a:rPr>
                <a:t>　　　　　　　　　　　　　　　　　　　　　　　</a:t>
              </a:r>
              <a:endParaRPr lang="en-US" altLang="ja-JP" sz="1600" dirty="0">
                <a:latin typeface="AR P教科書体M" panose="03000600000000000000" pitchFamily="66" charset="-128"/>
                <a:ea typeface="AR P教科書体M" panose="03000600000000000000" pitchFamily="66" charset="-128"/>
              </a:endParaRPr>
            </a:p>
            <a:p>
              <a:pPr>
                <a:lnSpc>
                  <a:spcPct val="150000"/>
                </a:lnSpc>
              </a:pPr>
              <a:endParaRPr kumimoji="1" lang="en-US" altLang="ja-JP" sz="1600" dirty="0" smtClean="0">
                <a:latin typeface="AR P教科書体M" panose="03000600000000000000" pitchFamily="66" charset="-128"/>
                <a:ea typeface="AR P教科書体M" panose="03000600000000000000" pitchFamily="66" charset="-128"/>
              </a:endParaRPr>
            </a:p>
            <a:p>
              <a:pPr>
                <a:lnSpc>
                  <a:spcPct val="150000"/>
                </a:lnSpc>
              </a:pPr>
              <a:endParaRPr lang="en-US" altLang="ja-JP" sz="1600" dirty="0">
                <a:latin typeface="AR P教科書体M" panose="03000600000000000000" pitchFamily="66" charset="-128"/>
                <a:ea typeface="AR P教科書体M" panose="03000600000000000000" pitchFamily="66" charset="-128"/>
              </a:endParaRPr>
            </a:p>
            <a:p>
              <a:pPr>
                <a:lnSpc>
                  <a:spcPct val="150000"/>
                </a:lnSpc>
              </a:pPr>
              <a:r>
                <a:rPr kumimoji="1" lang="ja-JP" altLang="en-US" sz="1600" dirty="0" smtClean="0">
                  <a:latin typeface="AR P教科書体M" panose="03000600000000000000" pitchFamily="66" charset="-128"/>
                  <a:ea typeface="AR P教科書体M" panose="03000600000000000000" pitchFamily="66" charset="-128"/>
                </a:rPr>
                <a:t>　</a:t>
              </a:r>
              <a:endParaRPr kumimoji="1" lang="en-US" altLang="ja-JP" sz="1600" dirty="0" smtClean="0">
                <a:latin typeface="AR P教科書体M" panose="03000600000000000000" pitchFamily="66" charset="-128"/>
                <a:ea typeface="AR P教科書体M" panose="03000600000000000000" pitchFamily="66" charset="-128"/>
              </a:endParaRPr>
            </a:p>
          </p:txBody>
        </p:sp>
        <p:sp>
          <p:nvSpPr>
            <p:cNvPr id="6" name="テキスト ボックス 5"/>
            <p:cNvSpPr txBox="1"/>
            <p:nvPr/>
          </p:nvSpPr>
          <p:spPr>
            <a:xfrm>
              <a:off x="5285645" y="728699"/>
              <a:ext cx="360000" cy="1872208"/>
            </a:xfrm>
            <a:prstGeom prst="rect">
              <a:avLst/>
            </a:prstGeom>
            <a:noFill/>
            <a:ln>
              <a:solidFill>
                <a:schemeClr val="tx1"/>
              </a:solidFill>
            </a:ln>
          </p:spPr>
          <p:txBody>
            <a:bodyPr vert="eaVert" wrap="square" rtlCol="0" anchor="ctr">
              <a:spAutoFit/>
            </a:bodyPr>
            <a:lstStyle/>
            <a:p>
              <a:pPr algn="ctr"/>
              <a:r>
                <a:rPr kumimoji="1" lang="ja-JP" altLang="en-US" dirty="0" smtClean="0"/>
                <a:t>ア</a:t>
              </a:r>
              <a:endParaRPr kumimoji="1" lang="ja-JP" altLang="en-US" dirty="0"/>
            </a:p>
          </p:txBody>
        </p:sp>
        <p:sp>
          <p:nvSpPr>
            <p:cNvPr id="32" name="テキスト ボックス 31"/>
            <p:cNvSpPr txBox="1"/>
            <p:nvPr/>
          </p:nvSpPr>
          <p:spPr>
            <a:xfrm>
              <a:off x="4911968" y="4149080"/>
              <a:ext cx="360000" cy="1800000"/>
            </a:xfrm>
            <a:prstGeom prst="rect">
              <a:avLst/>
            </a:prstGeom>
            <a:noFill/>
            <a:ln>
              <a:solidFill>
                <a:schemeClr val="tx1"/>
              </a:solidFill>
            </a:ln>
          </p:spPr>
          <p:txBody>
            <a:bodyPr vert="eaVert" wrap="square" rtlCol="0" anchor="ctr">
              <a:spAutoFit/>
            </a:bodyPr>
            <a:lstStyle/>
            <a:p>
              <a:pPr algn="ctr"/>
              <a:r>
                <a:rPr kumimoji="1" lang="ja-JP" altLang="en-US" dirty="0" smtClean="0"/>
                <a:t>イ</a:t>
              </a:r>
              <a:endParaRPr kumimoji="1" lang="ja-JP" altLang="en-US" dirty="0"/>
            </a:p>
          </p:txBody>
        </p:sp>
        <p:sp>
          <p:nvSpPr>
            <p:cNvPr id="33" name="テキスト ボックス 32"/>
            <p:cNvSpPr txBox="1"/>
            <p:nvPr/>
          </p:nvSpPr>
          <p:spPr>
            <a:xfrm>
              <a:off x="4498426" y="476671"/>
              <a:ext cx="360000" cy="1872208"/>
            </a:xfrm>
            <a:prstGeom prst="rect">
              <a:avLst/>
            </a:prstGeom>
            <a:noFill/>
            <a:ln>
              <a:solidFill>
                <a:schemeClr val="tx1"/>
              </a:solidFill>
            </a:ln>
          </p:spPr>
          <p:txBody>
            <a:bodyPr vert="eaVert" wrap="square" rtlCol="0" anchor="ctr">
              <a:spAutoFit/>
            </a:bodyPr>
            <a:lstStyle/>
            <a:p>
              <a:pPr algn="ctr"/>
              <a:r>
                <a:rPr kumimoji="1" lang="ja-JP" altLang="en-US" dirty="0" smtClean="0"/>
                <a:t>ウ</a:t>
              </a:r>
              <a:endParaRPr kumimoji="1" lang="ja-JP" altLang="en-US" dirty="0"/>
            </a:p>
          </p:txBody>
        </p:sp>
        <p:sp>
          <p:nvSpPr>
            <p:cNvPr id="7" name="正方形/長方形 6"/>
            <p:cNvSpPr/>
            <p:nvPr/>
          </p:nvSpPr>
          <p:spPr>
            <a:xfrm>
              <a:off x="6816080" y="476671"/>
              <a:ext cx="2520280" cy="5750707"/>
            </a:xfrm>
            <a:prstGeom prst="rect">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テキスト ボックス 14"/>
          <p:cNvSpPr txBox="1"/>
          <p:nvPr/>
        </p:nvSpPr>
        <p:spPr>
          <a:xfrm>
            <a:off x="11413566" y="417038"/>
            <a:ext cx="461665" cy="2376264"/>
          </a:xfrm>
          <a:prstGeom prst="rect">
            <a:avLst/>
          </a:prstGeom>
          <a:solidFill>
            <a:schemeClr val="bg1"/>
          </a:solidFill>
        </p:spPr>
        <p:txBody>
          <a:bodyPr vert="eaVert" wrap="square" tIns="72000" bIns="72000" rtlCol="0" anchor="ctr" anchorCtr="0">
            <a:spAutoFit/>
          </a:bodyPr>
          <a:lstStyle/>
          <a:p>
            <a:r>
              <a:rPr kumimoji="1" lang="en-US" altLang="ja-JP" dirty="0" smtClean="0"/>
              <a:t>【</a:t>
            </a:r>
            <a:r>
              <a:rPr kumimoji="1" lang="ja-JP" altLang="en-US" dirty="0" smtClean="0"/>
              <a:t>　</a:t>
            </a:r>
            <a:r>
              <a:rPr lang="ja-JP" altLang="en-US" dirty="0" smtClean="0"/>
              <a:t>山村</a:t>
            </a:r>
            <a:r>
              <a:rPr lang="ja-JP" altLang="en-US" dirty="0"/>
              <a:t>さんへの</a:t>
            </a:r>
            <a:r>
              <a:rPr lang="ja-JP" altLang="en-US" dirty="0" smtClean="0"/>
              <a:t>手紙</a:t>
            </a:r>
            <a:r>
              <a:rPr lang="en-US" altLang="ja-JP" dirty="0" smtClean="0"/>
              <a:t>】</a:t>
            </a:r>
            <a:endParaRPr kumimoji="1" lang="ja-JP" altLang="en-US" dirty="0"/>
          </a:p>
        </p:txBody>
      </p:sp>
      <p:sp>
        <p:nvSpPr>
          <p:cNvPr id="39" name="テキスト ボックス 38"/>
          <p:cNvSpPr txBox="1"/>
          <p:nvPr/>
        </p:nvSpPr>
        <p:spPr>
          <a:xfrm>
            <a:off x="1685465" y="404464"/>
            <a:ext cx="2769989" cy="5904656"/>
          </a:xfrm>
          <a:prstGeom prst="rect">
            <a:avLst/>
          </a:prstGeom>
          <a:solidFill>
            <a:schemeClr val="bg1"/>
          </a:solidFill>
          <a:ln w="9525">
            <a:solidFill>
              <a:schemeClr val="tx1"/>
            </a:solidFill>
          </a:ln>
        </p:spPr>
        <p:txBody>
          <a:bodyPr vert="eaVert" wrap="square" tIns="108000" bIns="108000" rtlCol="0">
            <a:spAutoFit/>
          </a:bodyPr>
          <a:lstStyle/>
          <a:p>
            <a:pPr indent="179388">
              <a:lnSpc>
                <a:spcPct val="150000"/>
              </a:lnSpc>
            </a:pPr>
            <a:r>
              <a:rPr kumimoji="1" lang="en-US" altLang="ja-JP" sz="1400" dirty="0" smtClean="0">
                <a:latin typeface="+mj-ea"/>
                <a:ea typeface="+mj-ea"/>
              </a:rPr>
              <a:t>【</a:t>
            </a:r>
            <a:r>
              <a:rPr kumimoji="1" lang="ja-JP" altLang="en-US" sz="1400" dirty="0" smtClean="0">
                <a:latin typeface="+mj-ea"/>
                <a:ea typeface="+mj-ea"/>
              </a:rPr>
              <a:t>　山村さんへの手紙</a:t>
            </a:r>
            <a:r>
              <a:rPr kumimoji="1" lang="en-US" altLang="ja-JP" sz="1400" dirty="0" smtClean="0">
                <a:latin typeface="+mj-ea"/>
                <a:ea typeface="+mj-ea"/>
              </a:rPr>
              <a:t>】</a:t>
            </a:r>
            <a:r>
              <a:rPr kumimoji="1" lang="ja-JP" altLang="en-US" sz="1400" dirty="0" smtClean="0">
                <a:latin typeface="+mj-ea"/>
                <a:ea typeface="+mj-ea"/>
              </a:rPr>
              <a:t>の　　　　　　　　</a:t>
            </a:r>
            <a:r>
              <a:rPr lang="ja-JP" altLang="en-US" sz="1400" dirty="0" smtClean="0">
                <a:latin typeface="+mj-ea"/>
                <a:ea typeface="+mj-ea"/>
              </a:rPr>
              <a:t>でどのようなことを書いていますか。</a:t>
            </a:r>
            <a:r>
              <a:rPr kumimoji="1" lang="ja-JP" altLang="en-US" sz="1400" dirty="0" smtClean="0">
                <a:latin typeface="+mj-ea"/>
                <a:ea typeface="+mj-ea"/>
              </a:rPr>
              <a:t>その</a:t>
            </a:r>
            <a:r>
              <a:rPr kumimoji="1" lang="ja-JP" altLang="en-US" sz="1400" dirty="0">
                <a:latin typeface="+mj-ea"/>
                <a:ea typeface="+mj-ea"/>
              </a:rPr>
              <a:t>説明と</a:t>
            </a:r>
            <a:r>
              <a:rPr kumimoji="1" lang="ja-JP" altLang="en-US" sz="1400" dirty="0" smtClean="0">
                <a:latin typeface="+mj-ea"/>
                <a:ea typeface="+mj-ea"/>
              </a:rPr>
              <a:t>して最も適切なものを、次の１から４までの中から一つ選びましょう。</a:t>
            </a:r>
            <a:endParaRPr kumimoji="1" lang="en-US" altLang="ja-JP" sz="1400" dirty="0" smtClean="0">
              <a:latin typeface="+mj-ea"/>
              <a:ea typeface="+mj-ea"/>
            </a:endParaRPr>
          </a:p>
          <a:p>
            <a:pPr indent="179388">
              <a:lnSpc>
                <a:spcPct val="150000"/>
              </a:lnSpc>
            </a:pPr>
            <a:endParaRPr kumimoji="1" lang="en-US" altLang="ja-JP" sz="1400" dirty="0" smtClean="0">
              <a:latin typeface="+mj-ea"/>
              <a:ea typeface="+mj-ea"/>
            </a:endParaRPr>
          </a:p>
          <a:p>
            <a:pPr marL="441325" indent="-261938">
              <a:lnSpc>
                <a:spcPct val="150000"/>
              </a:lnSpc>
            </a:pPr>
            <a:r>
              <a:rPr lang="ja-JP" altLang="en-US" sz="1400" dirty="0" smtClean="0">
                <a:latin typeface="+mj-ea"/>
                <a:ea typeface="+mj-ea"/>
              </a:rPr>
              <a:t>１　見学をして興味をもったことについて、本で調べたことを書いている。</a:t>
            </a:r>
            <a:endParaRPr lang="en-US" altLang="ja-JP" sz="1400" dirty="0" smtClean="0">
              <a:latin typeface="+mj-ea"/>
              <a:ea typeface="+mj-ea"/>
            </a:endParaRPr>
          </a:p>
          <a:p>
            <a:pPr marL="441325" indent="-261938">
              <a:lnSpc>
                <a:spcPct val="150000"/>
              </a:lnSpc>
            </a:pPr>
            <a:r>
              <a:rPr kumimoji="1" lang="ja-JP" altLang="en-US" sz="1400" dirty="0" smtClean="0">
                <a:latin typeface="+mj-ea"/>
                <a:ea typeface="+mj-ea"/>
              </a:rPr>
              <a:t>２　今と昔の生活の違いについて、体験して気づいたことを書いている。</a:t>
            </a:r>
            <a:endParaRPr kumimoji="1" lang="en-US" altLang="ja-JP" sz="1400" dirty="0" smtClean="0">
              <a:latin typeface="+mj-ea"/>
              <a:ea typeface="+mj-ea"/>
            </a:endParaRPr>
          </a:p>
          <a:p>
            <a:pPr indent="179388">
              <a:lnSpc>
                <a:spcPct val="150000"/>
              </a:lnSpc>
            </a:pPr>
            <a:r>
              <a:rPr lang="ja-JP" altLang="en-US" sz="1400" dirty="0" smtClean="0">
                <a:latin typeface="+mj-ea"/>
                <a:ea typeface="+mj-ea"/>
              </a:rPr>
              <a:t>３　山村さんの話の中で、一番心に残ったことを書いている。</a:t>
            </a:r>
            <a:endParaRPr lang="en-US" altLang="ja-JP" sz="1400" dirty="0" smtClean="0">
              <a:latin typeface="+mj-ea"/>
              <a:ea typeface="+mj-ea"/>
            </a:endParaRPr>
          </a:p>
          <a:p>
            <a:pPr indent="179388">
              <a:lnSpc>
                <a:spcPct val="150000"/>
              </a:lnSpc>
            </a:pPr>
            <a:r>
              <a:rPr kumimoji="1" lang="ja-JP" altLang="en-US" sz="1400" dirty="0" smtClean="0">
                <a:latin typeface="+mj-ea"/>
                <a:ea typeface="+mj-ea"/>
              </a:rPr>
              <a:t>４　見学して新たに疑問に思ったことを書いている。</a:t>
            </a:r>
            <a:endParaRPr kumimoji="1" lang="en-US" altLang="ja-JP" sz="1400" dirty="0" smtClean="0">
              <a:latin typeface="+mj-ea"/>
              <a:ea typeface="+mj-ea"/>
            </a:endParaRPr>
          </a:p>
        </p:txBody>
      </p:sp>
      <p:sp>
        <p:nvSpPr>
          <p:cNvPr id="16" name="正方形/長方形 15"/>
          <p:cNvSpPr/>
          <p:nvPr/>
        </p:nvSpPr>
        <p:spPr>
          <a:xfrm>
            <a:off x="4041325" y="2492897"/>
            <a:ext cx="254475" cy="864095"/>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a:off x="9264352" y="3356992"/>
            <a:ext cx="0" cy="287018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8895368" y="486806"/>
            <a:ext cx="0" cy="31582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8528506" y="4293096"/>
            <a:ext cx="0" cy="18710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8152700" y="471040"/>
            <a:ext cx="0" cy="569307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a:off x="7776894" y="486806"/>
            <a:ext cx="0" cy="92597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10105960" y="1396206"/>
            <a:ext cx="360000" cy="1440000"/>
          </a:xfrm>
          <a:prstGeom prst="rect">
            <a:avLst/>
          </a:prstGeom>
          <a:solidFill>
            <a:schemeClr val="bg1"/>
          </a:solidFill>
          <a:ln w="28575">
            <a:solidFill>
              <a:srgbClr val="FF0000"/>
            </a:solidFill>
          </a:ln>
        </p:spPr>
        <p:txBody>
          <a:bodyPr vert="eaVert" wrap="square" rtlCol="0" anchor="ctr">
            <a:spAutoFit/>
          </a:bodyPr>
          <a:lstStyle/>
          <a:p>
            <a:pPr algn="ctr"/>
            <a:r>
              <a:rPr kumimoji="1" lang="ja-JP" altLang="en-US" dirty="0" smtClean="0"/>
              <a:t>体験したこと</a:t>
            </a:r>
            <a:endParaRPr kumimoji="1" lang="ja-JP" altLang="en-US" dirty="0"/>
          </a:p>
        </p:txBody>
      </p:sp>
      <p:sp>
        <p:nvSpPr>
          <p:cNvPr id="64" name="テキスト ボックス 63"/>
          <p:cNvSpPr txBox="1"/>
          <p:nvPr/>
        </p:nvSpPr>
        <p:spPr>
          <a:xfrm>
            <a:off x="7336886" y="1877577"/>
            <a:ext cx="360000" cy="1440000"/>
          </a:xfrm>
          <a:prstGeom prst="rect">
            <a:avLst/>
          </a:prstGeom>
          <a:solidFill>
            <a:schemeClr val="bg1"/>
          </a:solidFill>
          <a:ln w="28575">
            <a:solidFill>
              <a:srgbClr val="FF0000"/>
            </a:solidFill>
          </a:ln>
        </p:spPr>
        <p:txBody>
          <a:bodyPr vert="eaVert" wrap="square" rtlCol="0" anchor="ctr">
            <a:spAutoFit/>
          </a:bodyPr>
          <a:lstStyle/>
          <a:p>
            <a:pPr algn="ctr"/>
            <a:r>
              <a:rPr kumimoji="1" lang="ja-JP" altLang="en-US" dirty="0" smtClean="0"/>
              <a:t>気づいたこと</a:t>
            </a:r>
            <a:endParaRPr kumimoji="1" lang="ja-JP" altLang="en-US" dirty="0"/>
          </a:p>
        </p:txBody>
      </p:sp>
      <p:cxnSp>
        <p:nvCxnSpPr>
          <p:cNvPr id="29" name="直線矢印コネクタ 28"/>
          <p:cNvCxnSpPr/>
          <p:nvPr/>
        </p:nvCxnSpPr>
        <p:spPr>
          <a:xfrm flipH="1">
            <a:off x="9279484" y="2793302"/>
            <a:ext cx="826476" cy="605166"/>
          </a:xfrm>
          <a:prstGeom prst="straightConnector1">
            <a:avLst/>
          </a:prstGeom>
          <a:ln w="19050">
            <a:solidFill>
              <a:srgbClr val="FF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p:nvPr/>
        </p:nvCxnSpPr>
        <p:spPr>
          <a:xfrm>
            <a:off x="7703300" y="3317577"/>
            <a:ext cx="842227" cy="975519"/>
          </a:xfrm>
          <a:prstGeom prst="straightConnector1">
            <a:avLst/>
          </a:prstGeom>
          <a:ln w="19050">
            <a:solidFill>
              <a:srgbClr val="FF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1" name="円/楕円 30"/>
          <p:cNvSpPr/>
          <p:nvPr/>
        </p:nvSpPr>
        <p:spPr>
          <a:xfrm>
            <a:off x="2495150" y="643439"/>
            <a:ext cx="221292" cy="22129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20258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right)">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up)">
                                      <p:cBhvr>
                                        <p:cTn id="12" dur="500"/>
                                        <p:tgtEl>
                                          <p:spTgt spid="18"/>
                                        </p:tgtEl>
                                      </p:cBhvr>
                                    </p:animEffect>
                                  </p:childTnLst>
                                </p:cTn>
                              </p:par>
                            </p:childTnLst>
                          </p:cTn>
                        </p:par>
                        <p:par>
                          <p:cTn id="13" fill="hold">
                            <p:stCondLst>
                              <p:cond delay="500"/>
                            </p:stCondLst>
                            <p:childTnLst>
                              <p:par>
                                <p:cTn id="14" presetID="22" presetClass="entr" presetSubtype="1" fill="hold" nodeType="afterEffect">
                                  <p:stCondLst>
                                    <p:cond delay="0"/>
                                  </p:stCondLst>
                                  <p:childTnLst>
                                    <p:set>
                                      <p:cBhvr>
                                        <p:cTn id="15" dur="1" fill="hold">
                                          <p:stCondLst>
                                            <p:cond delay="0"/>
                                          </p:stCondLst>
                                        </p:cTn>
                                        <p:tgtEl>
                                          <p:spTgt spid="46"/>
                                        </p:tgtEl>
                                        <p:attrNameLst>
                                          <p:attrName>style.visibility</p:attrName>
                                        </p:attrNameLst>
                                      </p:cBhvr>
                                      <p:to>
                                        <p:strVal val="visible"/>
                                      </p:to>
                                    </p:set>
                                    <p:animEffect transition="in" filter="wipe(up)">
                                      <p:cBhvr>
                                        <p:cTn id="16" dur="500"/>
                                        <p:tgtEl>
                                          <p:spTgt spid="46"/>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60"/>
                                        </p:tgtEl>
                                        <p:attrNameLst>
                                          <p:attrName>style.visibility</p:attrName>
                                        </p:attrNameLst>
                                      </p:cBhvr>
                                      <p:to>
                                        <p:strVal val="visible"/>
                                      </p:to>
                                    </p:set>
                                    <p:animEffect transition="in" filter="wipe(up)">
                                      <p:cBhvr>
                                        <p:cTn id="21" dur="500"/>
                                        <p:tgtEl>
                                          <p:spTgt spid="60"/>
                                        </p:tgtEl>
                                      </p:cBhvr>
                                    </p:animEffect>
                                  </p:childTnLst>
                                </p:cTn>
                              </p:par>
                            </p:childTnLst>
                          </p:cTn>
                        </p:par>
                        <p:par>
                          <p:cTn id="22" fill="hold">
                            <p:stCondLst>
                              <p:cond delay="500"/>
                            </p:stCondLst>
                            <p:childTnLst>
                              <p:par>
                                <p:cTn id="23" presetID="22" presetClass="entr" presetSubtype="1" fill="hold" nodeType="afterEffect">
                                  <p:stCondLst>
                                    <p:cond delay="0"/>
                                  </p:stCondLst>
                                  <p:childTnLst>
                                    <p:set>
                                      <p:cBhvr>
                                        <p:cTn id="24" dur="1" fill="hold">
                                          <p:stCondLst>
                                            <p:cond delay="0"/>
                                          </p:stCondLst>
                                        </p:cTn>
                                        <p:tgtEl>
                                          <p:spTgt spid="62"/>
                                        </p:tgtEl>
                                        <p:attrNameLst>
                                          <p:attrName>style.visibility</p:attrName>
                                        </p:attrNameLst>
                                      </p:cBhvr>
                                      <p:to>
                                        <p:strVal val="visible"/>
                                      </p:to>
                                    </p:set>
                                    <p:animEffect transition="in" filter="wipe(up)">
                                      <p:cBhvr>
                                        <p:cTn id="25" dur="500"/>
                                        <p:tgtEl>
                                          <p:spTgt spid="62"/>
                                        </p:tgtEl>
                                      </p:cBhvr>
                                    </p:animEffect>
                                  </p:childTnLst>
                                </p:cTn>
                              </p:par>
                            </p:childTnLst>
                          </p:cTn>
                        </p:par>
                        <p:par>
                          <p:cTn id="26" fill="hold">
                            <p:stCondLst>
                              <p:cond delay="1000"/>
                            </p:stCondLst>
                            <p:childTnLst>
                              <p:par>
                                <p:cTn id="27" presetID="22" presetClass="entr" presetSubtype="1" fill="hold" nodeType="afterEffect">
                                  <p:stCondLst>
                                    <p:cond delay="0"/>
                                  </p:stCondLst>
                                  <p:childTnLst>
                                    <p:set>
                                      <p:cBhvr>
                                        <p:cTn id="28" dur="1" fill="hold">
                                          <p:stCondLst>
                                            <p:cond delay="0"/>
                                          </p:stCondLst>
                                        </p:cTn>
                                        <p:tgtEl>
                                          <p:spTgt spid="63"/>
                                        </p:tgtEl>
                                        <p:attrNameLst>
                                          <p:attrName>style.visibility</p:attrName>
                                        </p:attrNameLst>
                                      </p:cBhvr>
                                      <p:to>
                                        <p:strVal val="visible"/>
                                      </p:to>
                                    </p:set>
                                    <p:animEffect transition="in" filter="wipe(up)">
                                      <p:cBhvr>
                                        <p:cTn id="29" dur="500"/>
                                        <p:tgtEl>
                                          <p:spTgt spid="63"/>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wipe(up)">
                                      <p:cBhvr>
                                        <p:cTn id="34" dur="500"/>
                                        <p:tgtEl>
                                          <p:spTgt spid="27"/>
                                        </p:tgtEl>
                                      </p:cBhvr>
                                    </p:animEffect>
                                  </p:childTnLst>
                                </p:cTn>
                              </p:par>
                            </p:childTnLst>
                          </p:cTn>
                        </p:par>
                        <p:par>
                          <p:cTn id="35" fill="hold">
                            <p:stCondLst>
                              <p:cond delay="500"/>
                            </p:stCondLst>
                            <p:childTnLst>
                              <p:par>
                                <p:cTn id="36" presetID="22" presetClass="entr" presetSubtype="1" fill="hold" nodeType="after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wipe(up)">
                                      <p:cBhvr>
                                        <p:cTn id="38" dur="500"/>
                                        <p:tgtEl>
                                          <p:spTgt spid="29"/>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grpId="0" nodeType="clickEffect">
                                  <p:stCondLst>
                                    <p:cond delay="0"/>
                                  </p:stCondLst>
                                  <p:childTnLst>
                                    <p:set>
                                      <p:cBhvr>
                                        <p:cTn id="42" dur="1" fill="hold">
                                          <p:stCondLst>
                                            <p:cond delay="0"/>
                                          </p:stCondLst>
                                        </p:cTn>
                                        <p:tgtEl>
                                          <p:spTgt spid="64"/>
                                        </p:tgtEl>
                                        <p:attrNameLst>
                                          <p:attrName>style.visibility</p:attrName>
                                        </p:attrNameLst>
                                      </p:cBhvr>
                                      <p:to>
                                        <p:strVal val="visible"/>
                                      </p:to>
                                    </p:set>
                                    <p:animEffect transition="in" filter="wipe(up)">
                                      <p:cBhvr>
                                        <p:cTn id="43" dur="500"/>
                                        <p:tgtEl>
                                          <p:spTgt spid="64"/>
                                        </p:tgtEl>
                                      </p:cBhvr>
                                    </p:animEffect>
                                  </p:childTnLst>
                                </p:cTn>
                              </p:par>
                            </p:childTnLst>
                          </p:cTn>
                        </p:par>
                        <p:par>
                          <p:cTn id="44" fill="hold">
                            <p:stCondLst>
                              <p:cond delay="500"/>
                            </p:stCondLst>
                            <p:childTnLst>
                              <p:par>
                                <p:cTn id="45" presetID="22" presetClass="entr" presetSubtype="1" fill="hold" nodeType="afterEffect">
                                  <p:stCondLst>
                                    <p:cond delay="0"/>
                                  </p:stCondLst>
                                  <p:childTnLst>
                                    <p:set>
                                      <p:cBhvr>
                                        <p:cTn id="46" dur="1" fill="hold">
                                          <p:stCondLst>
                                            <p:cond delay="0"/>
                                          </p:stCondLst>
                                        </p:cTn>
                                        <p:tgtEl>
                                          <p:spTgt spid="65"/>
                                        </p:tgtEl>
                                        <p:attrNameLst>
                                          <p:attrName>style.visibility</p:attrName>
                                        </p:attrNameLst>
                                      </p:cBhvr>
                                      <p:to>
                                        <p:strVal val="visible"/>
                                      </p:to>
                                    </p:set>
                                    <p:animEffect transition="in" filter="wipe(up)">
                                      <p:cBhvr>
                                        <p:cTn id="47" dur="500"/>
                                        <p:tgtEl>
                                          <p:spTgt spid="6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fade">
                                      <p:cBhvr>
                                        <p:cTn id="5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27" grpId="0" animBg="1"/>
      <p:bldP spid="64" grpId="0" animBg="1"/>
      <p:bldP spid="3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グループ化 11"/>
          <p:cNvGrpSpPr/>
          <p:nvPr/>
        </p:nvGrpSpPr>
        <p:grpSpPr>
          <a:xfrm>
            <a:off x="4511824" y="764704"/>
            <a:ext cx="6463308" cy="5904656"/>
            <a:chOff x="4097188" y="476672"/>
            <a:chExt cx="6463308" cy="5904656"/>
          </a:xfrm>
        </p:grpSpPr>
        <p:sp>
          <p:nvSpPr>
            <p:cNvPr id="2" name="テキスト ボックス 1"/>
            <p:cNvSpPr txBox="1"/>
            <p:nvPr/>
          </p:nvSpPr>
          <p:spPr>
            <a:xfrm>
              <a:off x="4097188" y="476672"/>
              <a:ext cx="6463308" cy="5904656"/>
            </a:xfrm>
            <a:prstGeom prst="rect">
              <a:avLst/>
            </a:prstGeom>
            <a:solidFill>
              <a:schemeClr val="bg1"/>
            </a:solidFill>
            <a:ln w="9525">
              <a:solidFill>
                <a:schemeClr val="tx1"/>
              </a:solidFill>
            </a:ln>
          </p:spPr>
          <p:txBody>
            <a:bodyPr vert="eaVert" wrap="square" tIns="108000" bIns="108000" rtlCol="0">
              <a:spAutoFit/>
            </a:bodyPr>
            <a:lstStyle/>
            <a:p>
              <a:pPr indent="179388">
                <a:lnSpc>
                  <a:spcPct val="150000"/>
                </a:lnSpc>
              </a:pPr>
              <a:r>
                <a:rPr kumimoji="1" lang="ja-JP" altLang="en-US" sz="1600" dirty="0" smtClean="0">
                  <a:latin typeface="AR P教科書体M" panose="03000600000000000000" pitchFamily="66" charset="-128"/>
                  <a:ea typeface="AR P教科書体M" panose="03000600000000000000" pitchFamily="66" charset="-128"/>
                </a:rPr>
                <a:t>緑が美しい季節となりました。先日はお忙しいところ、歴史資料館を案内していただき、ありがとうございました。実際に資料館を見学することで、昔の人々の暮らしについて考えることができました。</a:t>
              </a:r>
              <a:endParaRPr kumimoji="1" lang="en-US" altLang="ja-JP" sz="1600" dirty="0" smtClean="0">
                <a:latin typeface="AR P教科書体M" panose="03000600000000000000" pitchFamily="66" charset="-128"/>
                <a:ea typeface="AR P教科書体M" panose="03000600000000000000" pitchFamily="66" charset="-128"/>
              </a:endParaRPr>
            </a:p>
            <a:p>
              <a:pPr indent="179388">
                <a:lnSpc>
                  <a:spcPct val="150000"/>
                </a:lnSpc>
              </a:pPr>
              <a:r>
                <a:rPr lang="ja-JP" altLang="en-US" sz="1600" dirty="0" smtClean="0">
                  <a:latin typeface="AR P教科書体M" panose="03000600000000000000" pitchFamily="66" charset="-128"/>
                  <a:ea typeface="AR P教科書体M" panose="03000600000000000000" pitchFamily="66" charset="-128"/>
                </a:rPr>
                <a:t>特に心に残っているのは、「昔のくらしコーナー」です。せんたく板を使ってあらうと、せんたく機だけでは落ちないようなよごれがきれいに落ちたのでびっくりしました。また、よごれを落とすには時間がかかり、うでがいたくなることを実感しました。今は自動でせんたくができて、その間に他の仕事をすることもできます。でも、昔はせんたく板を使い、長い時間をかけてせんたくをしていたことが、今回の見学を通して分かりました。</a:t>
              </a:r>
              <a:endParaRPr lang="en-US" altLang="ja-JP" sz="1600" dirty="0" smtClean="0">
                <a:latin typeface="AR P教科書体M" panose="03000600000000000000" pitchFamily="66" charset="-128"/>
                <a:ea typeface="AR P教科書体M" panose="03000600000000000000" pitchFamily="66" charset="-128"/>
              </a:endParaRPr>
            </a:p>
            <a:p>
              <a:pPr indent="179388">
                <a:lnSpc>
                  <a:spcPct val="150000"/>
                </a:lnSpc>
              </a:pPr>
              <a:r>
                <a:rPr kumimoji="1" lang="ja-JP" altLang="en-US" sz="1600" dirty="0" smtClean="0">
                  <a:latin typeface="AR P教科書体M" panose="03000600000000000000" pitchFamily="66" charset="-128"/>
                  <a:ea typeface="AR P教科書体M" panose="03000600000000000000" pitchFamily="66" charset="-128"/>
                </a:rPr>
                <a:t>昔のくらしのよいところや大変なところを知ることができ、もっと調べてみたくなりました。これからも、いろいろなことをわたしたちに教えてください。</a:t>
              </a:r>
              <a:endParaRPr kumimoji="1" lang="en-US" altLang="ja-JP" sz="1600" dirty="0" smtClean="0">
                <a:latin typeface="AR P教科書体M" panose="03000600000000000000" pitchFamily="66" charset="-128"/>
                <a:ea typeface="AR P教科書体M" panose="03000600000000000000" pitchFamily="66" charset="-128"/>
              </a:endParaRPr>
            </a:p>
            <a:p>
              <a:pPr indent="173038">
                <a:lnSpc>
                  <a:spcPct val="150000"/>
                </a:lnSpc>
              </a:pPr>
              <a:r>
                <a:rPr lang="ja-JP" altLang="en-US" sz="1600" dirty="0" smtClean="0">
                  <a:latin typeface="AR P教科書体M" panose="03000600000000000000" pitchFamily="66" charset="-128"/>
                  <a:ea typeface="AR P教科書体M" panose="03000600000000000000" pitchFamily="66" charset="-128"/>
                </a:rPr>
                <a:t>　　　　　　　　　　　　　　　　　　　　　　　</a:t>
              </a:r>
              <a:endParaRPr lang="en-US" altLang="ja-JP" sz="1600" dirty="0">
                <a:latin typeface="AR P教科書体M" panose="03000600000000000000" pitchFamily="66" charset="-128"/>
                <a:ea typeface="AR P教科書体M" panose="03000600000000000000" pitchFamily="66" charset="-128"/>
              </a:endParaRPr>
            </a:p>
            <a:p>
              <a:pPr>
                <a:lnSpc>
                  <a:spcPct val="150000"/>
                </a:lnSpc>
              </a:pPr>
              <a:endParaRPr kumimoji="1" lang="en-US" altLang="ja-JP" sz="1600" dirty="0" smtClean="0">
                <a:latin typeface="AR P教科書体M" panose="03000600000000000000" pitchFamily="66" charset="-128"/>
                <a:ea typeface="AR P教科書体M" panose="03000600000000000000" pitchFamily="66" charset="-128"/>
              </a:endParaRPr>
            </a:p>
            <a:p>
              <a:pPr>
                <a:lnSpc>
                  <a:spcPct val="150000"/>
                </a:lnSpc>
              </a:pPr>
              <a:endParaRPr lang="en-US" altLang="ja-JP" sz="1600" dirty="0">
                <a:latin typeface="AR P教科書体M" panose="03000600000000000000" pitchFamily="66" charset="-128"/>
                <a:ea typeface="AR P教科書体M" panose="03000600000000000000" pitchFamily="66" charset="-128"/>
              </a:endParaRPr>
            </a:p>
            <a:p>
              <a:pPr>
                <a:lnSpc>
                  <a:spcPct val="150000"/>
                </a:lnSpc>
              </a:pPr>
              <a:r>
                <a:rPr kumimoji="1" lang="ja-JP" altLang="en-US" sz="1600" dirty="0" smtClean="0">
                  <a:latin typeface="AR P教科書体M" panose="03000600000000000000" pitchFamily="66" charset="-128"/>
                  <a:ea typeface="AR P教科書体M" panose="03000600000000000000" pitchFamily="66" charset="-128"/>
                </a:rPr>
                <a:t>　</a:t>
              </a:r>
              <a:endParaRPr kumimoji="1" lang="en-US" altLang="ja-JP" sz="1600" dirty="0" smtClean="0">
                <a:latin typeface="AR P教科書体M" panose="03000600000000000000" pitchFamily="66" charset="-128"/>
                <a:ea typeface="AR P教科書体M" panose="03000600000000000000" pitchFamily="66" charset="-128"/>
              </a:endParaRPr>
            </a:p>
          </p:txBody>
        </p:sp>
        <p:sp>
          <p:nvSpPr>
            <p:cNvPr id="6" name="テキスト ボックス 5"/>
            <p:cNvSpPr txBox="1"/>
            <p:nvPr/>
          </p:nvSpPr>
          <p:spPr>
            <a:xfrm>
              <a:off x="5285645" y="728699"/>
              <a:ext cx="360000" cy="1872208"/>
            </a:xfrm>
            <a:prstGeom prst="rect">
              <a:avLst/>
            </a:prstGeom>
            <a:noFill/>
            <a:ln>
              <a:solidFill>
                <a:schemeClr val="tx1"/>
              </a:solidFill>
            </a:ln>
          </p:spPr>
          <p:txBody>
            <a:bodyPr vert="eaVert" wrap="square" rtlCol="0" anchor="ctr">
              <a:spAutoFit/>
            </a:bodyPr>
            <a:lstStyle/>
            <a:p>
              <a:pPr algn="ctr"/>
              <a:r>
                <a:rPr kumimoji="1" lang="ja-JP" altLang="en-US" dirty="0" smtClean="0"/>
                <a:t>ア</a:t>
              </a:r>
              <a:endParaRPr kumimoji="1" lang="ja-JP" altLang="en-US" dirty="0"/>
            </a:p>
          </p:txBody>
        </p:sp>
        <p:sp>
          <p:nvSpPr>
            <p:cNvPr id="32" name="テキスト ボックス 31"/>
            <p:cNvSpPr txBox="1"/>
            <p:nvPr/>
          </p:nvSpPr>
          <p:spPr>
            <a:xfrm>
              <a:off x="4911968" y="4437312"/>
              <a:ext cx="360000" cy="1800000"/>
            </a:xfrm>
            <a:prstGeom prst="rect">
              <a:avLst/>
            </a:prstGeom>
            <a:noFill/>
            <a:ln>
              <a:solidFill>
                <a:schemeClr val="tx1"/>
              </a:solidFill>
            </a:ln>
          </p:spPr>
          <p:txBody>
            <a:bodyPr vert="eaVert" wrap="square" rtlCol="0" anchor="ctr">
              <a:spAutoFit/>
            </a:bodyPr>
            <a:lstStyle/>
            <a:p>
              <a:pPr algn="ctr"/>
              <a:r>
                <a:rPr kumimoji="1" lang="ja-JP" altLang="en-US" dirty="0" smtClean="0"/>
                <a:t>イ</a:t>
              </a:r>
              <a:endParaRPr kumimoji="1" lang="ja-JP" altLang="en-US" dirty="0"/>
            </a:p>
          </p:txBody>
        </p:sp>
        <p:sp>
          <p:nvSpPr>
            <p:cNvPr id="33" name="テキスト ボックス 32"/>
            <p:cNvSpPr txBox="1"/>
            <p:nvPr/>
          </p:nvSpPr>
          <p:spPr>
            <a:xfrm>
              <a:off x="4498426" y="620688"/>
              <a:ext cx="360000" cy="1872208"/>
            </a:xfrm>
            <a:prstGeom prst="rect">
              <a:avLst/>
            </a:prstGeom>
            <a:noFill/>
            <a:ln>
              <a:solidFill>
                <a:schemeClr val="tx1"/>
              </a:solidFill>
            </a:ln>
          </p:spPr>
          <p:txBody>
            <a:bodyPr vert="eaVert" wrap="square" rtlCol="0" anchor="ctr">
              <a:spAutoFit/>
            </a:bodyPr>
            <a:lstStyle/>
            <a:p>
              <a:pPr algn="ctr"/>
              <a:r>
                <a:rPr kumimoji="1" lang="ja-JP" altLang="en-US" dirty="0" smtClean="0"/>
                <a:t>ウ</a:t>
              </a:r>
              <a:endParaRPr kumimoji="1" lang="ja-JP" altLang="en-US" dirty="0"/>
            </a:p>
          </p:txBody>
        </p:sp>
        <p:sp>
          <p:nvSpPr>
            <p:cNvPr id="7" name="正方形/長方形 6"/>
            <p:cNvSpPr/>
            <p:nvPr/>
          </p:nvSpPr>
          <p:spPr>
            <a:xfrm>
              <a:off x="6816080" y="534727"/>
              <a:ext cx="2520280" cy="5750707"/>
            </a:xfrm>
            <a:prstGeom prst="rect">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テキスト ボックス 14"/>
          <p:cNvSpPr txBox="1"/>
          <p:nvPr/>
        </p:nvSpPr>
        <p:spPr>
          <a:xfrm>
            <a:off x="11402351" y="692696"/>
            <a:ext cx="461665" cy="2376264"/>
          </a:xfrm>
          <a:prstGeom prst="rect">
            <a:avLst/>
          </a:prstGeom>
          <a:solidFill>
            <a:schemeClr val="bg1"/>
          </a:solidFill>
        </p:spPr>
        <p:txBody>
          <a:bodyPr vert="eaVert" wrap="square" tIns="72000" bIns="72000" rtlCol="0" anchor="ctr" anchorCtr="0">
            <a:spAutoFit/>
          </a:bodyPr>
          <a:lstStyle/>
          <a:p>
            <a:r>
              <a:rPr kumimoji="1" lang="en-US" altLang="ja-JP" dirty="0" smtClean="0"/>
              <a:t>【</a:t>
            </a:r>
            <a:r>
              <a:rPr kumimoji="1" lang="ja-JP" altLang="en-US" dirty="0" smtClean="0"/>
              <a:t>　</a:t>
            </a:r>
            <a:r>
              <a:rPr lang="ja-JP" altLang="en-US" dirty="0" smtClean="0"/>
              <a:t>山村</a:t>
            </a:r>
            <a:r>
              <a:rPr lang="ja-JP" altLang="en-US" dirty="0"/>
              <a:t>さんへの</a:t>
            </a:r>
            <a:r>
              <a:rPr lang="ja-JP" altLang="en-US" dirty="0" smtClean="0"/>
              <a:t>手紙</a:t>
            </a:r>
            <a:r>
              <a:rPr lang="en-US" altLang="ja-JP" dirty="0" smtClean="0"/>
              <a:t>】</a:t>
            </a:r>
            <a:endParaRPr kumimoji="1" lang="ja-JP" altLang="en-US" dirty="0"/>
          </a:p>
        </p:txBody>
      </p:sp>
      <p:sp>
        <p:nvSpPr>
          <p:cNvPr id="3" name="テキスト ボックス 2"/>
          <p:cNvSpPr txBox="1"/>
          <p:nvPr/>
        </p:nvSpPr>
        <p:spPr>
          <a:xfrm>
            <a:off x="10488488" y="368728"/>
            <a:ext cx="360000" cy="612000"/>
          </a:xfrm>
          <a:prstGeom prst="rect">
            <a:avLst/>
          </a:prstGeom>
          <a:solidFill>
            <a:srgbClr val="FFFF00"/>
          </a:solidFill>
          <a:ln>
            <a:solidFill>
              <a:schemeClr val="tx1"/>
            </a:solidFill>
          </a:ln>
        </p:spPr>
        <p:txBody>
          <a:bodyPr vert="eaVert" wrap="square" rtlCol="0" anchor="ctr">
            <a:spAutoFit/>
          </a:bodyPr>
          <a:lstStyle/>
          <a:p>
            <a:pPr algn="ctr"/>
            <a:r>
              <a:rPr lang="ja-JP" altLang="en-US" dirty="0" smtClean="0"/>
              <a:t>前文</a:t>
            </a:r>
            <a:endParaRPr kumimoji="1" lang="ja-JP" altLang="en-US" dirty="0"/>
          </a:p>
        </p:txBody>
      </p:sp>
      <p:sp>
        <p:nvSpPr>
          <p:cNvPr id="25" name="テキスト ボックス 24"/>
          <p:cNvSpPr txBox="1"/>
          <p:nvPr/>
        </p:nvSpPr>
        <p:spPr>
          <a:xfrm>
            <a:off x="9408408" y="368728"/>
            <a:ext cx="360000" cy="612000"/>
          </a:xfrm>
          <a:prstGeom prst="rect">
            <a:avLst/>
          </a:prstGeom>
          <a:solidFill>
            <a:srgbClr val="FFFF00"/>
          </a:solidFill>
          <a:ln>
            <a:solidFill>
              <a:schemeClr val="tx1"/>
            </a:solidFill>
          </a:ln>
        </p:spPr>
        <p:txBody>
          <a:bodyPr vert="eaVert" wrap="square" rtlCol="0" anchor="ctr">
            <a:spAutoFit/>
          </a:bodyPr>
          <a:lstStyle/>
          <a:p>
            <a:pPr algn="ctr"/>
            <a:r>
              <a:rPr lang="ja-JP" altLang="en-US" dirty="0" smtClean="0"/>
              <a:t>本文</a:t>
            </a:r>
            <a:endParaRPr kumimoji="1" lang="ja-JP" altLang="en-US" dirty="0"/>
          </a:p>
        </p:txBody>
      </p:sp>
      <p:sp>
        <p:nvSpPr>
          <p:cNvPr id="26" name="テキスト ボックス 25"/>
          <p:cNvSpPr txBox="1"/>
          <p:nvPr/>
        </p:nvSpPr>
        <p:spPr>
          <a:xfrm>
            <a:off x="6816120" y="368728"/>
            <a:ext cx="360000" cy="612000"/>
          </a:xfrm>
          <a:prstGeom prst="rect">
            <a:avLst/>
          </a:prstGeom>
          <a:solidFill>
            <a:srgbClr val="FFFF00"/>
          </a:solidFill>
          <a:ln>
            <a:solidFill>
              <a:schemeClr val="tx1"/>
            </a:solidFill>
          </a:ln>
        </p:spPr>
        <p:txBody>
          <a:bodyPr vert="eaVert" wrap="square" rtlCol="0" anchor="ctr">
            <a:spAutoFit/>
          </a:bodyPr>
          <a:lstStyle/>
          <a:p>
            <a:pPr algn="ctr"/>
            <a:r>
              <a:rPr lang="ja-JP" altLang="en-US" dirty="0" smtClean="0"/>
              <a:t>末文</a:t>
            </a:r>
            <a:endParaRPr kumimoji="1" lang="ja-JP" altLang="en-US" dirty="0"/>
          </a:p>
        </p:txBody>
      </p:sp>
      <p:sp>
        <p:nvSpPr>
          <p:cNvPr id="28" name="テキスト ボックス 27"/>
          <p:cNvSpPr txBox="1"/>
          <p:nvPr/>
        </p:nvSpPr>
        <p:spPr>
          <a:xfrm>
            <a:off x="5309940" y="404664"/>
            <a:ext cx="360000" cy="827529"/>
          </a:xfrm>
          <a:prstGeom prst="rect">
            <a:avLst/>
          </a:prstGeom>
          <a:solidFill>
            <a:srgbClr val="FFFF00"/>
          </a:solidFill>
          <a:ln>
            <a:solidFill>
              <a:schemeClr val="tx1"/>
            </a:solidFill>
          </a:ln>
        </p:spPr>
        <p:txBody>
          <a:bodyPr vert="eaVert" wrap="square" rtlCol="0" anchor="ctr">
            <a:spAutoFit/>
          </a:bodyPr>
          <a:lstStyle/>
          <a:p>
            <a:pPr algn="ctr"/>
            <a:r>
              <a:rPr kumimoji="1" lang="ja-JP" altLang="en-US" dirty="0" smtClean="0"/>
              <a:t>後付け</a:t>
            </a:r>
            <a:endParaRPr kumimoji="1" lang="ja-JP" altLang="en-US" dirty="0"/>
          </a:p>
        </p:txBody>
      </p:sp>
      <p:sp>
        <p:nvSpPr>
          <p:cNvPr id="30" name="テキスト ボックス 29"/>
          <p:cNvSpPr txBox="1"/>
          <p:nvPr/>
        </p:nvSpPr>
        <p:spPr>
          <a:xfrm>
            <a:off x="10884276" y="1588230"/>
            <a:ext cx="396000" cy="3636000"/>
          </a:xfrm>
          <a:prstGeom prst="rect">
            <a:avLst/>
          </a:prstGeom>
          <a:solidFill>
            <a:schemeClr val="bg1"/>
          </a:solidFill>
          <a:ln w="28575">
            <a:solidFill>
              <a:srgbClr val="FF0000"/>
            </a:solidFill>
          </a:ln>
        </p:spPr>
        <p:txBody>
          <a:bodyPr vert="eaVert" wrap="square" rtlCol="0" anchor="ctr">
            <a:spAutoFit/>
          </a:bodyPr>
          <a:lstStyle/>
          <a:p>
            <a:pPr algn="ctr"/>
            <a:r>
              <a:rPr kumimoji="1" lang="ja-JP" altLang="en-US" dirty="0" smtClean="0"/>
              <a:t>季節の言葉や、自己紹介などを書く</a:t>
            </a:r>
            <a:endParaRPr kumimoji="1" lang="ja-JP" altLang="en-US" dirty="0"/>
          </a:p>
        </p:txBody>
      </p:sp>
      <p:sp>
        <p:nvSpPr>
          <p:cNvPr id="34" name="テキスト ボックス 33"/>
          <p:cNvSpPr txBox="1"/>
          <p:nvPr/>
        </p:nvSpPr>
        <p:spPr>
          <a:xfrm>
            <a:off x="9048328" y="3609054"/>
            <a:ext cx="360000" cy="1440000"/>
          </a:xfrm>
          <a:prstGeom prst="rect">
            <a:avLst/>
          </a:prstGeom>
          <a:solidFill>
            <a:schemeClr val="bg1"/>
          </a:solidFill>
          <a:ln w="28575">
            <a:solidFill>
              <a:srgbClr val="FF0000"/>
            </a:solidFill>
          </a:ln>
        </p:spPr>
        <p:txBody>
          <a:bodyPr vert="eaVert" wrap="square" rtlCol="0" anchor="ctr">
            <a:spAutoFit/>
          </a:bodyPr>
          <a:lstStyle/>
          <a:p>
            <a:pPr algn="ctr"/>
            <a:r>
              <a:rPr kumimoji="1" lang="ja-JP" altLang="en-US" dirty="0" smtClean="0"/>
              <a:t>体験したこと</a:t>
            </a:r>
            <a:endParaRPr kumimoji="1" lang="ja-JP" altLang="en-US" dirty="0"/>
          </a:p>
        </p:txBody>
      </p:sp>
      <p:sp>
        <p:nvSpPr>
          <p:cNvPr id="35" name="テキスト ボックス 34"/>
          <p:cNvSpPr txBox="1"/>
          <p:nvPr/>
        </p:nvSpPr>
        <p:spPr>
          <a:xfrm>
            <a:off x="7260800" y="3609054"/>
            <a:ext cx="360000" cy="1440000"/>
          </a:xfrm>
          <a:prstGeom prst="rect">
            <a:avLst/>
          </a:prstGeom>
          <a:solidFill>
            <a:schemeClr val="bg1"/>
          </a:solidFill>
          <a:ln w="28575">
            <a:solidFill>
              <a:srgbClr val="FF0000"/>
            </a:solidFill>
          </a:ln>
        </p:spPr>
        <p:txBody>
          <a:bodyPr vert="eaVert" wrap="square" rtlCol="0" anchor="ctr">
            <a:spAutoFit/>
          </a:bodyPr>
          <a:lstStyle/>
          <a:p>
            <a:pPr algn="ctr"/>
            <a:r>
              <a:rPr kumimoji="1" lang="ja-JP" altLang="en-US" dirty="0" smtClean="0"/>
              <a:t>気づいたこと</a:t>
            </a:r>
            <a:endParaRPr kumimoji="1" lang="ja-JP" altLang="en-US" dirty="0"/>
          </a:p>
        </p:txBody>
      </p:sp>
      <p:sp>
        <p:nvSpPr>
          <p:cNvPr id="36" name="テキスト ボックス 35"/>
          <p:cNvSpPr txBox="1"/>
          <p:nvPr/>
        </p:nvSpPr>
        <p:spPr>
          <a:xfrm>
            <a:off x="6120863" y="1789836"/>
            <a:ext cx="360000" cy="4752000"/>
          </a:xfrm>
          <a:prstGeom prst="rect">
            <a:avLst/>
          </a:prstGeom>
          <a:solidFill>
            <a:schemeClr val="bg1"/>
          </a:solidFill>
          <a:ln w="28575">
            <a:solidFill>
              <a:srgbClr val="FF0000"/>
            </a:solidFill>
          </a:ln>
        </p:spPr>
        <p:txBody>
          <a:bodyPr vert="eaVert" wrap="square" rtlCol="0" anchor="ctr">
            <a:spAutoFit/>
          </a:bodyPr>
          <a:lstStyle/>
          <a:p>
            <a:r>
              <a:rPr kumimoji="1" lang="ja-JP" altLang="en-US" dirty="0" smtClean="0"/>
              <a:t>別れのあいさつ、相手を気遣う</a:t>
            </a:r>
            <a:r>
              <a:rPr lang="ja-JP" altLang="en-US" dirty="0" smtClean="0"/>
              <a:t>言葉などを書く</a:t>
            </a:r>
            <a:endParaRPr kumimoji="1" lang="ja-JP" altLang="en-US" dirty="0"/>
          </a:p>
        </p:txBody>
      </p:sp>
      <p:sp>
        <p:nvSpPr>
          <p:cNvPr id="38" name="テキスト ボックス 37"/>
          <p:cNvSpPr txBox="1"/>
          <p:nvPr/>
        </p:nvSpPr>
        <p:spPr>
          <a:xfrm>
            <a:off x="1690074" y="764704"/>
            <a:ext cx="2446824" cy="5598656"/>
          </a:xfrm>
          <a:prstGeom prst="rect">
            <a:avLst/>
          </a:prstGeom>
          <a:solidFill>
            <a:schemeClr val="bg1"/>
          </a:solidFill>
          <a:ln w="9525">
            <a:solidFill>
              <a:schemeClr val="tx1"/>
            </a:solidFill>
          </a:ln>
        </p:spPr>
        <p:txBody>
          <a:bodyPr vert="eaVert" wrap="square" tIns="108000" bIns="108000" rtlCol="0">
            <a:spAutoFit/>
          </a:bodyPr>
          <a:lstStyle/>
          <a:p>
            <a:pPr indent="179388">
              <a:lnSpc>
                <a:spcPct val="150000"/>
              </a:lnSpc>
            </a:pPr>
            <a:r>
              <a:rPr kumimoji="1" lang="ja-JP" altLang="en-US" sz="1400" dirty="0" smtClean="0">
                <a:latin typeface="+mj-ea"/>
                <a:ea typeface="+mj-ea"/>
              </a:rPr>
              <a:t>手紙の後付けのア、イ、ウの中に入るものを、次の１から４までの中から一つ選びましょう。</a:t>
            </a:r>
            <a:endParaRPr kumimoji="1" lang="en-US" altLang="ja-JP" sz="1400" dirty="0" smtClean="0">
              <a:latin typeface="+mj-ea"/>
              <a:ea typeface="+mj-ea"/>
            </a:endParaRPr>
          </a:p>
          <a:p>
            <a:pPr indent="179388">
              <a:lnSpc>
                <a:spcPct val="150000"/>
              </a:lnSpc>
            </a:pPr>
            <a:endParaRPr kumimoji="1" lang="en-US" altLang="ja-JP" sz="1400" dirty="0" smtClean="0">
              <a:latin typeface="+mj-ea"/>
              <a:ea typeface="+mj-ea"/>
            </a:endParaRPr>
          </a:p>
          <a:p>
            <a:pPr marL="441325" indent="-261938">
              <a:lnSpc>
                <a:spcPct val="150000"/>
              </a:lnSpc>
            </a:pPr>
            <a:r>
              <a:rPr lang="ja-JP" altLang="en-US" sz="1400" dirty="0" smtClean="0">
                <a:latin typeface="+mj-ea"/>
                <a:ea typeface="+mj-ea"/>
              </a:rPr>
              <a:t>１　　ア　自分の名前　　イ　日付　　　　　　ウ　相手の名前</a:t>
            </a:r>
            <a:endParaRPr lang="en-US" altLang="ja-JP" sz="1400" dirty="0" smtClean="0">
              <a:latin typeface="+mj-ea"/>
              <a:ea typeface="+mj-ea"/>
            </a:endParaRPr>
          </a:p>
          <a:p>
            <a:pPr marL="441325" indent="-261938">
              <a:lnSpc>
                <a:spcPct val="150000"/>
              </a:lnSpc>
            </a:pPr>
            <a:r>
              <a:rPr kumimoji="1" lang="ja-JP" altLang="en-US" sz="1400" dirty="0" smtClean="0">
                <a:latin typeface="+mj-ea"/>
                <a:ea typeface="+mj-ea"/>
              </a:rPr>
              <a:t>２　　</a:t>
            </a:r>
            <a:r>
              <a:rPr lang="ja-JP" altLang="en-US" sz="1400" dirty="0" smtClean="0">
                <a:latin typeface="+mj-ea"/>
              </a:rPr>
              <a:t>ア</a:t>
            </a:r>
            <a:r>
              <a:rPr lang="ja-JP" altLang="en-US" sz="1400" dirty="0">
                <a:latin typeface="+mj-ea"/>
              </a:rPr>
              <a:t>　</a:t>
            </a:r>
            <a:r>
              <a:rPr lang="ja-JP" altLang="en-US" sz="1400" dirty="0" smtClean="0">
                <a:latin typeface="+mj-ea"/>
              </a:rPr>
              <a:t>日付</a:t>
            </a:r>
            <a:r>
              <a:rPr lang="ja-JP" altLang="en-US" sz="1400" dirty="0">
                <a:latin typeface="+mj-ea"/>
              </a:rPr>
              <a:t>　</a:t>
            </a:r>
            <a:r>
              <a:rPr lang="ja-JP" altLang="en-US" sz="1400" dirty="0" smtClean="0">
                <a:latin typeface="+mj-ea"/>
              </a:rPr>
              <a:t>　　　　　イ</a:t>
            </a:r>
            <a:r>
              <a:rPr lang="ja-JP" altLang="en-US" sz="1400" dirty="0">
                <a:latin typeface="+mj-ea"/>
              </a:rPr>
              <a:t>　相手の</a:t>
            </a:r>
            <a:r>
              <a:rPr lang="ja-JP" altLang="en-US" sz="1400" dirty="0" smtClean="0">
                <a:latin typeface="+mj-ea"/>
              </a:rPr>
              <a:t>名前　　ウ　自分</a:t>
            </a:r>
            <a:r>
              <a:rPr lang="ja-JP" altLang="en-US" sz="1400" dirty="0">
                <a:latin typeface="+mj-ea"/>
              </a:rPr>
              <a:t>の名前</a:t>
            </a:r>
            <a:endParaRPr lang="en-US" altLang="ja-JP" sz="1400" dirty="0">
              <a:latin typeface="+mj-ea"/>
            </a:endParaRPr>
          </a:p>
          <a:p>
            <a:pPr marL="441325" indent="-261938">
              <a:lnSpc>
                <a:spcPct val="150000"/>
              </a:lnSpc>
            </a:pPr>
            <a:r>
              <a:rPr lang="ja-JP" altLang="en-US" sz="1400" dirty="0" smtClean="0">
                <a:latin typeface="+mj-ea"/>
                <a:ea typeface="+mj-ea"/>
              </a:rPr>
              <a:t>３　　</a:t>
            </a:r>
            <a:r>
              <a:rPr lang="ja-JP" altLang="en-US" sz="1400" dirty="0" smtClean="0">
                <a:latin typeface="+mj-ea"/>
              </a:rPr>
              <a:t>ア</a:t>
            </a:r>
            <a:r>
              <a:rPr lang="ja-JP" altLang="en-US" sz="1400" dirty="0">
                <a:latin typeface="+mj-ea"/>
              </a:rPr>
              <a:t>　相手の</a:t>
            </a:r>
            <a:r>
              <a:rPr lang="ja-JP" altLang="en-US" sz="1400" dirty="0" smtClean="0">
                <a:latin typeface="+mj-ea"/>
              </a:rPr>
              <a:t>名前</a:t>
            </a:r>
            <a:r>
              <a:rPr lang="ja-JP" altLang="en-US" sz="1400" dirty="0">
                <a:latin typeface="+mj-ea"/>
              </a:rPr>
              <a:t>　</a:t>
            </a:r>
            <a:r>
              <a:rPr lang="ja-JP" altLang="en-US" sz="1400" dirty="0" smtClean="0">
                <a:latin typeface="+mj-ea"/>
              </a:rPr>
              <a:t>　イ</a:t>
            </a:r>
            <a:r>
              <a:rPr lang="ja-JP" altLang="en-US" sz="1400" dirty="0">
                <a:latin typeface="+mj-ea"/>
              </a:rPr>
              <a:t>　日付　　</a:t>
            </a:r>
            <a:r>
              <a:rPr lang="ja-JP" altLang="en-US" sz="1400" dirty="0" smtClean="0">
                <a:latin typeface="+mj-ea"/>
              </a:rPr>
              <a:t>　　　　ウ　自分</a:t>
            </a:r>
            <a:r>
              <a:rPr lang="ja-JP" altLang="en-US" sz="1400" dirty="0">
                <a:latin typeface="+mj-ea"/>
              </a:rPr>
              <a:t>の名前　</a:t>
            </a:r>
            <a:endParaRPr lang="en-US" altLang="ja-JP" sz="1400" dirty="0" smtClean="0">
              <a:latin typeface="+mj-ea"/>
            </a:endParaRPr>
          </a:p>
          <a:p>
            <a:pPr marL="441325" indent="-261938">
              <a:lnSpc>
                <a:spcPct val="150000"/>
              </a:lnSpc>
            </a:pPr>
            <a:r>
              <a:rPr kumimoji="1" lang="ja-JP" altLang="en-US" sz="1400" dirty="0" smtClean="0">
                <a:latin typeface="+mj-ea"/>
                <a:ea typeface="+mj-ea"/>
              </a:rPr>
              <a:t>４　　</a:t>
            </a:r>
            <a:r>
              <a:rPr lang="ja-JP" altLang="en-US" sz="1400" dirty="0" smtClean="0">
                <a:latin typeface="+mj-ea"/>
              </a:rPr>
              <a:t>ア</a:t>
            </a:r>
            <a:r>
              <a:rPr lang="ja-JP" altLang="en-US" sz="1400" dirty="0">
                <a:latin typeface="+mj-ea"/>
              </a:rPr>
              <a:t>　</a:t>
            </a:r>
            <a:r>
              <a:rPr lang="ja-JP" altLang="en-US" sz="1400" dirty="0" smtClean="0">
                <a:latin typeface="+mj-ea"/>
              </a:rPr>
              <a:t>日付</a:t>
            </a:r>
            <a:r>
              <a:rPr lang="ja-JP" altLang="en-US" sz="1400" dirty="0">
                <a:latin typeface="+mj-ea"/>
              </a:rPr>
              <a:t>　</a:t>
            </a:r>
            <a:r>
              <a:rPr lang="ja-JP" altLang="en-US" sz="1400" dirty="0" smtClean="0">
                <a:latin typeface="+mj-ea"/>
              </a:rPr>
              <a:t>　　　　　イ</a:t>
            </a:r>
            <a:r>
              <a:rPr lang="ja-JP" altLang="en-US" sz="1400" dirty="0">
                <a:latin typeface="+mj-ea"/>
              </a:rPr>
              <a:t>　自分の名前　　ウ　相手の名前</a:t>
            </a:r>
            <a:endParaRPr lang="en-US" altLang="ja-JP" sz="1400" dirty="0">
              <a:latin typeface="+mj-ea"/>
            </a:endParaRPr>
          </a:p>
        </p:txBody>
      </p:sp>
      <p:sp>
        <p:nvSpPr>
          <p:cNvPr id="40" name="テキスト ボックス 39"/>
          <p:cNvSpPr txBox="1"/>
          <p:nvPr/>
        </p:nvSpPr>
        <p:spPr>
          <a:xfrm>
            <a:off x="5700031" y="1588230"/>
            <a:ext cx="360000" cy="612000"/>
          </a:xfrm>
          <a:prstGeom prst="rect">
            <a:avLst/>
          </a:prstGeom>
          <a:solidFill>
            <a:srgbClr val="FFC000"/>
          </a:solidFill>
          <a:ln>
            <a:solidFill>
              <a:schemeClr val="tx1"/>
            </a:solidFill>
          </a:ln>
        </p:spPr>
        <p:txBody>
          <a:bodyPr vert="eaVert" wrap="square" rtlCol="0" anchor="ctr">
            <a:spAutoFit/>
          </a:bodyPr>
          <a:lstStyle/>
          <a:p>
            <a:pPr algn="ctr"/>
            <a:r>
              <a:rPr kumimoji="1" lang="ja-JP" altLang="en-US" dirty="0" smtClean="0"/>
              <a:t>日付</a:t>
            </a:r>
            <a:endParaRPr kumimoji="1" lang="ja-JP" altLang="en-US" dirty="0"/>
          </a:p>
        </p:txBody>
      </p:sp>
      <p:sp>
        <p:nvSpPr>
          <p:cNvPr id="41" name="テキスト ボックス 40"/>
          <p:cNvSpPr txBox="1"/>
          <p:nvPr/>
        </p:nvSpPr>
        <p:spPr>
          <a:xfrm>
            <a:off x="5332940" y="4977370"/>
            <a:ext cx="360000" cy="1422488"/>
          </a:xfrm>
          <a:prstGeom prst="rect">
            <a:avLst/>
          </a:prstGeom>
          <a:solidFill>
            <a:srgbClr val="FFC000"/>
          </a:solidFill>
          <a:ln>
            <a:solidFill>
              <a:schemeClr val="tx1"/>
            </a:solidFill>
          </a:ln>
        </p:spPr>
        <p:txBody>
          <a:bodyPr vert="eaVert" wrap="square" rtlCol="0" anchor="ctr">
            <a:spAutoFit/>
          </a:bodyPr>
          <a:lstStyle/>
          <a:p>
            <a:pPr algn="ctr"/>
            <a:r>
              <a:rPr kumimoji="1" lang="ja-JP" altLang="en-US" dirty="0" smtClean="0"/>
              <a:t>自分の名前</a:t>
            </a:r>
            <a:endParaRPr kumimoji="1" lang="ja-JP" altLang="en-US" dirty="0"/>
          </a:p>
        </p:txBody>
      </p:sp>
      <p:sp>
        <p:nvSpPr>
          <p:cNvPr id="42" name="テキスト ボックス 41"/>
          <p:cNvSpPr txBox="1"/>
          <p:nvPr/>
        </p:nvSpPr>
        <p:spPr>
          <a:xfrm>
            <a:off x="4910591" y="1169584"/>
            <a:ext cx="360000" cy="1422488"/>
          </a:xfrm>
          <a:prstGeom prst="rect">
            <a:avLst/>
          </a:prstGeom>
          <a:solidFill>
            <a:srgbClr val="FFC000"/>
          </a:solidFill>
          <a:ln>
            <a:solidFill>
              <a:schemeClr val="tx1"/>
            </a:solidFill>
          </a:ln>
        </p:spPr>
        <p:txBody>
          <a:bodyPr vert="eaVert" wrap="square" rtlCol="0" anchor="ctr">
            <a:spAutoFit/>
          </a:bodyPr>
          <a:lstStyle/>
          <a:p>
            <a:pPr algn="ctr"/>
            <a:r>
              <a:rPr kumimoji="1" lang="ja-JP" altLang="en-US" dirty="0" smtClean="0"/>
              <a:t>相手の名前</a:t>
            </a:r>
            <a:endParaRPr kumimoji="1" lang="ja-JP" altLang="en-US" dirty="0"/>
          </a:p>
        </p:txBody>
      </p:sp>
      <p:sp>
        <p:nvSpPr>
          <p:cNvPr id="27" name="円/楕円 26"/>
          <p:cNvSpPr/>
          <p:nvPr/>
        </p:nvSpPr>
        <p:spPr>
          <a:xfrm>
            <a:off x="1843662" y="1016731"/>
            <a:ext cx="221292" cy="22129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7392144" y="231031"/>
            <a:ext cx="1800200" cy="461665"/>
          </a:xfrm>
          <a:prstGeom prst="rect">
            <a:avLst/>
          </a:prstGeom>
          <a:solidFill>
            <a:srgbClr val="FFFF00"/>
          </a:solidFill>
        </p:spPr>
        <p:txBody>
          <a:bodyPr wrap="square" rtlCol="0">
            <a:spAutoFit/>
          </a:bodyPr>
          <a:lstStyle/>
          <a:p>
            <a:r>
              <a:rPr kumimoji="1" lang="ja-JP" altLang="en-US" sz="2400" dirty="0" smtClean="0"/>
              <a:t>手紙の構成</a:t>
            </a:r>
            <a:endParaRPr kumimoji="1" lang="ja-JP" altLang="en-US" sz="2400" dirty="0"/>
          </a:p>
        </p:txBody>
      </p:sp>
      <p:pic>
        <p:nvPicPr>
          <p:cNvPr id="29" name="Picture 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665211">
            <a:off x="506699" y="256341"/>
            <a:ext cx="787873" cy="802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角丸四角形吹き出し 4"/>
          <p:cNvSpPr/>
          <p:nvPr/>
        </p:nvSpPr>
        <p:spPr>
          <a:xfrm>
            <a:off x="262547" y="1340768"/>
            <a:ext cx="1116110" cy="4896544"/>
          </a:xfrm>
          <a:prstGeom prst="wedgeRoundRectCallout">
            <a:avLst>
              <a:gd name="adj1" fmla="val 18825"/>
              <a:gd name="adj2" fmla="val -55286"/>
              <a:gd name="adj3" fmla="val 16667"/>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t" anchorCtr="0"/>
          <a:lstStyle/>
          <a:p>
            <a:r>
              <a:rPr kumimoji="1" lang="ja-JP" altLang="en-US" dirty="0" smtClean="0">
                <a:solidFill>
                  <a:schemeClr val="tx1"/>
                </a:solidFill>
              </a:rPr>
              <a:t>縦書きの手紙の場合、相手の名前を最終行の上の位置に書くことで、相手への敬意を示すことにつながります。</a:t>
            </a:r>
            <a:endParaRPr kumimoji="1" lang="ja-JP" altLang="en-US" dirty="0">
              <a:solidFill>
                <a:schemeClr val="tx1"/>
              </a:solidFill>
            </a:endParaRPr>
          </a:p>
        </p:txBody>
      </p:sp>
    </p:spTree>
    <p:extLst>
      <p:ext uri="{BB962C8B-B14F-4D97-AF65-F5344CB8AC3E}">
        <p14:creationId xmlns:p14="http://schemas.microsoft.com/office/powerpoint/2010/main" val="1122447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wipe(up)">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wipe(up)">
                                      <p:cBhvr>
                                        <p:cTn id="22" dur="50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wipe(up)">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wipe(up)">
                                      <p:cBhvr>
                                        <p:cTn id="32" dur="500"/>
                                        <p:tgtEl>
                                          <p:spTgt spid="3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animEffect transition="in" filter="wipe(up)">
                                      <p:cBhvr>
                                        <p:cTn id="37" dur="500"/>
                                        <p:tgtEl>
                                          <p:spTgt spid="34"/>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wipe(up)">
                                      <p:cBhvr>
                                        <p:cTn id="42" dur="500"/>
                                        <p:tgtEl>
                                          <p:spTgt spid="3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36"/>
                                        </p:tgtEl>
                                        <p:attrNameLst>
                                          <p:attrName>style.visibility</p:attrName>
                                        </p:attrNameLst>
                                      </p:cBhvr>
                                      <p:to>
                                        <p:strVal val="visible"/>
                                      </p:to>
                                    </p:set>
                                    <p:animEffect transition="in" filter="wipe(up)">
                                      <p:cBhvr>
                                        <p:cTn id="47" dur="500"/>
                                        <p:tgtEl>
                                          <p:spTgt spid="3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38"/>
                                        </p:tgtEl>
                                        <p:attrNameLst>
                                          <p:attrName>style.visibility</p:attrName>
                                        </p:attrNameLst>
                                      </p:cBhvr>
                                      <p:to>
                                        <p:strVal val="visible"/>
                                      </p:to>
                                    </p:set>
                                    <p:animEffect transition="in" filter="wipe(right)">
                                      <p:cBhvr>
                                        <p:cTn id="52" dur="500"/>
                                        <p:tgtEl>
                                          <p:spTgt spid="38"/>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grpId="0" nodeType="clickEffect">
                                  <p:stCondLst>
                                    <p:cond delay="0"/>
                                  </p:stCondLst>
                                  <p:childTnLst>
                                    <p:set>
                                      <p:cBhvr>
                                        <p:cTn id="56" dur="1" fill="hold">
                                          <p:stCondLst>
                                            <p:cond delay="0"/>
                                          </p:stCondLst>
                                        </p:cTn>
                                        <p:tgtEl>
                                          <p:spTgt spid="40"/>
                                        </p:tgtEl>
                                        <p:attrNameLst>
                                          <p:attrName>style.visibility</p:attrName>
                                        </p:attrNameLst>
                                      </p:cBhvr>
                                      <p:to>
                                        <p:strVal val="visible"/>
                                      </p:to>
                                    </p:set>
                                    <p:animEffect transition="in" filter="wipe(up)">
                                      <p:cBhvr>
                                        <p:cTn id="57" dur="500"/>
                                        <p:tgtEl>
                                          <p:spTgt spid="40"/>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grpId="0" nodeType="clickEffect">
                                  <p:stCondLst>
                                    <p:cond delay="0"/>
                                  </p:stCondLst>
                                  <p:childTnLst>
                                    <p:set>
                                      <p:cBhvr>
                                        <p:cTn id="61" dur="1" fill="hold">
                                          <p:stCondLst>
                                            <p:cond delay="0"/>
                                          </p:stCondLst>
                                        </p:cTn>
                                        <p:tgtEl>
                                          <p:spTgt spid="41"/>
                                        </p:tgtEl>
                                        <p:attrNameLst>
                                          <p:attrName>style.visibility</p:attrName>
                                        </p:attrNameLst>
                                      </p:cBhvr>
                                      <p:to>
                                        <p:strVal val="visible"/>
                                      </p:to>
                                    </p:set>
                                    <p:animEffect transition="in" filter="wipe(up)">
                                      <p:cBhvr>
                                        <p:cTn id="62" dur="500"/>
                                        <p:tgtEl>
                                          <p:spTgt spid="41"/>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1" fill="hold" grpId="0" nodeType="clickEffect">
                                  <p:stCondLst>
                                    <p:cond delay="0"/>
                                  </p:stCondLst>
                                  <p:childTnLst>
                                    <p:set>
                                      <p:cBhvr>
                                        <p:cTn id="66" dur="1" fill="hold">
                                          <p:stCondLst>
                                            <p:cond delay="0"/>
                                          </p:stCondLst>
                                        </p:cTn>
                                        <p:tgtEl>
                                          <p:spTgt spid="42"/>
                                        </p:tgtEl>
                                        <p:attrNameLst>
                                          <p:attrName>style.visibility</p:attrName>
                                        </p:attrNameLst>
                                      </p:cBhvr>
                                      <p:to>
                                        <p:strVal val="visible"/>
                                      </p:to>
                                    </p:set>
                                    <p:animEffect transition="in" filter="wipe(up)">
                                      <p:cBhvr>
                                        <p:cTn id="67" dur="500"/>
                                        <p:tgtEl>
                                          <p:spTgt spid="42"/>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7"/>
                                        </p:tgtEl>
                                        <p:attrNameLst>
                                          <p:attrName>style.visibility</p:attrName>
                                        </p:attrNameLst>
                                      </p:cBhvr>
                                      <p:to>
                                        <p:strVal val="visible"/>
                                      </p:to>
                                    </p:set>
                                    <p:animEffect transition="in" filter="fade">
                                      <p:cBhvr>
                                        <p:cTn id="72" dur="500"/>
                                        <p:tgtEl>
                                          <p:spTgt spid="27"/>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9"/>
                                        </p:tgtEl>
                                        <p:attrNameLst>
                                          <p:attrName>style.visibility</p:attrName>
                                        </p:attrNameLst>
                                      </p:cBhvr>
                                      <p:to>
                                        <p:strVal val="visible"/>
                                      </p:to>
                                    </p:set>
                                    <p:animEffect transition="in" filter="fade">
                                      <p:cBhvr>
                                        <p:cTn id="77" dur="500"/>
                                        <p:tgtEl>
                                          <p:spTgt spid="29"/>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1" fill="hold" grpId="0" nodeType="clickEffect">
                                  <p:stCondLst>
                                    <p:cond delay="0"/>
                                  </p:stCondLst>
                                  <p:childTnLst>
                                    <p:set>
                                      <p:cBhvr>
                                        <p:cTn id="81" dur="1" fill="hold">
                                          <p:stCondLst>
                                            <p:cond delay="0"/>
                                          </p:stCondLst>
                                        </p:cTn>
                                        <p:tgtEl>
                                          <p:spTgt spid="5"/>
                                        </p:tgtEl>
                                        <p:attrNameLst>
                                          <p:attrName>style.visibility</p:attrName>
                                        </p:attrNameLst>
                                      </p:cBhvr>
                                      <p:to>
                                        <p:strVal val="visible"/>
                                      </p:to>
                                    </p:set>
                                    <p:animEffect transition="in" filter="wipe(up)">
                                      <p:cBhvr>
                                        <p:cTn id="8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5" grpId="0" animBg="1"/>
      <p:bldP spid="26" grpId="0" animBg="1"/>
      <p:bldP spid="28" grpId="0" animBg="1"/>
      <p:bldP spid="30" grpId="0" animBg="1"/>
      <p:bldP spid="34" grpId="0" animBg="1"/>
      <p:bldP spid="35" grpId="0" animBg="1"/>
      <p:bldP spid="36" grpId="0" animBg="1"/>
      <p:bldP spid="38" grpId="0" animBg="1"/>
      <p:bldP spid="40" grpId="0" animBg="1"/>
      <p:bldP spid="41" grpId="0" animBg="1"/>
      <p:bldP spid="42" grpId="0" animBg="1"/>
      <p:bldP spid="27"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テキスト ボックス 14"/>
          <p:cNvSpPr txBox="1"/>
          <p:nvPr/>
        </p:nvSpPr>
        <p:spPr>
          <a:xfrm>
            <a:off x="11402351" y="692696"/>
            <a:ext cx="461665" cy="4248472"/>
          </a:xfrm>
          <a:prstGeom prst="rect">
            <a:avLst/>
          </a:prstGeom>
          <a:solidFill>
            <a:schemeClr val="bg1"/>
          </a:solidFill>
        </p:spPr>
        <p:txBody>
          <a:bodyPr vert="eaVert" wrap="square" tIns="72000" bIns="72000" rtlCol="0" anchor="ctr" anchorCtr="0">
            <a:spAutoFit/>
          </a:bodyPr>
          <a:lstStyle/>
          <a:p>
            <a:r>
              <a:rPr kumimoji="1" lang="en-US" altLang="ja-JP" dirty="0" smtClean="0"/>
              <a:t>【</a:t>
            </a:r>
            <a:r>
              <a:rPr kumimoji="1" lang="ja-JP" altLang="en-US" dirty="0" smtClean="0"/>
              <a:t>　田</a:t>
            </a:r>
            <a:r>
              <a:rPr lang="ja-JP" altLang="en-US" dirty="0" smtClean="0"/>
              <a:t>村</a:t>
            </a:r>
            <a:r>
              <a:rPr lang="ja-JP" altLang="en-US" dirty="0"/>
              <a:t>さんへの</a:t>
            </a:r>
            <a:r>
              <a:rPr lang="ja-JP" altLang="en-US" dirty="0" smtClean="0"/>
              <a:t>手紙を書きましょう</a:t>
            </a:r>
            <a:r>
              <a:rPr lang="en-US" altLang="ja-JP" dirty="0" smtClean="0"/>
              <a:t>】</a:t>
            </a:r>
            <a:endParaRPr kumimoji="1" lang="ja-JP" altLang="en-US" dirty="0"/>
          </a:p>
        </p:txBody>
      </p:sp>
      <p:pic>
        <p:nvPicPr>
          <p:cNvPr id="27" name="Picture 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665211">
            <a:off x="1630347" y="153901"/>
            <a:ext cx="787873" cy="802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テキスト ボックス 28"/>
          <p:cNvSpPr txBox="1"/>
          <p:nvPr/>
        </p:nvSpPr>
        <p:spPr>
          <a:xfrm>
            <a:off x="756147" y="1004717"/>
            <a:ext cx="1800493" cy="5471966"/>
          </a:xfrm>
          <a:prstGeom prst="rect">
            <a:avLst/>
          </a:prstGeom>
          <a:solidFill>
            <a:srgbClr val="FFC000"/>
          </a:solidFill>
          <a:ln w="9525">
            <a:solidFill>
              <a:schemeClr val="tx1"/>
            </a:solidFill>
          </a:ln>
        </p:spPr>
        <p:txBody>
          <a:bodyPr vert="eaVert" wrap="square" tIns="108000" bIns="108000" rtlCol="0">
            <a:spAutoFit/>
          </a:bodyPr>
          <a:lstStyle/>
          <a:p>
            <a:pPr indent="179388">
              <a:lnSpc>
                <a:spcPct val="150000"/>
              </a:lnSpc>
            </a:pPr>
            <a:r>
              <a:rPr lang="ja-JP" altLang="en-US" sz="1400" dirty="0" smtClean="0">
                <a:latin typeface="+mj-ea"/>
              </a:rPr>
              <a:t>「　本文」に書く内容としては、次のようなものが考えられます。</a:t>
            </a:r>
            <a:endParaRPr lang="en-US" altLang="ja-JP" sz="1400" dirty="0" smtClean="0">
              <a:latin typeface="+mj-ea"/>
            </a:endParaRPr>
          </a:p>
          <a:p>
            <a:pPr indent="179388">
              <a:lnSpc>
                <a:spcPct val="150000"/>
              </a:lnSpc>
            </a:pPr>
            <a:r>
              <a:rPr lang="ja-JP" altLang="en-US" sz="1400" dirty="0" smtClean="0">
                <a:latin typeface="+mj-ea"/>
              </a:rPr>
              <a:t>○　手紙を送る相手が話してくれたことの中で一番心に残ったこと</a:t>
            </a:r>
            <a:endParaRPr lang="en-US" altLang="ja-JP" sz="1400" dirty="0" smtClean="0">
              <a:latin typeface="+mj-ea"/>
            </a:endParaRPr>
          </a:p>
          <a:p>
            <a:pPr indent="179388">
              <a:lnSpc>
                <a:spcPct val="150000"/>
              </a:lnSpc>
            </a:pPr>
            <a:r>
              <a:rPr lang="ja-JP" altLang="en-US" sz="1400" dirty="0" smtClean="0">
                <a:latin typeface="+mj-ea"/>
              </a:rPr>
              <a:t>○　体験して気づいたこと</a:t>
            </a:r>
            <a:endParaRPr lang="en-US" altLang="ja-JP" sz="1400" dirty="0" smtClean="0">
              <a:latin typeface="+mj-ea"/>
            </a:endParaRPr>
          </a:p>
          <a:p>
            <a:pPr indent="179388">
              <a:lnSpc>
                <a:spcPct val="150000"/>
              </a:lnSpc>
            </a:pPr>
            <a:r>
              <a:rPr lang="ja-JP" altLang="en-US" sz="1400" dirty="0" smtClean="0">
                <a:latin typeface="+mj-ea"/>
              </a:rPr>
              <a:t>○　体験をして、新たに疑問に思ったこと</a:t>
            </a:r>
            <a:endParaRPr lang="en-US" altLang="ja-JP" sz="1400" dirty="0" smtClean="0">
              <a:latin typeface="+mj-ea"/>
            </a:endParaRPr>
          </a:p>
          <a:p>
            <a:pPr indent="179388">
              <a:lnSpc>
                <a:spcPct val="150000"/>
              </a:lnSpc>
            </a:pPr>
            <a:r>
              <a:rPr lang="ja-JP" altLang="en-US" sz="1400" dirty="0" smtClean="0">
                <a:latin typeface="+mj-ea"/>
              </a:rPr>
              <a:t>○　見学をして興味をもったことについて、本で調べたこと</a:t>
            </a:r>
            <a:endParaRPr lang="en-US" altLang="ja-JP" sz="1400" dirty="0">
              <a:latin typeface="+mj-ea"/>
            </a:endParaRPr>
          </a:p>
        </p:txBody>
      </p:sp>
      <p:sp>
        <p:nvSpPr>
          <p:cNvPr id="4" name="メモ 3"/>
          <p:cNvSpPr/>
          <p:nvPr/>
        </p:nvSpPr>
        <p:spPr>
          <a:xfrm>
            <a:off x="4151784" y="903349"/>
            <a:ext cx="6890734" cy="4253842"/>
          </a:xfrm>
          <a:prstGeom prst="foldedCorner">
            <a:avLst>
              <a:gd name="adj" fmla="val 8759"/>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t" anchorCtr="0"/>
          <a:lstStyle/>
          <a:p>
            <a:pPr lvl="0" indent="179388">
              <a:lnSpc>
                <a:spcPct val="150000"/>
              </a:lnSpc>
            </a:pPr>
            <a:endParaRPr lang="en-US" altLang="ja-JP" dirty="0" smtClean="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r>
              <a:rPr lang="ja-JP" altLang="en-US" dirty="0" smtClean="0">
                <a:solidFill>
                  <a:prstClr val="black"/>
                </a:solidFill>
                <a:latin typeface="AR P教科書体M" panose="03000600000000000000" pitchFamily="66" charset="-128"/>
                <a:ea typeface="AR P教科書体M" panose="03000600000000000000" pitchFamily="66" charset="-128"/>
              </a:rPr>
              <a:t>夏空がまぶしい季節</a:t>
            </a:r>
            <a:r>
              <a:rPr lang="ja-JP" altLang="en-US" dirty="0">
                <a:solidFill>
                  <a:prstClr val="black"/>
                </a:solidFill>
                <a:latin typeface="AR P教科書体M" panose="03000600000000000000" pitchFamily="66" charset="-128"/>
                <a:ea typeface="AR P教科書体M" panose="03000600000000000000" pitchFamily="66" charset="-128"/>
              </a:rPr>
              <a:t>となりました。先日はお忙しいところ、</a:t>
            </a:r>
            <a:r>
              <a:rPr lang="ja-JP" altLang="en-US" dirty="0" smtClean="0">
                <a:solidFill>
                  <a:prstClr val="black"/>
                </a:solidFill>
                <a:latin typeface="AR P教科書体M" panose="03000600000000000000" pitchFamily="66" charset="-128"/>
                <a:ea typeface="AR P教科書体M" panose="03000600000000000000" pitchFamily="66" charset="-128"/>
              </a:rPr>
              <a:t>歴史博物館</a:t>
            </a:r>
            <a:r>
              <a:rPr lang="ja-JP" altLang="en-US" dirty="0">
                <a:solidFill>
                  <a:prstClr val="black"/>
                </a:solidFill>
                <a:latin typeface="AR P教科書体M" panose="03000600000000000000" pitchFamily="66" charset="-128"/>
                <a:ea typeface="AR P教科書体M" panose="03000600000000000000" pitchFamily="66" charset="-128"/>
              </a:rPr>
              <a:t>を案内していただき、ありがとうございました</a:t>
            </a:r>
            <a:r>
              <a:rPr lang="ja-JP" altLang="en-US" dirty="0" smtClean="0">
                <a:solidFill>
                  <a:prstClr val="black"/>
                </a:solidFill>
                <a:latin typeface="AR P教科書体M" panose="03000600000000000000" pitchFamily="66" charset="-128"/>
                <a:ea typeface="AR P教科書体M" panose="03000600000000000000" pitchFamily="66" charset="-128"/>
              </a:rPr>
              <a:t>。</a:t>
            </a: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smtClean="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r>
              <a:rPr lang="ja-JP" altLang="en-US" dirty="0" smtClean="0">
                <a:solidFill>
                  <a:prstClr val="black"/>
                </a:solidFill>
                <a:latin typeface="AR P教科書体M" panose="03000600000000000000" pitchFamily="66" charset="-128"/>
                <a:ea typeface="AR P教科書体M" panose="03000600000000000000" pitchFamily="66" charset="-128"/>
              </a:rPr>
              <a:t>暑い日が続きますが、お体にお気をつけてお過ごしください。</a:t>
            </a:r>
            <a:endParaRPr lang="en-US" altLang="ja-JP" dirty="0" smtClean="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r>
              <a:rPr lang="ja-JP" altLang="en-US" dirty="0" smtClean="0">
                <a:solidFill>
                  <a:prstClr val="black"/>
                </a:solidFill>
                <a:latin typeface="AR P教科書体M" panose="03000600000000000000" pitchFamily="66" charset="-128"/>
                <a:ea typeface="AR P教科書体M" panose="03000600000000000000" pitchFamily="66" charset="-128"/>
              </a:rPr>
              <a:t>　七月四日</a:t>
            </a:r>
            <a:endParaRPr lang="en-US" altLang="ja-JP" dirty="0" smtClean="0">
              <a:solidFill>
                <a:prstClr val="black"/>
              </a:solidFill>
              <a:latin typeface="AR P教科書体M" panose="03000600000000000000" pitchFamily="66" charset="-128"/>
              <a:ea typeface="AR P教科書体M" panose="03000600000000000000" pitchFamily="66" charset="-128"/>
            </a:endParaRPr>
          </a:p>
          <a:p>
            <a:pPr lvl="0" indent="179388" algn="r">
              <a:lnSpc>
                <a:spcPct val="150000"/>
              </a:lnSpc>
            </a:pPr>
            <a:r>
              <a:rPr lang="ja-JP" altLang="en-US" dirty="0" smtClean="0">
                <a:solidFill>
                  <a:prstClr val="black"/>
                </a:solidFill>
                <a:latin typeface="AR P教科書体M" panose="03000600000000000000" pitchFamily="66" charset="-128"/>
                <a:ea typeface="AR P教科書体M" panose="03000600000000000000" pitchFamily="66" charset="-128"/>
              </a:rPr>
              <a:t>山下　明</a:t>
            </a:r>
            <a:endParaRPr lang="en-US" altLang="ja-JP" dirty="0" smtClean="0">
              <a:solidFill>
                <a:prstClr val="black"/>
              </a:solidFill>
              <a:latin typeface="AR P教科書体M" panose="03000600000000000000" pitchFamily="66" charset="-128"/>
              <a:ea typeface="AR P教科書体M" panose="03000600000000000000" pitchFamily="66" charset="-128"/>
            </a:endParaRPr>
          </a:p>
          <a:p>
            <a:pPr lvl="0">
              <a:lnSpc>
                <a:spcPct val="150000"/>
              </a:lnSpc>
            </a:pPr>
            <a:r>
              <a:rPr lang="ja-JP" altLang="en-US" dirty="0" smtClean="0">
                <a:solidFill>
                  <a:prstClr val="black"/>
                </a:solidFill>
                <a:latin typeface="AR P教科書体M" panose="03000600000000000000" pitchFamily="66" charset="-128"/>
                <a:ea typeface="AR P教科書体M" panose="03000600000000000000" pitchFamily="66" charset="-128"/>
              </a:rPr>
              <a:t>田村　一郎様</a:t>
            </a:r>
            <a:endParaRPr kumimoji="1" lang="ja-JP" altLang="en-US" sz="2000" dirty="0"/>
          </a:p>
        </p:txBody>
      </p:sp>
      <p:sp>
        <p:nvSpPr>
          <p:cNvPr id="31" name="正方形/長方形 30"/>
          <p:cNvSpPr/>
          <p:nvPr/>
        </p:nvSpPr>
        <p:spPr>
          <a:xfrm>
            <a:off x="7276487" y="1091806"/>
            <a:ext cx="1567891" cy="3827165"/>
          </a:xfrm>
          <a:prstGeom prst="rect">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0509501" y="1091806"/>
            <a:ext cx="360000" cy="612000"/>
          </a:xfrm>
          <a:prstGeom prst="rect">
            <a:avLst/>
          </a:prstGeom>
          <a:solidFill>
            <a:srgbClr val="FFFF00"/>
          </a:solidFill>
          <a:ln>
            <a:solidFill>
              <a:schemeClr val="tx1"/>
            </a:solidFill>
          </a:ln>
        </p:spPr>
        <p:txBody>
          <a:bodyPr vert="eaVert" wrap="square" rtlCol="0" anchor="ctr">
            <a:spAutoFit/>
          </a:bodyPr>
          <a:lstStyle/>
          <a:p>
            <a:pPr algn="ctr"/>
            <a:r>
              <a:rPr lang="ja-JP" altLang="en-US" dirty="0"/>
              <a:t>前文</a:t>
            </a:r>
            <a:endParaRPr kumimoji="1" lang="ja-JP" altLang="en-US" dirty="0"/>
          </a:p>
        </p:txBody>
      </p:sp>
      <p:sp>
        <p:nvSpPr>
          <p:cNvPr id="25" name="テキスト ボックス 24"/>
          <p:cNvSpPr txBox="1"/>
          <p:nvPr/>
        </p:nvSpPr>
        <p:spPr>
          <a:xfrm>
            <a:off x="8934216" y="1091806"/>
            <a:ext cx="360000" cy="612000"/>
          </a:xfrm>
          <a:prstGeom prst="rect">
            <a:avLst/>
          </a:prstGeom>
          <a:solidFill>
            <a:srgbClr val="FFFF00"/>
          </a:solidFill>
          <a:ln>
            <a:solidFill>
              <a:schemeClr val="tx1"/>
            </a:solidFill>
          </a:ln>
        </p:spPr>
        <p:txBody>
          <a:bodyPr vert="eaVert" wrap="square" rtlCol="0" anchor="ctr">
            <a:spAutoFit/>
          </a:bodyPr>
          <a:lstStyle/>
          <a:p>
            <a:pPr algn="ctr"/>
            <a:r>
              <a:rPr lang="ja-JP" altLang="en-US" dirty="0" smtClean="0"/>
              <a:t>本文</a:t>
            </a:r>
            <a:endParaRPr kumimoji="1" lang="ja-JP" altLang="en-US" dirty="0"/>
          </a:p>
        </p:txBody>
      </p:sp>
      <p:sp>
        <p:nvSpPr>
          <p:cNvPr id="26" name="テキスト ボックス 25"/>
          <p:cNvSpPr txBox="1"/>
          <p:nvPr/>
        </p:nvSpPr>
        <p:spPr>
          <a:xfrm>
            <a:off x="6816120" y="1091806"/>
            <a:ext cx="360000" cy="612000"/>
          </a:xfrm>
          <a:prstGeom prst="rect">
            <a:avLst/>
          </a:prstGeom>
          <a:solidFill>
            <a:srgbClr val="FFFF00"/>
          </a:solidFill>
          <a:ln>
            <a:solidFill>
              <a:schemeClr val="tx1"/>
            </a:solidFill>
          </a:ln>
        </p:spPr>
        <p:txBody>
          <a:bodyPr vert="eaVert" wrap="square" rtlCol="0" anchor="ctr">
            <a:spAutoFit/>
          </a:bodyPr>
          <a:lstStyle/>
          <a:p>
            <a:pPr algn="ctr"/>
            <a:r>
              <a:rPr lang="ja-JP" altLang="en-US" dirty="0" smtClean="0"/>
              <a:t>末文</a:t>
            </a:r>
            <a:endParaRPr kumimoji="1" lang="ja-JP" altLang="en-US" dirty="0"/>
          </a:p>
        </p:txBody>
      </p:sp>
      <p:sp>
        <p:nvSpPr>
          <p:cNvPr id="28" name="テキスト ボックス 27"/>
          <p:cNvSpPr txBox="1"/>
          <p:nvPr/>
        </p:nvSpPr>
        <p:spPr>
          <a:xfrm>
            <a:off x="5600835" y="1091806"/>
            <a:ext cx="360000" cy="827529"/>
          </a:xfrm>
          <a:prstGeom prst="rect">
            <a:avLst/>
          </a:prstGeom>
          <a:solidFill>
            <a:srgbClr val="FFFF00"/>
          </a:solidFill>
          <a:ln>
            <a:solidFill>
              <a:schemeClr val="tx1"/>
            </a:solidFill>
          </a:ln>
        </p:spPr>
        <p:txBody>
          <a:bodyPr vert="eaVert" wrap="square" rtlCol="0" anchor="ctr">
            <a:spAutoFit/>
          </a:bodyPr>
          <a:lstStyle/>
          <a:p>
            <a:pPr algn="ctr"/>
            <a:r>
              <a:rPr kumimoji="1" lang="ja-JP" altLang="en-US" dirty="0" smtClean="0"/>
              <a:t>後付け</a:t>
            </a:r>
            <a:endParaRPr kumimoji="1" lang="ja-JP" altLang="en-US" dirty="0"/>
          </a:p>
        </p:txBody>
      </p:sp>
      <p:sp>
        <p:nvSpPr>
          <p:cNvPr id="39" name="テキスト ボックス 38"/>
          <p:cNvSpPr txBox="1"/>
          <p:nvPr/>
        </p:nvSpPr>
        <p:spPr>
          <a:xfrm>
            <a:off x="3379898" y="727854"/>
            <a:ext cx="461665" cy="4248472"/>
          </a:xfrm>
          <a:prstGeom prst="rect">
            <a:avLst/>
          </a:prstGeom>
          <a:solidFill>
            <a:schemeClr val="bg1"/>
          </a:solidFill>
        </p:spPr>
        <p:txBody>
          <a:bodyPr vert="eaVert" wrap="square" tIns="72000" bIns="72000" rtlCol="0" anchor="ctr" anchorCtr="0">
            <a:spAutoFit/>
          </a:bodyPr>
          <a:lstStyle/>
          <a:p>
            <a:r>
              <a:rPr lang="ja-JP" altLang="en-US" dirty="0"/>
              <a:t>本文に書く内容を</a:t>
            </a:r>
            <a:r>
              <a:rPr lang="ja-JP" altLang="en-US" dirty="0" smtClean="0"/>
              <a:t>考えましょう。</a:t>
            </a:r>
            <a:endParaRPr kumimoji="1" lang="ja-JP" altLang="en-US" dirty="0"/>
          </a:p>
        </p:txBody>
      </p:sp>
    </p:spTree>
    <p:extLst>
      <p:ext uri="{BB962C8B-B14F-4D97-AF65-F5344CB8AC3E}">
        <p14:creationId xmlns:p14="http://schemas.microsoft.com/office/powerpoint/2010/main" val="2815106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up)">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wipe(right)">
                                      <p:cBhvr>
                                        <p:cTn id="1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テキスト ボックス 14"/>
          <p:cNvSpPr txBox="1"/>
          <p:nvPr/>
        </p:nvSpPr>
        <p:spPr>
          <a:xfrm>
            <a:off x="11263852" y="692696"/>
            <a:ext cx="738664" cy="5256584"/>
          </a:xfrm>
          <a:prstGeom prst="rect">
            <a:avLst/>
          </a:prstGeom>
          <a:solidFill>
            <a:schemeClr val="bg1"/>
          </a:solidFill>
        </p:spPr>
        <p:txBody>
          <a:bodyPr vert="eaVert" wrap="square" tIns="72000" bIns="72000" rtlCol="0" anchor="ctr" anchorCtr="0">
            <a:spAutoFit/>
          </a:bodyPr>
          <a:lstStyle/>
          <a:p>
            <a:r>
              <a:rPr kumimoji="1" lang="en-US" altLang="ja-JP" dirty="0" smtClean="0"/>
              <a:t>【</a:t>
            </a:r>
            <a:r>
              <a:rPr kumimoji="1" lang="ja-JP" altLang="en-US" dirty="0" smtClean="0"/>
              <a:t>　○○体験をしたことについて</a:t>
            </a:r>
            <a:endParaRPr kumimoji="1" lang="en-US" altLang="ja-JP" dirty="0" smtClean="0"/>
          </a:p>
          <a:p>
            <a:r>
              <a:rPr lang="ja-JP" altLang="en-US" dirty="0" smtClean="0"/>
              <a:t>　　　　　　　　○○さんへお礼の手紙を書きましょう</a:t>
            </a:r>
            <a:r>
              <a:rPr lang="en-US" altLang="ja-JP" dirty="0" smtClean="0"/>
              <a:t>】</a:t>
            </a:r>
            <a:endParaRPr kumimoji="1" lang="ja-JP" altLang="en-US" dirty="0"/>
          </a:p>
        </p:txBody>
      </p:sp>
      <p:pic>
        <p:nvPicPr>
          <p:cNvPr id="27" name="Picture 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665211">
            <a:off x="1630347" y="153901"/>
            <a:ext cx="787873" cy="802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テキスト ボックス 28"/>
          <p:cNvSpPr txBox="1"/>
          <p:nvPr/>
        </p:nvSpPr>
        <p:spPr>
          <a:xfrm>
            <a:off x="1125510" y="1004717"/>
            <a:ext cx="1431161" cy="5471966"/>
          </a:xfrm>
          <a:prstGeom prst="rect">
            <a:avLst/>
          </a:prstGeom>
          <a:solidFill>
            <a:srgbClr val="FFC000"/>
          </a:solidFill>
          <a:ln w="9525">
            <a:solidFill>
              <a:schemeClr val="tx1"/>
            </a:solidFill>
          </a:ln>
        </p:spPr>
        <p:txBody>
          <a:bodyPr vert="eaVert" wrap="square" tIns="108000" bIns="108000" rtlCol="0">
            <a:spAutoFit/>
          </a:bodyPr>
          <a:lstStyle/>
          <a:p>
            <a:pPr indent="179388">
              <a:lnSpc>
                <a:spcPct val="150000"/>
              </a:lnSpc>
            </a:pPr>
            <a:r>
              <a:rPr lang="ja-JP" altLang="en-US" dirty="0" smtClean="0">
                <a:latin typeface="+mj-ea"/>
              </a:rPr>
              <a:t>手紙の構成や内容を吟味したり、形式を整えたりすることが、相手に対する感謝の思いや敬意を表すことにつながります。</a:t>
            </a:r>
            <a:endParaRPr lang="en-US" altLang="ja-JP" dirty="0">
              <a:latin typeface="+mj-ea"/>
            </a:endParaRPr>
          </a:p>
        </p:txBody>
      </p:sp>
      <p:sp>
        <p:nvSpPr>
          <p:cNvPr id="4" name="メモ 3"/>
          <p:cNvSpPr/>
          <p:nvPr/>
        </p:nvSpPr>
        <p:spPr>
          <a:xfrm>
            <a:off x="4151784" y="903349"/>
            <a:ext cx="6890734" cy="4253842"/>
          </a:xfrm>
          <a:prstGeom prst="foldedCorner">
            <a:avLst>
              <a:gd name="adj" fmla="val 8759"/>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t" anchorCtr="0"/>
          <a:lstStyle/>
          <a:p>
            <a:pPr lvl="0" indent="179388">
              <a:lnSpc>
                <a:spcPct val="150000"/>
              </a:lnSpc>
            </a:pPr>
            <a:endParaRPr lang="en-US" altLang="ja-JP" dirty="0" smtClean="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r>
              <a:rPr lang="ja-JP" altLang="en-US" dirty="0" smtClean="0">
                <a:solidFill>
                  <a:prstClr val="black"/>
                </a:solidFill>
                <a:latin typeface="AR P教科書体M" panose="03000600000000000000" pitchFamily="66" charset="-128"/>
                <a:ea typeface="AR P教科書体M" panose="03000600000000000000" pitchFamily="66" charset="-128"/>
              </a:rPr>
              <a:t>夏空がまぶしい季節</a:t>
            </a:r>
            <a:r>
              <a:rPr lang="ja-JP" altLang="en-US" dirty="0">
                <a:solidFill>
                  <a:prstClr val="black"/>
                </a:solidFill>
                <a:latin typeface="AR P教科書体M" panose="03000600000000000000" pitchFamily="66" charset="-128"/>
                <a:ea typeface="AR P教科書体M" panose="03000600000000000000" pitchFamily="66" charset="-128"/>
              </a:rPr>
              <a:t>となりました。先日はお忙しいところ、</a:t>
            </a:r>
            <a:r>
              <a:rPr lang="ja-JP" altLang="en-US" dirty="0" smtClean="0">
                <a:solidFill>
                  <a:prstClr val="black"/>
                </a:solidFill>
                <a:latin typeface="AR P教科書体M" panose="03000600000000000000" pitchFamily="66" charset="-128"/>
                <a:ea typeface="AR P教科書体M" panose="03000600000000000000" pitchFamily="66" charset="-128"/>
              </a:rPr>
              <a:t>歴史博物館</a:t>
            </a:r>
            <a:r>
              <a:rPr lang="ja-JP" altLang="en-US" dirty="0">
                <a:solidFill>
                  <a:prstClr val="black"/>
                </a:solidFill>
                <a:latin typeface="AR P教科書体M" panose="03000600000000000000" pitchFamily="66" charset="-128"/>
                <a:ea typeface="AR P教科書体M" panose="03000600000000000000" pitchFamily="66" charset="-128"/>
              </a:rPr>
              <a:t>を案内していただき、ありがとうございました</a:t>
            </a:r>
            <a:r>
              <a:rPr lang="ja-JP" altLang="en-US" dirty="0" smtClean="0">
                <a:solidFill>
                  <a:prstClr val="black"/>
                </a:solidFill>
                <a:latin typeface="AR P教科書体M" panose="03000600000000000000" pitchFamily="66" charset="-128"/>
                <a:ea typeface="AR P教科書体M" panose="03000600000000000000" pitchFamily="66" charset="-128"/>
              </a:rPr>
              <a:t>。</a:t>
            </a: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smtClean="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r>
              <a:rPr lang="ja-JP" altLang="en-US" dirty="0" smtClean="0">
                <a:solidFill>
                  <a:prstClr val="black"/>
                </a:solidFill>
                <a:latin typeface="AR P教科書体M" panose="03000600000000000000" pitchFamily="66" charset="-128"/>
                <a:ea typeface="AR P教科書体M" panose="03000600000000000000" pitchFamily="66" charset="-128"/>
              </a:rPr>
              <a:t>暑い日が続きますが、お体にお気をつけてお過ごしください。</a:t>
            </a:r>
            <a:endParaRPr lang="en-US" altLang="ja-JP" dirty="0" smtClean="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endParaRPr lang="en-US" altLang="ja-JP" dirty="0">
              <a:solidFill>
                <a:prstClr val="black"/>
              </a:solidFill>
              <a:latin typeface="AR P教科書体M" panose="03000600000000000000" pitchFamily="66" charset="-128"/>
              <a:ea typeface="AR P教科書体M" panose="03000600000000000000" pitchFamily="66" charset="-128"/>
            </a:endParaRPr>
          </a:p>
          <a:p>
            <a:pPr lvl="0" indent="179388">
              <a:lnSpc>
                <a:spcPct val="150000"/>
              </a:lnSpc>
            </a:pPr>
            <a:r>
              <a:rPr lang="ja-JP" altLang="en-US" dirty="0" smtClean="0">
                <a:solidFill>
                  <a:prstClr val="black"/>
                </a:solidFill>
                <a:latin typeface="AR P教科書体M" panose="03000600000000000000" pitchFamily="66" charset="-128"/>
                <a:ea typeface="AR P教科書体M" panose="03000600000000000000" pitchFamily="66" charset="-128"/>
              </a:rPr>
              <a:t>　七月四日</a:t>
            </a:r>
            <a:endParaRPr lang="en-US" altLang="ja-JP" dirty="0" smtClean="0">
              <a:solidFill>
                <a:prstClr val="black"/>
              </a:solidFill>
              <a:latin typeface="AR P教科書体M" panose="03000600000000000000" pitchFamily="66" charset="-128"/>
              <a:ea typeface="AR P教科書体M" panose="03000600000000000000" pitchFamily="66" charset="-128"/>
            </a:endParaRPr>
          </a:p>
          <a:p>
            <a:pPr lvl="0" indent="179388" algn="r">
              <a:lnSpc>
                <a:spcPct val="150000"/>
              </a:lnSpc>
            </a:pPr>
            <a:r>
              <a:rPr lang="ja-JP" altLang="en-US" dirty="0" smtClean="0">
                <a:solidFill>
                  <a:prstClr val="black"/>
                </a:solidFill>
                <a:latin typeface="AR P教科書体M" panose="03000600000000000000" pitchFamily="66" charset="-128"/>
                <a:ea typeface="AR P教科書体M" panose="03000600000000000000" pitchFamily="66" charset="-128"/>
              </a:rPr>
              <a:t>山下　明</a:t>
            </a:r>
            <a:endParaRPr lang="en-US" altLang="ja-JP" dirty="0" smtClean="0">
              <a:solidFill>
                <a:prstClr val="black"/>
              </a:solidFill>
              <a:latin typeface="AR P教科書体M" panose="03000600000000000000" pitchFamily="66" charset="-128"/>
              <a:ea typeface="AR P教科書体M" panose="03000600000000000000" pitchFamily="66" charset="-128"/>
            </a:endParaRPr>
          </a:p>
          <a:p>
            <a:pPr lvl="0">
              <a:lnSpc>
                <a:spcPct val="150000"/>
              </a:lnSpc>
            </a:pPr>
            <a:r>
              <a:rPr lang="ja-JP" altLang="en-US" dirty="0" smtClean="0">
                <a:solidFill>
                  <a:prstClr val="black"/>
                </a:solidFill>
                <a:latin typeface="AR P教科書体M" panose="03000600000000000000" pitchFamily="66" charset="-128"/>
                <a:ea typeface="AR P教科書体M" panose="03000600000000000000" pitchFamily="66" charset="-128"/>
              </a:rPr>
              <a:t>田村　一郎様</a:t>
            </a:r>
            <a:endParaRPr kumimoji="1" lang="ja-JP" altLang="en-US" sz="2000" dirty="0"/>
          </a:p>
        </p:txBody>
      </p:sp>
      <p:sp>
        <p:nvSpPr>
          <p:cNvPr id="31" name="正方形/長方形 30"/>
          <p:cNvSpPr/>
          <p:nvPr/>
        </p:nvSpPr>
        <p:spPr>
          <a:xfrm>
            <a:off x="7276487" y="1091806"/>
            <a:ext cx="1567891" cy="3827165"/>
          </a:xfrm>
          <a:prstGeom prst="rect">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0509501" y="1091806"/>
            <a:ext cx="360000" cy="612000"/>
          </a:xfrm>
          <a:prstGeom prst="rect">
            <a:avLst/>
          </a:prstGeom>
          <a:solidFill>
            <a:srgbClr val="FFFF00"/>
          </a:solidFill>
          <a:ln>
            <a:solidFill>
              <a:schemeClr val="tx1"/>
            </a:solidFill>
          </a:ln>
        </p:spPr>
        <p:txBody>
          <a:bodyPr vert="eaVert" wrap="square" rtlCol="0" anchor="ctr">
            <a:spAutoFit/>
          </a:bodyPr>
          <a:lstStyle/>
          <a:p>
            <a:pPr algn="ctr"/>
            <a:r>
              <a:rPr lang="ja-JP" altLang="en-US" dirty="0"/>
              <a:t>前文</a:t>
            </a:r>
            <a:endParaRPr kumimoji="1" lang="ja-JP" altLang="en-US" dirty="0"/>
          </a:p>
        </p:txBody>
      </p:sp>
      <p:sp>
        <p:nvSpPr>
          <p:cNvPr id="25" name="テキスト ボックス 24"/>
          <p:cNvSpPr txBox="1"/>
          <p:nvPr/>
        </p:nvSpPr>
        <p:spPr>
          <a:xfrm>
            <a:off x="8934216" y="1091806"/>
            <a:ext cx="360000" cy="612000"/>
          </a:xfrm>
          <a:prstGeom prst="rect">
            <a:avLst/>
          </a:prstGeom>
          <a:solidFill>
            <a:srgbClr val="FFFF00"/>
          </a:solidFill>
          <a:ln>
            <a:solidFill>
              <a:schemeClr val="tx1"/>
            </a:solidFill>
          </a:ln>
        </p:spPr>
        <p:txBody>
          <a:bodyPr vert="eaVert" wrap="square" rtlCol="0" anchor="ctr">
            <a:spAutoFit/>
          </a:bodyPr>
          <a:lstStyle/>
          <a:p>
            <a:pPr algn="ctr"/>
            <a:r>
              <a:rPr lang="ja-JP" altLang="en-US" dirty="0" smtClean="0"/>
              <a:t>本文</a:t>
            </a:r>
            <a:endParaRPr kumimoji="1" lang="ja-JP" altLang="en-US" dirty="0"/>
          </a:p>
        </p:txBody>
      </p:sp>
      <p:sp>
        <p:nvSpPr>
          <p:cNvPr id="26" name="テキスト ボックス 25"/>
          <p:cNvSpPr txBox="1"/>
          <p:nvPr/>
        </p:nvSpPr>
        <p:spPr>
          <a:xfrm>
            <a:off x="6816120" y="1091806"/>
            <a:ext cx="360000" cy="612000"/>
          </a:xfrm>
          <a:prstGeom prst="rect">
            <a:avLst/>
          </a:prstGeom>
          <a:solidFill>
            <a:srgbClr val="FFFF00"/>
          </a:solidFill>
          <a:ln>
            <a:solidFill>
              <a:schemeClr val="tx1"/>
            </a:solidFill>
          </a:ln>
        </p:spPr>
        <p:txBody>
          <a:bodyPr vert="eaVert" wrap="square" rtlCol="0" anchor="ctr">
            <a:spAutoFit/>
          </a:bodyPr>
          <a:lstStyle/>
          <a:p>
            <a:pPr algn="ctr"/>
            <a:r>
              <a:rPr lang="ja-JP" altLang="en-US" dirty="0" smtClean="0"/>
              <a:t>末文</a:t>
            </a:r>
            <a:endParaRPr kumimoji="1" lang="ja-JP" altLang="en-US" dirty="0"/>
          </a:p>
        </p:txBody>
      </p:sp>
      <p:sp>
        <p:nvSpPr>
          <p:cNvPr id="28" name="テキスト ボックス 27"/>
          <p:cNvSpPr txBox="1"/>
          <p:nvPr/>
        </p:nvSpPr>
        <p:spPr>
          <a:xfrm>
            <a:off x="5600835" y="1091806"/>
            <a:ext cx="360000" cy="827529"/>
          </a:xfrm>
          <a:prstGeom prst="rect">
            <a:avLst/>
          </a:prstGeom>
          <a:solidFill>
            <a:srgbClr val="FFFF00"/>
          </a:solidFill>
          <a:ln>
            <a:solidFill>
              <a:schemeClr val="tx1"/>
            </a:solidFill>
          </a:ln>
        </p:spPr>
        <p:txBody>
          <a:bodyPr vert="eaVert" wrap="square" rtlCol="0" anchor="ctr">
            <a:spAutoFit/>
          </a:bodyPr>
          <a:lstStyle/>
          <a:p>
            <a:pPr algn="ctr"/>
            <a:r>
              <a:rPr kumimoji="1" lang="ja-JP" altLang="en-US" dirty="0" smtClean="0"/>
              <a:t>後付け</a:t>
            </a:r>
            <a:endParaRPr kumimoji="1" lang="ja-JP" altLang="en-US" dirty="0"/>
          </a:p>
        </p:txBody>
      </p:sp>
      <p:sp>
        <p:nvSpPr>
          <p:cNvPr id="14" name="テキスト ボックス 13"/>
          <p:cNvSpPr txBox="1"/>
          <p:nvPr/>
        </p:nvSpPr>
        <p:spPr>
          <a:xfrm>
            <a:off x="10546169" y="1966761"/>
            <a:ext cx="396000" cy="3636000"/>
          </a:xfrm>
          <a:prstGeom prst="rect">
            <a:avLst/>
          </a:prstGeom>
          <a:solidFill>
            <a:schemeClr val="bg1"/>
          </a:solidFill>
          <a:ln w="28575">
            <a:solidFill>
              <a:srgbClr val="FF0000"/>
            </a:solidFill>
          </a:ln>
        </p:spPr>
        <p:txBody>
          <a:bodyPr vert="eaVert" wrap="square" rtlCol="0" anchor="ctr">
            <a:spAutoFit/>
          </a:bodyPr>
          <a:lstStyle/>
          <a:p>
            <a:pPr algn="ctr"/>
            <a:r>
              <a:rPr kumimoji="1" lang="ja-JP" altLang="en-US" dirty="0" smtClean="0"/>
              <a:t>季節の言葉や、自己紹介などを書く</a:t>
            </a:r>
            <a:endParaRPr kumimoji="1" lang="ja-JP" altLang="en-US" dirty="0"/>
          </a:p>
        </p:txBody>
      </p:sp>
      <p:sp>
        <p:nvSpPr>
          <p:cNvPr id="16" name="テキスト ボックス 15"/>
          <p:cNvSpPr txBox="1"/>
          <p:nvPr/>
        </p:nvSpPr>
        <p:spPr>
          <a:xfrm>
            <a:off x="8442324" y="1966761"/>
            <a:ext cx="360000" cy="2340226"/>
          </a:xfrm>
          <a:prstGeom prst="rect">
            <a:avLst/>
          </a:prstGeom>
          <a:solidFill>
            <a:schemeClr val="bg1"/>
          </a:solidFill>
          <a:ln w="28575">
            <a:solidFill>
              <a:srgbClr val="FF0000"/>
            </a:solidFill>
          </a:ln>
        </p:spPr>
        <p:txBody>
          <a:bodyPr vert="eaVert" wrap="square" rtlCol="0" anchor="ctr">
            <a:spAutoFit/>
          </a:bodyPr>
          <a:lstStyle/>
          <a:p>
            <a:r>
              <a:rPr kumimoji="1" lang="ja-JP" altLang="en-US" dirty="0" smtClean="0"/>
              <a:t>一番心に残ったこと</a:t>
            </a:r>
            <a:endParaRPr kumimoji="1" lang="ja-JP" altLang="en-US" dirty="0"/>
          </a:p>
        </p:txBody>
      </p:sp>
      <p:sp>
        <p:nvSpPr>
          <p:cNvPr id="17" name="テキスト ボックス 16"/>
          <p:cNvSpPr txBox="1"/>
          <p:nvPr/>
        </p:nvSpPr>
        <p:spPr>
          <a:xfrm>
            <a:off x="8062431" y="1966761"/>
            <a:ext cx="360000" cy="2340226"/>
          </a:xfrm>
          <a:prstGeom prst="rect">
            <a:avLst/>
          </a:prstGeom>
          <a:solidFill>
            <a:schemeClr val="bg1"/>
          </a:solidFill>
          <a:ln w="28575">
            <a:solidFill>
              <a:srgbClr val="FF0000"/>
            </a:solidFill>
          </a:ln>
        </p:spPr>
        <p:txBody>
          <a:bodyPr vert="eaVert" wrap="square" rtlCol="0" anchor="ctr">
            <a:spAutoFit/>
          </a:bodyPr>
          <a:lstStyle/>
          <a:p>
            <a:pPr algn="ctr"/>
            <a:r>
              <a:rPr kumimoji="1" lang="ja-JP" altLang="en-US" dirty="0" smtClean="0"/>
              <a:t>体験して気づいたこと</a:t>
            </a:r>
            <a:endParaRPr kumimoji="1" lang="ja-JP" altLang="en-US" dirty="0"/>
          </a:p>
        </p:txBody>
      </p:sp>
      <p:sp>
        <p:nvSpPr>
          <p:cNvPr id="18" name="テキスト ボックス 17"/>
          <p:cNvSpPr txBox="1"/>
          <p:nvPr/>
        </p:nvSpPr>
        <p:spPr>
          <a:xfrm>
            <a:off x="7682538" y="1966761"/>
            <a:ext cx="360000" cy="2340226"/>
          </a:xfrm>
          <a:prstGeom prst="rect">
            <a:avLst/>
          </a:prstGeom>
          <a:solidFill>
            <a:schemeClr val="bg1"/>
          </a:solidFill>
          <a:ln w="28575">
            <a:solidFill>
              <a:srgbClr val="FF0000"/>
            </a:solidFill>
          </a:ln>
        </p:spPr>
        <p:txBody>
          <a:bodyPr vert="eaVert" wrap="square" rtlCol="0" anchor="ctr">
            <a:spAutoFit/>
          </a:bodyPr>
          <a:lstStyle/>
          <a:p>
            <a:r>
              <a:rPr kumimoji="1" lang="ja-JP" altLang="en-US" dirty="0" smtClean="0"/>
              <a:t>疑問に思ったこと</a:t>
            </a:r>
            <a:endParaRPr kumimoji="1" lang="ja-JP" altLang="en-US" dirty="0"/>
          </a:p>
        </p:txBody>
      </p:sp>
      <p:sp>
        <p:nvSpPr>
          <p:cNvPr id="19" name="テキスト ボックス 18"/>
          <p:cNvSpPr txBox="1"/>
          <p:nvPr/>
        </p:nvSpPr>
        <p:spPr>
          <a:xfrm>
            <a:off x="7302645" y="1967101"/>
            <a:ext cx="360000" cy="2340226"/>
          </a:xfrm>
          <a:prstGeom prst="rect">
            <a:avLst/>
          </a:prstGeom>
          <a:solidFill>
            <a:schemeClr val="bg1"/>
          </a:solidFill>
          <a:ln w="28575">
            <a:solidFill>
              <a:srgbClr val="FF0000"/>
            </a:solidFill>
          </a:ln>
        </p:spPr>
        <p:txBody>
          <a:bodyPr vert="eaVert" wrap="square" rtlCol="0" anchor="ctr">
            <a:spAutoFit/>
          </a:bodyPr>
          <a:lstStyle/>
          <a:p>
            <a:r>
              <a:rPr kumimoji="1" lang="ja-JP" altLang="en-US" dirty="0" smtClean="0"/>
              <a:t>一番心に残ったこと</a:t>
            </a:r>
            <a:endParaRPr kumimoji="1" lang="ja-JP" altLang="en-US" dirty="0"/>
          </a:p>
        </p:txBody>
      </p:sp>
      <p:sp>
        <p:nvSpPr>
          <p:cNvPr id="21" name="テキスト ボックス 20"/>
          <p:cNvSpPr txBox="1"/>
          <p:nvPr/>
        </p:nvSpPr>
        <p:spPr>
          <a:xfrm>
            <a:off x="6832636" y="1864789"/>
            <a:ext cx="360000" cy="4752000"/>
          </a:xfrm>
          <a:prstGeom prst="rect">
            <a:avLst/>
          </a:prstGeom>
          <a:solidFill>
            <a:schemeClr val="bg1"/>
          </a:solidFill>
          <a:ln w="28575">
            <a:solidFill>
              <a:srgbClr val="FF0000"/>
            </a:solidFill>
          </a:ln>
        </p:spPr>
        <p:txBody>
          <a:bodyPr vert="eaVert" wrap="square" rtlCol="0" anchor="ctr">
            <a:spAutoFit/>
          </a:bodyPr>
          <a:lstStyle/>
          <a:p>
            <a:r>
              <a:rPr kumimoji="1" lang="ja-JP" altLang="en-US" dirty="0" smtClean="0"/>
              <a:t>別れのあいさつ、相手を気遣う</a:t>
            </a:r>
            <a:r>
              <a:rPr lang="ja-JP" altLang="en-US" dirty="0" smtClean="0"/>
              <a:t>言葉などを書く</a:t>
            </a:r>
            <a:endParaRPr kumimoji="1" lang="ja-JP" altLang="en-US" dirty="0"/>
          </a:p>
        </p:txBody>
      </p:sp>
      <p:sp>
        <p:nvSpPr>
          <p:cNvPr id="22" name="テキスト ボックス 21"/>
          <p:cNvSpPr txBox="1"/>
          <p:nvPr/>
        </p:nvSpPr>
        <p:spPr>
          <a:xfrm>
            <a:off x="5154637" y="2202857"/>
            <a:ext cx="360000" cy="612000"/>
          </a:xfrm>
          <a:prstGeom prst="rect">
            <a:avLst/>
          </a:prstGeom>
          <a:solidFill>
            <a:srgbClr val="FFC000"/>
          </a:solidFill>
          <a:ln>
            <a:solidFill>
              <a:schemeClr val="tx1"/>
            </a:solidFill>
          </a:ln>
        </p:spPr>
        <p:txBody>
          <a:bodyPr vert="eaVert" wrap="square" rtlCol="0" anchor="ctr">
            <a:spAutoFit/>
          </a:bodyPr>
          <a:lstStyle/>
          <a:p>
            <a:pPr algn="ctr"/>
            <a:r>
              <a:rPr kumimoji="1" lang="ja-JP" altLang="en-US" dirty="0" smtClean="0"/>
              <a:t>日付</a:t>
            </a:r>
            <a:endParaRPr kumimoji="1" lang="ja-JP" altLang="en-US" dirty="0"/>
          </a:p>
        </p:txBody>
      </p:sp>
      <p:sp>
        <p:nvSpPr>
          <p:cNvPr id="23" name="テキスト ボックス 22"/>
          <p:cNvSpPr txBox="1"/>
          <p:nvPr/>
        </p:nvSpPr>
        <p:spPr>
          <a:xfrm>
            <a:off x="5078347" y="3727567"/>
            <a:ext cx="360000" cy="1422488"/>
          </a:xfrm>
          <a:prstGeom prst="rect">
            <a:avLst/>
          </a:prstGeom>
          <a:solidFill>
            <a:srgbClr val="FFC000"/>
          </a:solidFill>
          <a:ln>
            <a:solidFill>
              <a:schemeClr val="tx1"/>
            </a:solidFill>
          </a:ln>
        </p:spPr>
        <p:txBody>
          <a:bodyPr vert="eaVert" wrap="square" rtlCol="0" anchor="ctr">
            <a:spAutoFit/>
          </a:bodyPr>
          <a:lstStyle/>
          <a:p>
            <a:pPr algn="ctr"/>
            <a:r>
              <a:rPr kumimoji="1" lang="ja-JP" altLang="en-US" dirty="0" smtClean="0"/>
              <a:t>自分の名前</a:t>
            </a:r>
            <a:endParaRPr kumimoji="1" lang="ja-JP" altLang="en-US" dirty="0"/>
          </a:p>
        </p:txBody>
      </p:sp>
      <p:sp>
        <p:nvSpPr>
          <p:cNvPr id="30" name="テキスト ボックス 29"/>
          <p:cNvSpPr txBox="1"/>
          <p:nvPr/>
        </p:nvSpPr>
        <p:spPr>
          <a:xfrm>
            <a:off x="4633193" y="923006"/>
            <a:ext cx="360000" cy="1422488"/>
          </a:xfrm>
          <a:prstGeom prst="rect">
            <a:avLst/>
          </a:prstGeom>
          <a:solidFill>
            <a:srgbClr val="FFC000"/>
          </a:solidFill>
          <a:ln>
            <a:solidFill>
              <a:schemeClr val="tx1"/>
            </a:solidFill>
          </a:ln>
        </p:spPr>
        <p:txBody>
          <a:bodyPr vert="eaVert" wrap="square" rtlCol="0" anchor="ctr">
            <a:spAutoFit/>
          </a:bodyPr>
          <a:lstStyle/>
          <a:p>
            <a:pPr algn="ctr"/>
            <a:r>
              <a:rPr kumimoji="1" lang="ja-JP" altLang="en-US" dirty="0" smtClean="0"/>
              <a:t>相手の名前</a:t>
            </a:r>
            <a:endParaRPr kumimoji="1" lang="ja-JP" altLang="en-US" dirty="0"/>
          </a:p>
        </p:txBody>
      </p:sp>
    </p:spTree>
    <p:extLst>
      <p:ext uri="{BB962C8B-B14F-4D97-AF65-F5344CB8AC3E}">
        <p14:creationId xmlns:p14="http://schemas.microsoft.com/office/powerpoint/2010/main" val="93552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up)">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wipe(up)">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up)">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up)">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wipe(up)">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wipe(up)">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wipe(up)">
                                      <p:cBhvr>
                                        <p:cTn id="42" dur="5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wipe(up)">
                                      <p:cBhvr>
                                        <p:cTn id="47" dur="500"/>
                                        <p:tgtEl>
                                          <p:spTgt spid="3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fade">
                                      <p:cBhvr>
                                        <p:cTn id="52" dur="500"/>
                                        <p:tgtEl>
                                          <p:spTgt spid="27"/>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2"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wipe(right)">
                                      <p:cBhvr>
                                        <p:cTn id="5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14" grpId="0" animBg="1"/>
      <p:bldP spid="16" grpId="0" animBg="1"/>
      <p:bldP spid="17" grpId="0" animBg="1"/>
      <p:bldP spid="18" grpId="0" animBg="1"/>
      <p:bldP spid="19" grpId="0" animBg="1"/>
      <p:bldP spid="21" grpId="0" animBg="1"/>
      <p:bldP spid="22" grpId="0" animBg="1"/>
      <p:bldP spid="23" grpId="0" animBg="1"/>
      <p:bldP spid="30" grpId="0" animBg="1"/>
    </p:bldLst>
  </p:timing>
</p:sld>
</file>

<file path=ppt/theme/theme1.xml><?xml version="1.0" encoding="utf-8"?>
<a:theme xmlns:a="http://schemas.openxmlformats.org/drawingml/2006/main" name="1_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プレゼンテーション1</Template>
  <TotalTime>2345</TotalTime>
  <Words>697</Words>
  <Application>Microsoft Office PowerPoint</Application>
  <PresentationFormat>ワイド画面</PresentationFormat>
  <Paragraphs>106</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5</vt:i4>
      </vt:variant>
    </vt:vector>
  </HeadingPairs>
  <TitlesOfParts>
    <vt:vector size="13" baseType="lpstr">
      <vt:lpstr>Calibri Light</vt:lpstr>
      <vt:lpstr>AR P教科書体M</vt:lpstr>
      <vt:lpstr>Calibri</vt:lpstr>
      <vt:lpstr>Arial</vt:lpstr>
      <vt:lpstr>ＭＳ Ｐゴシック</vt:lpstr>
      <vt:lpstr>AR P丸ゴシック体E</vt:lpstr>
      <vt:lpstr>1_フラッシュ１</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小泉 浩</dc:creator>
  <cp:lastModifiedBy>小泉 浩</cp:lastModifiedBy>
  <cp:revision>175</cp:revision>
  <cp:lastPrinted>2006-12-27T00:38:38Z</cp:lastPrinted>
  <dcterms:created xsi:type="dcterms:W3CDTF">2006-12-27T00:38:38Z</dcterms:created>
  <dcterms:modified xsi:type="dcterms:W3CDTF">2017-10-03T08:06:34Z</dcterms:modified>
</cp:coreProperties>
</file>