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</p:sldIdLst>
  <p:sldSz cx="9144000" cy="6858000" type="screen4x3"/>
  <p:notesSz cx="6858000" cy="9144000"/>
  <p:embeddedFontLst>
    <p:embeddedFont>
      <p:font typeface="HGP行書体" panose="03000600000000000000" pitchFamily="66" charset="-128"/>
      <p:regular r:id="rId10"/>
    </p:embeddedFont>
    <p:embeddedFont>
      <p:font typeface="AR P丸ゴシック体E" panose="020F0900000000000000" pitchFamily="50" charset="-128"/>
      <p:regular r:id="rId11"/>
    </p:embeddedFont>
    <p:embeddedFont>
      <p:font typeface="AR P教科書体M" panose="03000600000000000000" pitchFamily="66" charset="-12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G丸ｺﾞｼｯｸM-PRO" panose="020F0600000000000000" pitchFamily="50" charset="-128"/>
      <p:regular r:id="rId1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40" y="78"/>
      </p:cViewPr>
      <p:guideLst>
        <p:guide pos="2925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2020/7/27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977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359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029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389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316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32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202" y="794135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算法童子問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416622"/>
            <a:ext cx="8579296" cy="389269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江戸時代の算術</a:t>
            </a:r>
            <a:endParaRPr lang="en-US" altLang="ja-JP" sz="66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和算</a:t>
            </a:r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</a:t>
            </a:r>
            <a:r>
              <a:rPr lang="ja-JP" altLang="en-US" sz="6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学ぼう９</a:t>
            </a:r>
            <a:endParaRPr lang="en-US" altLang="ja-JP" sz="66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6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ならべものの事</a:t>
            </a:r>
            <a:endParaRPr lang="en-US" altLang="ja-JP" sz="60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8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パワポで解説</a:t>
            </a:r>
            <a:endParaRPr lang="ja-JP" altLang="en-US" sz="48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79975" y="501747"/>
            <a:ext cx="6116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3200" b="1" kern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さんぽう</a:t>
            </a:r>
            <a:r>
              <a:rPr lang="ja-JP" altLang="en-US" sz="32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どうじもん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78804"/>
              </p:ext>
            </p:extLst>
          </p:nvPr>
        </p:nvGraphicFramePr>
        <p:xfrm>
          <a:off x="291975" y="397391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393512" y="4078910"/>
            <a:ext cx="1939364" cy="1943969"/>
            <a:chOff x="1865536" y="4126540"/>
            <a:chExt cx="1939364" cy="1943969"/>
          </a:xfrm>
        </p:grpSpPr>
        <p:sp>
          <p:nvSpPr>
            <p:cNvPr id="11" name="円/楕円 10"/>
            <p:cNvSpPr/>
            <p:nvPr/>
          </p:nvSpPr>
          <p:spPr>
            <a:xfrm>
              <a:off x="2735999" y="4279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03159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865536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183072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43439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288926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588900" y="43821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434399" y="4968936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031599" y="49917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738201" y="5716718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3434399" y="5575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288926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588900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2031599" y="5592501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865536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182226" y="5832444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775575" y="615077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十六個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00214"/>
              </p:ext>
            </p:extLst>
          </p:nvPr>
        </p:nvGraphicFramePr>
        <p:xfrm>
          <a:off x="1763999" y="402154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角丸四角形吹き出し 79"/>
          <p:cNvSpPr/>
          <p:nvPr/>
        </p:nvSpPr>
        <p:spPr>
          <a:xfrm>
            <a:off x="1259632" y="629980"/>
            <a:ext cx="7462589" cy="128685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kern="0" dirty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「</a:t>
            </a:r>
            <a:r>
              <a:rPr kumimoji="0" lang="ja-JP" altLang="en-US" sz="2400" kern="0" dirty="0" err="1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たとへば</a:t>
            </a:r>
            <a:r>
              <a:rPr kumimoji="0" lang="ja-JP" altLang="en-US" sz="2400" kern="0" dirty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碁石十六を図のごとく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ならぶる</a:t>
            </a:r>
            <a:r>
              <a:rPr kumimoji="0" lang="ja-JP" altLang="en-US" sz="2400" kern="0" dirty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時　縦横によみて七づつあり　是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へ次第</a:t>
            </a:r>
            <a:r>
              <a:rPr kumimoji="0" lang="ja-JP" altLang="en-US" sz="2400" kern="0" dirty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に一つ増に加へ　八つまで加へて</a:t>
            </a:r>
          </a:p>
          <a:p>
            <a:pPr lvl="0"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縦横</a:t>
            </a:r>
            <a:r>
              <a:rPr kumimoji="0" lang="ja-JP" altLang="en-US" sz="2400" kern="0" dirty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七つになるや</a:t>
            </a:r>
            <a:r>
              <a:rPr kumimoji="0" lang="ja-JP" altLang="en-US" sz="2400" kern="0" dirty="0" err="1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うに</a:t>
            </a:r>
            <a:r>
              <a:rPr kumimoji="0" lang="ja-JP" altLang="en-US" sz="2400" kern="0" dirty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ならべやう　左のごとし」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　</a:t>
            </a:r>
            <a:endParaRPr kumimoji="0" lang="ja-JP" altLang="en-US" sz="2400" kern="0" dirty="0">
              <a:solidFill>
                <a:prstClr val="black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5656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算法童子問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巻之三</a:t>
            </a:r>
            <a:r>
              <a:rPr kumimoji="1" lang="ja-JP" altLang="en-US" dirty="0" smtClean="0"/>
              <a:t>　原文</a:t>
            </a:r>
            <a:endParaRPr kumimoji="1" lang="ja-JP" altLang="en-US" dirty="0"/>
          </a:p>
        </p:txBody>
      </p:sp>
      <p:sp>
        <p:nvSpPr>
          <p:cNvPr id="27" name="角丸四角形吹き出し 26"/>
          <p:cNvSpPr/>
          <p:nvPr/>
        </p:nvSpPr>
        <p:spPr>
          <a:xfrm>
            <a:off x="1259632" y="1972872"/>
            <a:ext cx="7462589" cy="1728192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「たとえば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、碁石十六個を図のように並べる時は、縦横に数えてみて七つずつある。これへ次々と一つ増しに加えて、八つまで加えて、縦横七つずつに並べるやり方は左の様である」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1636" y="18530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現代語訳</a:t>
            </a:r>
            <a:endParaRPr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1619672" y="4386082"/>
            <a:ext cx="2520000" cy="0"/>
          </a:xfrm>
          <a:prstGeom prst="line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1619672" y="5823015"/>
            <a:ext cx="2520000" cy="0"/>
          </a:xfrm>
          <a:prstGeom prst="line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138859" y="3861048"/>
            <a:ext cx="0" cy="2520000"/>
          </a:xfrm>
          <a:prstGeom prst="line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535621" y="3861048"/>
            <a:ext cx="0" cy="2520000"/>
          </a:xfrm>
          <a:prstGeom prst="line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グループ化 30"/>
          <p:cNvGrpSpPr/>
          <p:nvPr/>
        </p:nvGrpSpPr>
        <p:grpSpPr>
          <a:xfrm>
            <a:off x="1865536" y="4126540"/>
            <a:ext cx="1939364" cy="1943969"/>
            <a:chOff x="1865536" y="4126540"/>
            <a:chExt cx="1939364" cy="1943969"/>
          </a:xfrm>
        </p:grpSpPr>
        <p:sp>
          <p:nvSpPr>
            <p:cNvPr id="5" name="円/楕円 4"/>
            <p:cNvSpPr/>
            <p:nvPr/>
          </p:nvSpPr>
          <p:spPr>
            <a:xfrm>
              <a:off x="2735999" y="4279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03159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865536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183072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43439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288926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588900" y="43821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434399" y="4968936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31599" y="49917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738201" y="5716718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434399" y="5575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288926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588900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031599" y="5592501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865536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182226" y="5832444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298859" y="4208041"/>
            <a:ext cx="74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七個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76640" y="5638349"/>
            <a:ext cx="74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七個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88042" y="6332196"/>
            <a:ext cx="74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七個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16121" y="6324887"/>
            <a:ext cx="74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七個</a:t>
            </a:r>
            <a:endParaRPr kumimoji="1" lang="ja-JP" altLang="en-US" dirty="0"/>
          </a:p>
        </p:txBody>
      </p:sp>
      <p:sp>
        <p:nvSpPr>
          <p:cNvPr id="38" name="角丸四角形吹き出し 37"/>
          <p:cNvSpPr/>
          <p:nvPr/>
        </p:nvSpPr>
        <p:spPr>
          <a:xfrm>
            <a:off x="5074066" y="4429625"/>
            <a:ext cx="3648156" cy="1287093"/>
          </a:xfrm>
          <a:prstGeom prst="wedgeRoundRectCallout">
            <a:avLst>
              <a:gd name="adj1" fmla="val -59777"/>
              <a:gd name="adj2" fmla="val -1606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ここに、一個碁石を増やしても、縦横に七つずつ並べるやり方を考えましょう。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8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" grpId="0"/>
      <p:bldP spid="27" grpId="0" animBg="1"/>
      <p:bldP spid="3" grpId="0"/>
      <p:bldP spid="10" grpId="0"/>
      <p:bldP spid="34" grpId="0"/>
      <p:bldP spid="35" grpId="0"/>
      <p:bldP spid="36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72556"/>
              </p:ext>
            </p:extLst>
          </p:nvPr>
        </p:nvGraphicFramePr>
        <p:xfrm>
          <a:off x="1154536" y="400506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342771" y="309508"/>
            <a:ext cx="7462589" cy="1281911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「たとえば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、碁石十六個を図のように並べる時は、縦横に数えてみて七つずつ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ある。ここに、一個碁石を増やしても、縦横に七つずつ並べるやり方を考えましょう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1256073" y="4110060"/>
            <a:ext cx="1939364" cy="1943969"/>
            <a:chOff x="1865536" y="4126540"/>
            <a:chExt cx="1939364" cy="1943969"/>
          </a:xfrm>
        </p:grpSpPr>
        <p:sp>
          <p:nvSpPr>
            <p:cNvPr id="5" name="円/楕円 4"/>
            <p:cNvSpPr/>
            <p:nvPr/>
          </p:nvSpPr>
          <p:spPr>
            <a:xfrm>
              <a:off x="2735999" y="4279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03159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865536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183072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43439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288926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588900" y="43821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434399" y="4968936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31599" y="49917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738201" y="5716718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434399" y="5575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288926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588900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031599" y="5592501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865536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182226" y="5832444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8" name="角丸四角形吹き出し 37"/>
          <p:cNvSpPr/>
          <p:nvPr/>
        </p:nvSpPr>
        <p:spPr>
          <a:xfrm>
            <a:off x="4876723" y="1733268"/>
            <a:ext cx="3251295" cy="550105"/>
          </a:xfrm>
          <a:prstGeom prst="wedgeRoundRectCallout">
            <a:avLst>
              <a:gd name="adj1" fmla="val -59777"/>
              <a:gd name="adj2" fmla="val -1606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一個碁石を増やします。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36272"/>
              </p:ext>
            </p:extLst>
          </p:nvPr>
        </p:nvGraphicFramePr>
        <p:xfrm>
          <a:off x="5857666" y="400506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8" name="直線コネクタ 57"/>
          <p:cNvCxnSpPr/>
          <p:nvPr/>
        </p:nvCxnSpPr>
        <p:spPr>
          <a:xfrm flipV="1">
            <a:off x="5658659" y="4366943"/>
            <a:ext cx="2520000" cy="0"/>
          </a:xfrm>
          <a:prstGeom prst="line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8216673" y="4181011"/>
            <a:ext cx="6908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八個</a:t>
            </a:r>
            <a:endParaRPr kumimoji="1" lang="ja-JP" altLang="en-US" dirty="0"/>
          </a:p>
        </p:txBody>
      </p:sp>
      <p:cxnSp>
        <p:nvCxnSpPr>
          <p:cNvPr id="61" name="直線コネクタ 60"/>
          <p:cNvCxnSpPr/>
          <p:nvPr/>
        </p:nvCxnSpPr>
        <p:spPr>
          <a:xfrm>
            <a:off x="6236163" y="3858901"/>
            <a:ext cx="0" cy="2520000"/>
          </a:xfrm>
          <a:prstGeom prst="line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5916663" y="6322740"/>
            <a:ext cx="74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七個</a:t>
            </a:r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6831868" y="42627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6125266" y="41100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5959203" y="43707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6276739" y="43707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7528066" y="41100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円/楕円 44"/>
          <p:cNvSpPr/>
          <p:nvPr/>
        </p:nvSpPr>
        <p:spPr>
          <a:xfrm>
            <a:off x="7382593" y="43707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7682567" y="436567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7528066" y="495245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円/楕円 47"/>
          <p:cNvSpPr/>
          <p:nvPr/>
        </p:nvSpPr>
        <p:spPr>
          <a:xfrm>
            <a:off x="6125266" y="497527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6831868" y="570023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円/楕円 49"/>
          <p:cNvSpPr/>
          <p:nvPr/>
        </p:nvSpPr>
        <p:spPr>
          <a:xfrm>
            <a:off x="7528066" y="55587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7382593" y="583802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円/楕円 51"/>
          <p:cNvSpPr/>
          <p:nvPr/>
        </p:nvSpPr>
        <p:spPr>
          <a:xfrm>
            <a:off x="7682567" y="583802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円/楕円 52"/>
          <p:cNvSpPr/>
          <p:nvPr/>
        </p:nvSpPr>
        <p:spPr>
          <a:xfrm>
            <a:off x="6125266" y="557602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円/楕円 53"/>
          <p:cNvSpPr/>
          <p:nvPr/>
        </p:nvSpPr>
        <p:spPr>
          <a:xfrm>
            <a:off x="5959203" y="583802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円/楕円 54"/>
          <p:cNvSpPr/>
          <p:nvPr/>
        </p:nvSpPr>
        <p:spPr>
          <a:xfrm>
            <a:off x="6275893" y="581596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円/楕円 55"/>
          <p:cNvSpPr/>
          <p:nvPr/>
        </p:nvSpPr>
        <p:spPr>
          <a:xfrm>
            <a:off x="4184454" y="190032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角丸四角形吹き出し 56"/>
          <p:cNvSpPr/>
          <p:nvPr/>
        </p:nvSpPr>
        <p:spPr>
          <a:xfrm>
            <a:off x="4499993" y="2368933"/>
            <a:ext cx="4305368" cy="550105"/>
          </a:xfrm>
          <a:prstGeom prst="wedgeRoundRectCallout">
            <a:avLst>
              <a:gd name="adj1" fmla="val -59777"/>
              <a:gd name="adj2" fmla="val -1606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横が八つなので一つ移動します。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216673" y="4181011"/>
            <a:ext cx="6908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七個</a:t>
            </a:r>
            <a:endParaRPr kumimoji="1" lang="ja-JP" altLang="en-US" dirty="0"/>
          </a:p>
        </p:txBody>
      </p:sp>
      <p:sp>
        <p:nvSpPr>
          <p:cNvPr id="63" name="角丸四角形吹き出し 62"/>
          <p:cNvSpPr/>
          <p:nvPr/>
        </p:nvSpPr>
        <p:spPr>
          <a:xfrm>
            <a:off x="4509537" y="3004598"/>
            <a:ext cx="4305368" cy="850487"/>
          </a:xfrm>
          <a:prstGeom prst="wedgeRoundRectCallout">
            <a:avLst>
              <a:gd name="adj1" fmla="val -59777"/>
              <a:gd name="adj2" fmla="val -1606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碁石の数が十七個でも縦横七個ずつ並べることができました。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38136" y="618192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十六個</a:t>
            </a:r>
            <a:endParaRPr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6521355" y="619393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十七個</a:t>
            </a:r>
            <a:endParaRPr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4184454" y="4952456"/>
            <a:ext cx="963610" cy="606304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カウントダウンタイマー３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044" y="1642806"/>
            <a:ext cx="1671437" cy="1253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11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8994 0.32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1608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00035 0.021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1771 0.06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333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0035 0.0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25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01718 0.00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8" grpId="0" animBg="1"/>
      <p:bldP spid="59" grpId="0" animBg="1"/>
      <p:bldP spid="62" grpId="0"/>
      <p:bldP spid="40" grpId="0" animBg="1"/>
      <p:bldP spid="42" grpId="0" animBg="1"/>
      <p:bldP spid="43" grpId="0" animBg="1"/>
      <p:bldP spid="48" grpId="0" animBg="1"/>
      <p:bldP spid="56" grpId="0" animBg="1"/>
      <p:bldP spid="56" grpId="1" animBg="1"/>
      <p:bldP spid="57" grpId="0" animBg="1"/>
      <p:bldP spid="60" grpId="0" animBg="1"/>
      <p:bldP spid="63" grpId="0" animBg="1"/>
      <p:bldP spid="6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72556"/>
              </p:ext>
            </p:extLst>
          </p:nvPr>
        </p:nvGraphicFramePr>
        <p:xfrm>
          <a:off x="1154536" y="400506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342771" y="309508"/>
            <a:ext cx="7462589" cy="1281911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「今度は、碁石十七個が図のように並んでいるところに、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一個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碁石を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増やして十八個にしても、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縦横に七つずつ並べるやり方を考えましょう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。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1256073" y="4110060"/>
            <a:ext cx="1939364" cy="1943969"/>
            <a:chOff x="1865536" y="4126540"/>
            <a:chExt cx="1939364" cy="1943969"/>
          </a:xfrm>
        </p:grpSpPr>
        <p:sp>
          <p:nvSpPr>
            <p:cNvPr id="5" name="円/楕円 4"/>
            <p:cNvSpPr/>
            <p:nvPr/>
          </p:nvSpPr>
          <p:spPr>
            <a:xfrm>
              <a:off x="273463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03159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031599" y="483156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031599" y="4449094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43439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288926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588900" y="43821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434399" y="4968936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31599" y="5138758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738201" y="5716718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434399" y="5575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288926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588900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031599" y="5592501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865536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182226" y="5832444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8" name="角丸四角形吹き出し 37"/>
          <p:cNvSpPr/>
          <p:nvPr/>
        </p:nvSpPr>
        <p:spPr>
          <a:xfrm>
            <a:off x="4876723" y="1733268"/>
            <a:ext cx="3251295" cy="550105"/>
          </a:xfrm>
          <a:prstGeom prst="wedgeRoundRectCallout">
            <a:avLst>
              <a:gd name="adj1" fmla="val -59777"/>
              <a:gd name="adj2" fmla="val -1606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一個碁石を増やします。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36272"/>
              </p:ext>
            </p:extLst>
          </p:nvPr>
        </p:nvGraphicFramePr>
        <p:xfrm>
          <a:off x="5857666" y="400506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8" name="直線コネクタ 57"/>
          <p:cNvCxnSpPr/>
          <p:nvPr/>
        </p:nvCxnSpPr>
        <p:spPr>
          <a:xfrm>
            <a:off x="7629351" y="3855085"/>
            <a:ext cx="0" cy="2520000"/>
          </a:xfrm>
          <a:prstGeom prst="line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7752847" y="6243549"/>
            <a:ext cx="6908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八個</a:t>
            </a:r>
            <a:endParaRPr kumimoji="1" lang="ja-JP" altLang="en-US" dirty="0"/>
          </a:p>
        </p:txBody>
      </p:sp>
      <p:cxnSp>
        <p:nvCxnSpPr>
          <p:cNvPr id="61" name="直線コネクタ 60"/>
          <p:cNvCxnSpPr/>
          <p:nvPr/>
        </p:nvCxnSpPr>
        <p:spPr>
          <a:xfrm flipV="1">
            <a:off x="5708086" y="5793452"/>
            <a:ext cx="2520000" cy="0"/>
          </a:xfrm>
          <a:prstGeom prst="line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8179855" y="5607355"/>
            <a:ext cx="74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七個</a:t>
            </a:r>
            <a:endParaRPr kumimoji="1"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2125176" y="443261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円/楕円 55"/>
          <p:cNvSpPr/>
          <p:nvPr/>
        </p:nvSpPr>
        <p:spPr>
          <a:xfrm>
            <a:off x="4184454" y="190032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角丸四角形吹き出し 56"/>
          <p:cNvSpPr/>
          <p:nvPr/>
        </p:nvSpPr>
        <p:spPr>
          <a:xfrm>
            <a:off x="4499993" y="2368933"/>
            <a:ext cx="4305368" cy="550105"/>
          </a:xfrm>
          <a:prstGeom prst="wedgeRoundRectCallout">
            <a:avLst>
              <a:gd name="adj1" fmla="val -59777"/>
              <a:gd name="adj2" fmla="val -1606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縦が八つなので一つ移動します。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752846" y="6228333"/>
            <a:ext cx="6908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七個</a:t>
            </a:r>
            <a:endParaRPr kumimoji="1" lang="ja-JP" altLang="en-US" dirty="0"/>
          </a:p>
        </p:txBody>
      </p:sp>
      <p:sp>
        <p:nvSpPr>
          <p:cNvPr id="63" name="角丸四角形吹き出し 62"/>
          <p:cNvSpPr/>
          <p:nvPr/>
        </p:nvSpPr>
        <p:spPr>
          <a:xfrm>
            <a:off x="4509537" y="3004598"/>
            <a:ext cx="4305368" cy="850487"/>
          </a:xfrm>
          <a:prstGeom prst="wedgeRoundRectCallout">
            <a:avLst>
              <a:gd name="adj1" fmla="val -59777"/>
              <a:gd name="adj2" fmla="val -16063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碁石の数が十八個でも縦横七個ずつ並べることができました。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38136" y="618192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十七個</a:t>
            </a:r>
            <a:endParaRPr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6521355" y="619393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十八個</a:t>
            </a:r>
            <a:endParaRPr lang="ja-JP" altLang="en-US" dirty="0"/>
          </a:p>
        </p:txBody>
      </p:sp>
      <p:sp>
        <p:nvSpPr>
          <p:cNvPr id="66" name="円/楕円 65"/>
          <p:cNvSpPr/>
          <p:nvPr/>
        </p:nvSpPr>
        <p:spPr>
          <a:xfrm>
            <a:off x="6837087" y="41100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円/楕円 66"/>
          <p:cNvSpPr/>
          <p:nvPr/>
        </p:nvSpPr>
        <p:spPr>
          <a:xfrm>
            <a:off x="6134047" y="41100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6134047" y="481508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円/楕円 68"/>
          <p:cNvSpPr/>
          <p:nvPr/>
        </p:nvSpPr>
        <p:spPr>
          <a:xfrm>
            <a:off x="6134047" y="443261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円/楕円 69"/>
          <p:cNvSpPr/>
          <p:nvPr/>
        </p:nvSpPr>
        <p:spPr>
          <a:xfrm>
            <a:off x="7536847" y="41100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円/楕円 70"/>
          <p:cNvSpPr/>
          <p:nvPr/>
        </p:nvSpPr>
        <p:spPr>
          <a:xfrm>
            <a:off x="7391374" y="43707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円/楕円 71"/>
          <p:cNvSpPr/>
          <p:nvPr/>
        </p:nvSpPr>
        <p:spPr>
          <a:xfrm>
            <a:off x="7691348" y="436567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円/楕円 72"/>
          <p:cNvSpPr/>
          <p:nvPr/>
        </p:nvSpPr>
        <p:spPr>
          <a:xfrm>
            <a:off x="7536847" y="495245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円/楕円 73"/>
          <p:cNvSpPr/>
          <p:nvPr/>
        </p:nvSpPr>
        <p:spPr>
          <a:xfrm>
            <a:off x="6134047" y="512227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円/楕円 74"/>
          <p:cNvSpPr/>
          <p:nvPr/>
        </p:nvSpPr>
        <p:spPr>
          <a:xfrm>
            <a:off x="6840649" y="570023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円/楕円 75"/>
          <p:cNvSpPr/>
          <p:nvPr/>
        </p:nvSpPr>
        <p:spPr>
          <a:xfrm>
            <a:off x="7536847" y="55587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円/楕円 76"/>
          <p:cNvSpPr/>
          <p:nvPr/>
        </p:nvSpPr>
        <p:spPr>
          <a:xfrm>
            <a:off x="7391374" y="583802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円/楕円 77"/>
          <p:cNvSpPr/>
          <p:nvPr/>
        </p:nvSpPr>
        <p:spPr>
          <a:xfrm>
            <a:off x="7691348" y="583802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円/楕円 79"/>
          <p:cNvSpPr/>
          <p:nvPr/>
        </p:nvSpPr>
        <p:spPr>
          <a:xfrm>
            <a:off x="6134047" y="557602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円/楕円 80"/>
          <p:cNvSpPr/>
          <p:nvPr/>
        </p:nvSpPr>
        <p:spPr>
          <a:xfrm>
            <a:off x="5967984" y="583802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円/楕円 81"/>
          <p:cNvSpPr/>
          <p:nvPr/>
        </p:nvSpPr>
        <p:spPr>
          <a:xfrm>
            <a:off x="6284674" y="581596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円/楕円 82"/>
          <p:cNvSpPr/>
          <p:nvPr/>
        </p:nvSpPr>
        <p:spPr>
          <a:xfrm>
            <a:off x="6837087" y="443261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右矢印 83"/>
          <p:cNvSpPr/>
          <p:nvPr/>
        </p:nvSpPr>
        <p:spPr>
          <a:xfrm>
            <a:off x="4184454" y="4952456"/>
            <a:ext cx="963610" cy="606304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5" name="カウントダウンタイマー３０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044" y="1642806"/>
            <a:ext cx="1671437" cy="1253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04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36667 0.42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213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1.11111E-6 0.024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06076 -0.001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4.16667E-6 -0.021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1857 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7" fill="hold" display="0">
                  <p:stCondLst>
                    <p:cond delay="indefinite"/>
                  </p:stCondLst>
                </p:cTn>
                <p:tgtEl>
                  <p:spTgt spid="85"/>
                </p:tgtEl>
              </p:cMediaNode>
            </p:video>
          </p:childTnLst>
        </p:cTn>
      </p:par>
    </p:tnLst>
    <p:bldLst>
      <p:bldP spid="38" grpId="0" animBg="1"/>
      <p:bldP spid="59" grpId="0" animBg="1"/>
      <p:bldP spid="62" grpId="0"/>
      <p:bldP spid="56" grpId="0" animBg="1"/>
      <p:bldP spid="56" grpId="1" animBg="1"/>
      <p:bldP spid="57" grpId="0" animBg="1"/>
      <p:bldP spid="60" grpId="0" animBg="1"/>
      <p:bldP spid="63" grpId="0" animBg="1"/>
      <p:bldP spid="64" grpId="0"/>
      <p:bldP spid="73" grpId="0" animBg="1"/>
      <p:bldP spid="75" grpId="0" animBg="1"/>
      <p:bldP spid="77" grpId="0" animBg="1"/>
      <p:bldP spid="78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19555"/>
              </p:ext>
            </p:extLst>
          </p:nvPr>
        </p:nvGraphicFramePr>
        <p:xfrm>
          <a:off x="1525054" y="148478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342771" y="309509"/>
            <a:ext cx="7462589" cy="962054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碁石の数を次々に一個ずつ増やして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縦横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に七つずつ並べる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やり方は次の通りです。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1626591" y="1589780"/>
            <a:ext cx="1939364" cy="1943969"/>
            <a:chOff x="1865536" y="4126540"/>
            <a:chExt cx="1939364" cy="1943969"/>
          </a:xfrm>
        </p:grpSpPr>
        <p:sp>
          <p:nvSpPr>
            <p:cNvPr id="5" name="円/楕円 4"/>
            <p:cNvSpPr/>
            <p:nvPr/>
          </p:nvSpPr>
          <p:spPr>
            <a:xfrm>
              <a:off x="273463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03159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031599" y="483156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031599" y="4449094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434399" y="41265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288926" y="4387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588900" y="4382157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434399" y="4835264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31599" y="5138758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741036" y="5592501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434399" y="5575240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2734639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434399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031599" y="5592501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865536" y="5854509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182226" y="5832444"/>
              <a:ext cx="216000" cy="21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43682"/>
              </p:ext>
            </p:extLst>
          </p:nvPr>
        </p:nvGraphicFramePr>
        <p:xfrm>
          <a:off x="6228184" y="148478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" name="円/楕円 42"/>
          <p:cNvSpPr/>
          <p:nvPr/>
        </p:nvSpPr>
        <p:spPr>
          <a:xfrm>
            <a:off x="2495694" y="191233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008654" y="366164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十八個</a:t>
            </a:r>
            <a:endParaRPr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6891873" y="364462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十九個</a:t>
            </a:r>
            <a:endParaRPr lang="ja-JP" altLang="en-US" dirty="0"/>
          </a:p>
        </p:txBody>
      </p:sp>
      <p:sp>
        <p:nvSpPr>
          <p:cNvPr id="66" name="円/楕円 65"/>
          <p:cNvSpPr/>
          <p:nvPr/>
        </p:nvSpPr>
        <p:spPr>
          <a:xfrm>
            <a:off x="7207605" y="158978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円/楕円 66"/>
          <p:cNvSpPr/>
          <p:nvPr/>
        </p:nvSpPr>
        <p:spPr>
          <a:xfrm>
            <a:off x="6504565" y="158978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6504565" y="229480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円/楕円 68"/>
          <p:cNvSpPr/>
          <p:nvPr/>
        </p:nvSpPr>
        <p:spPr>
          <a:xfrm>
            <a:off x="6504565" y="191233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円/楕円 69"/>
          <p:cNvSpPr/>
          <p:nvPr/>
        </p:nvSpPr>
        <p:spPr>
          <a:xfrm>
            <a:off x="7907365" y="158978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円/楕円 70"/>
          <p:cNvSpPr/>
          <p:nvPr/>
        </p:nvSpPr>
        <p:spPr>
          <a:xfrm>
            <a:off x="7761892" y="185048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円/楕円 71"/>
          <p:cNvSpPr/>
          <p:nvPr/>
        </p:nvSpPr>
        <p:spPr>
          <a:xfrm>
            <a:off x="8061866" y="184539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円/楕円 73"/>
          <p:cNvSpPr/>
          <p:nvPr/>
        </p:nvSpPr>
        <p:spPr>
          <a:xfrm>
            <a:off x="6350242" y="260199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円/楕円 74"/>
          <p:cNvSpPr/>
          <p:nvPr/>
        </p:nvSpPr>
        <p:spPr>
          <a:xfrm>
            <a:off x="7200184" y="305577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円/楕円 75"/>
          <p:cNvSpPr/>
          <p:nvPr/>
        </p:nvSpPr>
        <p:spPr>
          <a:xfrm>
            <a:off x="7907365" y="303848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円/楕円 76"/>
          <p:cNvSpPr/>
          <p:nvPr/>
        </p:nvSpPr>
        <p:spPr>
          <a:xfrm>
            <a:off x="7907365" y="331866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円/楕円 79"/>
          <p:cNvSpPr/>
          <p:nvPr/>
        </p:nvSpPr>
        <p:spPr>
          <a:xfrm>
            <a:off x="6504565" y="305574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円/楕円 80"/>
          <p:cNvSpPr/>
          <p:nvPr/>
        </p:nvSpPr>
        <p:spPr>
          <a:xfrm>
            <a:off x="6504565" y="333020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円/楕円 81"/>
          <p:cNvSpPr/>
          <p:nvPr/>
        </p:nvSpPr>
        <p:spPr>
          <a:xfrm>
            <a:off x="7336564" y="333020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円/楕円 82"/>
          <p:cNvSpPr/>
          <p:nvPr/>
        </p:nvSpPr>
        <p:spPr>
          <a:xfrm>
            <a:off x="7207605" y="191233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右矢印 83"/>
          <p:cNvSpPr/>
          <p:nvPr/>
        </p:nvSpPr>
        <p:spPr>
          <a:xfrm>
            <a:off x="4554972" y="2432176"/>
            <a:ext cx="963610" cy="606304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63914"/>
              </p:ext>
            </p:extLst>
          </p:nvPr>
        </p:nvGraphicFramePr>
        <p:xfrm>
          <a:off x="1525054" y="4094486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1" name="表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29592"/>
              </p:ext>
            </p:extLst>
          </p:nvPr>
        </p:nvGraphicFramePr>
        <p:xfrm>
          <a:off x="6228184" y="4094486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" name="正方形/長方形 102"/>
          <p:cNvSpPr/>
          <p:nvPr/>
        </p:nvSpPr>
        <p:spPr>
          <a:xfrm>
            <a:off x="2008654" y="617981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十九個</a:t>
            </a:r>
            <a:endParaRPr lang="ja-JP" altLang="en-US" dirty="0"/>
          </a:p>
        </p:txBody>
      </p:sp>
      <p:sp>
        <p:nvSpPr>
          <p:cNvPr id="104" name="正方形/長方形 103"/>
          <p:cNvSpPr/>
          <p:nvPr/>
        </p:nvSpPr>
        <p:spPr>
          <a:xfrm>
            <a:off x="6891873" y="617981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二十個</a:t>
            </a:r>
            <a:endParaRPr lang="ja-JP" altLang="en-US" dirty="0"/>
          </a:p>
        </p:txBody>
      </p:sp>
      <p:sp>
        <p:nvSpPr>
          <p:cNvPr id="122" name="右矢印 121"/>
          <p:cNvSpPr/>
          <p:nvPr/>
        </p:nvSpPr>
        <p:spPr>
          <a:xfrm>
            <a:off x="4554972" y="5041878"/>
            <a:ext cx="963610" cy="606304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3" name="円/楕円 122"/>
          <p:cNvSpPr/>
          <p:nvPr/>
        </p:nvSpPr>
        <p:spPr>
          <a:xfrm>
            <a:off x="3195454" y="259367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4" name="円/楕円 123"/>
          <p:cNvSpPr/>
          <p:nvPr/>
        </p:nvSpPr>
        <p:spPr>
          <a:xfrm>
            <a:off x="7896942" y="259367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5" name="円/楕円 124"/>
          <p:cNvSpPr/>
          <p:nvPr/>
        </p:nvSpPr>
        <p:spPr>
          <a:xfrm>
            <a:off x="7891869" y="228988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6" name="円/楕円 125"/>
          <p:cNvSpPr/>
          <p:nvPr/>
        </p:nvSpPr>
        <p:spPr>
          <a:xfrm>
            <a:off x="7045786" y="331683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7" name="円/楕円 126"/>
          <p:cNvSpPr/>
          <p:nvPr/>
        </p:nvSpPr>
        <p:spPr>
          <a:xfrm>
            <a:off x="6659022" y="260401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8" name="円/楕円 127"/>
          <p:cNvSpPr/>
          <p:nvPr/>
        </p:nvSpPr>
        <p:spPr>
          <a:xfrm>
            <a:off x="2495694" y="421353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9" name="円/楕円 128"/>
          <p:cNvSpPr/>
          <p:nvPr/>
        </p:nvSpPr>
        <p:spPr>
          <a:xfrm>
            <a:off x="1792654" y="421353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0" name="円/楕円 129"/>
          <p:cNvSpPr/>
          <p:nvPr/>
        </p:nvSpPr>
        <p:spPr>
          <a:xfrm>
            <a:off x="1792654" y="491855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1" name="円/楕円 130"/>
          <p:cNvSpPr/>
          <p:nvPr/>
        </p:nvSpPr>
        <p:spPr>
          <a:xfrm>
            <a:off x="1792654" y="453609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2" name="円/楕円 131"/>
          <p:cNvSpPr/>
          <p:nvPr/>
        </p:nvSpPr>
        <p:spPr>
          <a:xfrm>
            <a:off x="3195454" y="421353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3" name="円/楕円 132"/>
          <p:cNvSpPr/>
          <p:nvPr/>
        </p:nvSpPr>
        <p:spPr>
          <a:xfrm>
            <a:off x="3049981" y="447423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円/楕円 133"/>
          <p:cNvSpPr/>
          <p:nvPr/>
        </p:nvSpPr>
        <p:spPr>
          <a:xfrm>
            <a:off x="3349955" y="446915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5" name="円/楕円 134"/>
          <p:cNvSpPr/>
          <p:nvPr/>
        </p:nvSpPr>
        <p:spPr>
          <a:xfrm>
            <a:off x="1638331" y="522575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6" name="円/楕円 135"/>
          <p:cNvSpPr/>
          <p:nvPr/>
        </p:nvSpPr>
        <p:spPr>
          <a:xfrm>
            <a:off x="2488273" y="567953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7" name="円/楕円 136"/>
          <p:cNvSpPr/>
          <p:nvPr/>
        </p:nvSpPr>
        <p:spPr>
          <a:xfrm>
            <a:off x="3195454" y="566223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円/楕円 137"/>
          <p:cNvSpPr/>
          <p:nvPr/>
        </p:nvSpPr>
        <p:spPr>
          <a:xfrm>
            <a:off x="3195454" y="594242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9" name="円/楕円 138"/>
          <p:cNvSpPr/>
          <p:nvPr/>
        </p:nvSpPr>
        <p:spPr>
          <a:xfrm>
            <a:off x="1792654" y="567949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0" name="円/楕円 139"/>
          <p:cNvSpPr/>
          <p:nvPr/>
        </p:nvSpPr>
        <p:spPr>
          <a:xfrm>
            <a:off x="1792654" y="595396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" name="円/楕円 140"/>
          <p:cNvSpPr/>
          <p:nvPr/>
        </p:nvSpPr>
        <p:spPr>
          <a:xfrm>
            <a:off x="2624653" y="595396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2" name="円/楕円 141"/>
          <p:cNvSpPr/>
          <p:nvPr/>
        </p:nvSpPr>
        <p:spPr>
          <a:xfrm>
            <a:off x="2495694" y="453609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3" name="円/楕円 142"/>
          <p:cNvSpPr/>
          <p:nvPr/>
        </p:nvSpPr>
        <p:spPr>
          <a:xfrm>
            <a:off x="3185031" y="521743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4" name="円/楕円 143"/>
          <p:cNvSpPr/>
          <p:nvPr/>
        </p:nvSpPr>
        <p:spPr>
          <a:xfrm>
            <a:off x="3179958" y="491364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5" name="円/楕円 144"/>
          <p:cNvSpPr/>
          <p:nvPr/>
        </p:nvSpPr>
        <p:spPr>
          <a:xfrm>
            <a:off x="2333875" y="594058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6" name="円/楕円 145"/>
          <p:cNvSpPr/>
          <p:nvPr/>
        </p:nvSpPr>
        <p:spPr>
          <a:xfrm>
            <a:off x="1947111" y="522776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7" name="円/楕円 146"/>
          <p:cNvSpPr/>
          <p:nvPr/>
        </p:nvSpPr>
        <p:spPr>
          <a:xfrm>
            <a:off x="7207605" y="419327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8" name="円/楕円 147"/>
          <p:cNvSpPr/>
          <p:nvPr/>
        </p:nvSpPr>
        <p:spPr>
          <a:xfrm>
            <a:off x="6504565" y="419327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9" name="円/楕円 148"/>
          <p:cNvSpPr/>
          <p:nvPr/>
        </p:nvSpPr>
        <p:spPr>
          <a:xfrm>
            <a:off x="6504565" y="489829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0" name="円/楕円 149"/>
          <p:cNvSpPr/>
          <p:nvPr/>
        </p:nvSpPr>
        <p:spPr>
          <a:xfrm>
            <a:off x="6504565" y="451582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1" name="円/楕円 150"/>
          <p:cNvSpPr/>
          <p:nvPr/>
        </p:nvSpPr>
        <p:spPr>
          <a:xfrm>
            <a:off x="7907365" y="419327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2" name="円/楕円 151"/>
          <p:cNvSpPr/>
          <p:nvPr/>
        </p:nvSpPr>
        <p:spPr>
          <a:xfrm>
            <a:off x="7907365" y="449543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3" name="円/楕円 152"/>
          <p:cNvSpPr/>
          <p:nvPr/>
        </p:nvSpPr>
        <p:spPr>
          <a:xfrm>
            <a:off x="8070672" y="517356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4" name="円/楕円 153"/>
          <p:cNvSpPr/>
          <p:nvPr/>
        </p:nvSpPr>
        <p:spPr>
          <a:xfrm>
            <a:off x="6350242" y="520549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5" name="円/楕円 154"/>
          <p:cNvSpPr/>
          <p:nvPr/>
        </p:nvSpPr>
        <p:spPr>
          <a:xfrm>
            <a:off x="7200184" y="565926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6" name="円/楕円 155"/>
          <p:cNvSpPr/>
          <p:nvPr/>
        </p:nvSpPr>
        <p:spPr>
          <a:xfrm>
            <a:off x="7907365" y="564197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7" name="円/楕円 156"/>
          <p:cNvSpPr/>
          <p:nvPr/>
        </p:nvSpPr>
        <p:spPr>
          <a:xfrm>
            <a:off x="7907365" y="592215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8" name="円/楕円 157"/>
          <p:cNvSpPr/>
          <p:nvPr/>
        </p:nvSpPr>
        <p:spPr>
          <a:xfrm>
            <a:off x="6504565" y="565923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9" name="円/楕円 158"/>
          <p:cNvSpPr/>
          <p:nvPr/>
        </p:nvSpPr>
        <p:spPr>
          <a:xfrm>
            <a:off x="6504565" y="593369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0" name="円/楕円 159"/>
          <p:cNvSpPr/>
          <p:nvPr/>
        </p:nvSpPr>
        <p:spPr>
          <a:xfrm>
            <a:off x="7336564" y="593369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1" name="円/楕円 160"/>
          <p:cNvSpPr/>
          <p:nvPr/>
        </p:nvSpPr>
        <p:spPr>
          <a:xfrm>
            <a:off x="7064259" y="451582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2" name="円/楕円 161"/>
          <p:cNvSpPr/>
          <p:nvPr/>
        </p:nvSpPr>
        <p:spPr>
          <a:xfrm>
            <a:off x="7761892" y="519554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3" name="円/楕円 162"/>
          <p:cNvSpPr/>
          <p:nvPr/>
        </p:nvSpPr>
        <p:spPr>
          <a:xfrm>
            <a:off x="7891869" y="489338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4" name="円/楕円 163"/>
          <p:cNvSpPr/>
          <p:nvPr/>
        </p:nvSpPr>
        <p:spPr>
          <a:xfrm>
            <a:off x="7045786" y="592032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5" name="円/楕円 164"/>
          <p:cNvSpPr/>
          <p:nvPr/>
        </p:nvSpPr>
        <p:spPr>
          <a:xfrm>
            <a:off x="6659022" y="520750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6" name="円/楕円 165"/>
          <p:cNvSpPr/>
          <p:nvPr/>
        </p:nvSpPr>
        <p:spPr>
          <a:xfrm>
            <a:off x="7377812" y="451582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76" y="1429555"/>
            <a:ext cx="2287167" cy="262550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31" y="4034972"/>
            <a:ext cx="2332525" cy="2563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16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19555"/>
              </p:ext>
            </p:extLst>
          </p:nvPr>
        </p:nvGraphicFramePr>
        <p:xfrm>
          <a:off x="1525054" y="148478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342771" y="309509"/>
            <a:ext cx="7462589" cy="962054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碁石の数を次々に一個ずつ増やして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縦横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に七つずつ並べる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やり方は次の通りです。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43682"/>
              </p:ext>
            </p:extLst>
          </p:nvPr>
        </p:nvGraphicFramePr>
        <p:xfrm>
          <a:off x="6228184" y="148478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2008654" y="366164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二十個</a:t>
            </a:r>
            <a:endParaRPr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6588224" y="364462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二十一個</a:t>
            </a:r>
            <a:endParaRPr lang="ja-JP" altLang="en-US" dirty="0"/>
          </a:p>
        </p:txBody>
      </p:sp>
      <p:sp>
        <p:nvSpPr>
          <p:cNvPr id="66" name="円/楕円 65"/>
          <p:cNvSpPr/>
          <p:nvPr/>
        </p:nvSpPr>
        <p:spPr>
          <a:xfrm>
            <a:off x="7045786" y="157681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円/楕円 66"/>
          <p:cNvSpPr/>
          <p:nvPr/>
        </p:nvSpPr>
        <p:spPr>
          <a:xfrm>
            <a:off x="6475390" y="172087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6347207" y="229480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円/楕円 68"/>
          <p:cNvSpPr/>
          <p:nvPr/>
        </p:nvSpPr>
        <p:spPr>
          <a:xfrm>
            <a:off x="6659022" y="229480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円/楕円 69"/>
          <p:cNvSpPr/>
          <p:nvPr/>
        </p:nvSpPr>
        <p:spPr>
          <a:xfrm>
            <a:off x="7907365" y="158978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円/楕円 70"/>
          <p:cNvSpPr/>
          <p:nvPr/>
        </p:nvSpPr>
        <p:spPr>
          <a:xfrm>
            <a:off x="7907365" y="190869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円/楕円 71"/>
          <p:cNvSpPr/>
          <p:nvPr/>
        </p:nvSpPr>
        <p:spPr>
          <a:xfrm>
            <a:off x="8061712" y="260111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円/楕円 73"/>
          <p:cNvSpPr/>
          <p:nvPr/>
        </p:nvSpPr>
        <p:spPr>
          <a:xfrm>
            <a:off x="6350242" y="260199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円/楕円 74"/>
          <p:cNvSpPr/>
          <p:nvPr/>
        </p:nvSpPr>
        <p:spPr>
          <a:xfrm>
            <a:off x="7200184" y="305577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円/楕円 75"/>
          <p:cNvSpPr/>
          <p:nvPr/>
        </p:nvSpPr>
        <p:spPr>
          <a:xfrm>
            <a:off x="7907365" y="303848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円/楕円 76"/>
          <p:cNvSpPr/>
          <p:nvPr/>
        </p:nvSpPr>
        <p:spPr>
          <a:xfrm>
            <a:off x="7907365" y="331866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円/楕円 79"/>
          <p:cNvSpPr/>
          <p:nvPr/>
        </p:nvSpPr>
        <p:spPr>
          <a:xfrm>
            <a:off x="6504565" y="305574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円/楕円 80"/>
          <p:cNvSpPr/>
          <p:nvPr/>
        </p:nvSpPr>
        <p:spPr>
          <a:xfrm>
            <a:off x="6504565" y="333020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円/楕円 81"/>
          <p:cNvSpPr/>
          <p:nvPr/>
        </p:nvSpPr>
        <p:spPr>
          <a:xfrm>
            <a:off x="7336564" y="333020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円/楕円 82"/>
          <p:cNvSpPr/>
          <p:nvPr/>
        </p:nvSpPr>
        <p:spPr>
          <a:xfrm>
            <a:off x="7045786" y="191229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右矢印 83"/>
          <p:cNvSpPr/>
          <p:nvPr/>
        </p:nvSpPr>
        <p:spPr>
          <a:xfrm>
            <a:off x="4554972" y="2432176"/>
            <a:ext cx="963610" cy="606304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63914"/>
              </p:ext>
            </p:extLst>
          </p:nvPr>
        </p:nvGraphicFramePr>
        <p:xfrm>
          <a:off x="1525054" y="4094486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1" name="表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29592"/>
              </p:ext>
            </p:extLst>
          </p:nvPr>
        </p:nvGraphicFramePr>
        <p:xfrm>
          <a:off x="6228184" y="4094486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" name="正方形/長方形 102"/>
          <p:cNvSpPr/>
          <p:nvPr/>
        </p:nvSpPr>
        <p:spPr>
          <a:xfrm>
            <a:off x="1878028" y="617981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二十一個</a:t>
            </a:r>
            <a:endParaRPr lang="ja-JP" altLang="en-US" dirty="0"/>
          </a:p>
        </p:txBody>
      </p:sp>
      <p:sp>
        <p:nvSpPr>
          <p:cNvPr id="104" name="正方形/長方形 103"/>
          <p:cNvSpPr/>
          <p:nvPr/>
        </p:nvSpPr>
        <p:spPr>
          <a:xfrm>
            <a:off x="6588224" y="617981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二十二個</a:t>
            </a:r>
            <a:endParaRPr lang="ja-JP" altLang="en-US" dirty="0"/>
          </a:p>
        </p:txBody>
      </p:sp>
      <p:sp>
        <p:nvSpPr>
          <p:cNvPr id="122" name="右矢印 121"/>
          <p:cNvSpPr/>
          <p:nvPr/>
        </p:nvSpPr>
        <p:spPr>
          <a:xfrm>
            <a:off x="4554972" y="5041878"/>
            <a:ext cx="963610" cy="606304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4" name="円/楕円 123"/>
          <p:cNvSpPr/>
          <p:nvPr/>
        </p:nvSpPr>
        <p:spPr>
          <a:xfrm>
            <a:off x="7761892" y="260729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5" name="円/楕円 124"/>
          <p:cNvSpPr/>
          <p:nvPr/>
        </p:nvSpPr>
        <p:spPr>
          <a:xfrm>
            <a:off x="7891869" y="228988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6" name="円/楕円 125"/>
          <p:cNvSpPr/>
          <p:nvPr/>
        </p:nvSpPr>
        <p:spPr>
          <a:xfrm>
            <a:off x="7045786" y="331683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7" name="円/楕円 126"/>
          <p:cNvSpPr/>
          <p:nvPr/>
        </p:nvSpPr>
        <p:spPr>
          <a:xfrm>
            <a:off x="6659022" y="260401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円/楕円 92"/>
          <p:cNvSpPr/>
          <p:nvPr/>
        </p:nvSpPr>
        <p:spPr>
          <a:xfrm>
            <a:off x="2499134" y="158155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円/楕円 93"/>
          <p:cNvSpPr/>
          <p:nvPr/>
        </p:nvSpPr>
        <p:spPr>
          <a:xfrm>
            <a:off x="1796094" y="158155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円/楕円 94"/>
          <p:cNvSpPr/>
          <p:nvPr/>
        </p:nvSpPr>
        <p:spPr>
          <a:xfrm>
            <a:off x="1796094" y="228657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円/楕円 95"/>
          <p:cNvSpPr/>
          <p:nvPr/>
        </p:nvSpPr>
        <p:spPr>
          <a:xfrm>
            <a:off x="1796094" y="190410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円/楕円 96"/>
          <p:cNvSpPr/>
          <p:nvPr/>
        </p:nvSpPr>
        <p:spPr>
          <a:xfrm>
            <a:off x="3198894" y="158155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円/楕円 97"/>
          <p:cNvSpPr/>
          <p:nvPr/>
        </p:nvSpPr>
        <p:spPr>
          <a:xfrm>
            <a:off x="3197621" y="188599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円/楕円 99"/>
          <p:cNvSpPr/>
          <p:nvPr/>
        </p:nvSpPr>
        <p:spPr>
          <a:xfrm>
            <a:off x="1641771" y="259377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円/楕円 101"/>
          <p:cNvSpPr/>
          <p:nvPr/>
        </p:nvSpPr>
        <p:spPr>
          <a:xfrm>
            <a:off x="2491713" y="304754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円/楕円 104"/>
          <p:cNvSpPr/>
          <p:nvPr/>
        </p:nvSpPr>
        <p:spPr>
          <a:xfrm>
            <a:off x="3198894" y="303025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" name="円/楕円 105"/>
          <p:cNvSpPr/>
          <p:nvPr/>
        </p:nvSpPr>
        <p:spPr>
          <a:xfrm>
            <a:off x="3198894" y="331043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" name="円/楕円 106"/>
          <p:cNvSpPr/>
          <p:nvPr/>
        </p:nvSpPr>
        <p:spPr>
          <a:xfrm>
            <a:off x="1796094" y="304751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" name="円/楕円 107"/>
          <p:cNvSpPr/>
          <p:nvPr/>
        </p:nvSpPr>
        <p:spPr>
          <a:xfrm>
            <a:off x="1796094" y="332198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円/楕円 108"/>
          <p:cNvSpPr/>
          <p:nvPr/>
        </p:nvSpPr>
        <p:spPr>
          <a:xfrm>
            <a:off x="2628093" y="332198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" name="円/楕円 111"/>
          <p:cNvSpPr/>
          <p:nvPr/>
        </p:nvSpPr>
        <p:spPr>
          <a:xfrm>
            <a:off x="3183398" y="228166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3" name="円/楕円 112"/>
          <p:cNvSpPr/>
          <p:nvPr/>
        </p:nvSpPr>
        <p:spPr>
          <a:xfrm>
            <a:off x="2337315" y="330860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" name="円/楕円 113"/>
          <p:cNvSpPr/>
          <p:nvPr/>
        </p:nvSpPr>
        <p:spPr>
          <a:xfrm>
            <a:off x="1950551" y="259578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0" name="円/楕円 199"/>
          <p:cNvSpPr/>
          <p:nvPr/>
        </p:nvSpPr>
        <p:spPr>
          <a:xfrm>
            <a:off x="7336969" y="190410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1" name="円/楕円 200"/>
          <p:cNvSpPr/>
          <p:nvPr/>
        </p:nvSpPr>
        <p:spPr>
          <a:xfrm>
            <a:off x="2340717" y="191295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2" name="円/楕円 201"/>
          <p:cNvSpPr/>
          <p:nvPr/>
        </p:nvSpPr>
        <p:spPr>
          <a:xfrm>
            <a:off x="2654270" y="191295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3" name="円/楕円 202"/>
          <p:cNvSpPr/>
          <p:nvPr/>
        </p:nvSpPr>
        <p:spPr>
          <a:xfrm>
            <a:off x="3363743" y="258684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4" name="円/楕円 203"/>
          <p:cNvSpPr/>
          <p:nvPr/>
        </p:nvSpPr>
        <p:spPr>
          <a:xfrm>
            <a:off x="3054963" y="260882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5" name="円/楕円 204"/>
          <p:cNvSpPr/>
          <p:nvPr/>
        </p:nvSpPr>
        <p:spPr>
          <a:xfrm>
            <a:off x="7343965" y="158320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6" name="円/楕円 205"/>
          <p:cNvSpPr/>
          <p:nvPr/>
        </p:nvSpPr>
        <p:spPr>
          <a:xfrm>
            <a:off x="2336668" y="419124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7" name="円/楕円 206"/>
          <p:cNvSpPr/>
          <p:nvPr/>
        </p:nvSpPr>
        <p:spPr>
          <a:xfrm>
            <a:off x="1766272" y="433530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8" name="円/楕円 207"/>
          <p:cNvSpPr/>
          <p:nvPr/>
        </p:nvSpPr>
        <p:spPr>
          <a:xfrm>
            <a:off x="1638089" y="490923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9" name="円/楕円 208"/>
          <p:cNvSpPr/>
          <p:nvPr/>
        </p:nvSpPr>
        <p:spPr>
          <a:xfrm>
            <a:off x="1949904" y="490923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0" name="円/楕円 209"/>
          <p:cNvSpPr/>
          <p:nvPr/>
        </p:nvSpPr>
        <p:spPr>
          <a:xfrm>
            <a:off x="3198247" y="420421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1" name="円/楕円 210"/>
          <p:cNvSpPr/>
          <p:nvPr/>
        </p:nvSpPr>
        <p:spPr>
          <a:xfrm>
            <a:off x="3198247" y="452313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2" name="円/楕円 211"/>
          <p:cNvSpPr/>
          <p:nvPr/>
        </p:nvSpPr>
        <p:spPr>
          <a:xfrm>
            <a:off x="3352594" y="521555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3" name="円/楕円 212"/>
          <p:cNvSpPr/>
          <p:nvPr/>
        </p:nvSpPr>
        <p:spPr>
          <a:xfrm>
            <a:off x="1641124" y="521643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4" name="円/楕円 213"/>
          <p:cNvSpPr/>
          <p:nvPr/>
        </p:nvSpPr>
        <p:spPr>
          <a:xfrm>
            <a:off x="2491066" y="567021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5" name="円/楕円 214"/>
          <p:cNvSpPr/>
          <p:nvPr/>
        </p:nvSpPr>
        <p:spPr>
          <a:xfrm>
            <a:off x="3198247" y="565291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6" name="円/楕円 215"/>
          <p:cNvSpPr/>
          <p:nvPr/>
        </p:nvSpPr>
        <p:spPr>
          <a:xfrm>
            <a:off x="3198247" y="593309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7" name="円/楕円 216"/>
          <p:cNvSpPr/>
          <p:nvPr/>
        </p:nvSpPr>
        <p:spPr>
          <a:xfrm>
            <a:off x="1795447" y="567017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8" name="円/楕円 217"/>
          <p:cNvSpPr/>
          <p:nvPr/>
        </p:nvSpPr>
        <p:spPr>
          <a:xfrm>
            <a:off x="1795447" y="594464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9" name="円/楕円 218"/>
          <p:cNvSpPr/>
          <p:nvPr/>
        </p:nvSpPr>
        <p:spPr>
          <a:xfrm>
            <a:off x="2627446" y="594464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0" name="円/楕円 219"/>
          <p:cNvSpPr/>
          <p:nvPr/>
        </p:nvSpPr>
        <p:spPr>
          <a:xfrm>
            <a:off x="2336668" y="452672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1" name="円/楕円 220"/>
          <p:cNvSpPr/>
          <p:nvPr/>
        </p:nvSpPr>
        <p:spPr>
          <a:xfrm>
            <a:off x="3052774" y="522172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円/楕円 221"/>
          <p:cNvSpPr/>
          <p:nvPr/>
        </p:nvSpPr>
        <p:spPr>
          <a:xfrm>
            <a:off x="3182751" y="490432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3" name="円/楕円 222"/>
          <p:cNvSpPr/>
          <p:nvPr/>
        </p:nvSpPr>
        <p:spPr>
          <a:xfrm>
            <a:off x="2336668" y="593126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4" name="円/楕円 223"/>
          <p:cNvSpPr/>
          <p:nvPr/>
        </p:nvSpPr>
        <p:spPr>
          <a:xfrm>
            <a:off x="1949904" y="521844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5" name="円/楕円 224"/>
          <p:cNvSpPr/>
          <p:nvPr/>
        </p:nvSpPr>
        <p:spPr>
          <a:xfrm>
            <a:off x="2627851" y="451854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6" name="円/楕円 225"/>
          <p:cNvSpPr/>
          <p:nvPr/>
        </p:nvSpPr>
        <p:spPr>
          <a:xfrm>
            <a:off x="2634847" y="419763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7" name="円/楕円 226"/>
          <p:cNvSpPr/>
          <p:nvPr/>
        </p:nvSpPr>
        <p:spPr>
          <a:xfrm>
            <a:off x="7053187" y="419540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8" name="円/楕円 227"/>
          <p:cNvSpPr/>
          <p:nvPr/>
        </p:nvSpPr>
        <p:spPr>
          <a:xfrm>
            <a:off x="6482791" y="433947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9" name="円/楕円 228"/>
          <p:cNvSpPr/>
          <p:nvPr/>
        </p:nvSpPr>
        <p:spPr>
          <a:xfrm>
            <a:off x="6354608" y="491339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0" name="円/楕円 229"/>
          <p:cNvSpPr/>
          <p:nvPr/>
        </p:nvSpPr>
        <p:spPr>
          <a:xfrm>
            <a:off x="6666423" y="491339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1" name="円/楕円 230"/>
          <p:cNvSpPr/>
          <p:nvPr/>
        </p:nvSpPr>
        <p:spPr>
          <a:xfrm>
            <a:off x="7914766" y="420837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2" name="円/楕円 231"/>
          <p:cNvSpPr/>
          <p:nvPr/>
        </p:nvSpPr>
        <p:spPr>
          <a:xfrm>
            <a:off x="7914766" y="452729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3" name="円/楕円 232"/>
          <p:cNvSpPr/>
          <p:nvPr/>
        </p:nvSpPr>
        <p:spPr>
          <a:xfrm>
            <a:off x="8069113" y="521971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4" name="円/楕円 233"/>
          <p:cNvSpPr/>
          <p:nvPr/>
        </p:nvSpPr>
        <p:spPr>
          <a:xfrm>
            <a:off x="6357643" y="522059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5" name="円/楕円 234"/>
          <p:cNvSpPr/>
          <p:nvPr/>
        </p:nvSpPr>
        <p:spPr>
          <a:xfrm>
            <a:off x="7065596" y="567321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6" name="円/楕円 235"/>
          <p:cNvSpPr/>
          <p:nvPr/>
        </p:nvSpPr>
        <p:spPr>
          <a:xfrm>
            <a:off x="7914766" y="577741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7" name="円/楕円 236"/>
          <p:cNvSpPr/>
          <p:nvPr/>
        </p:nvSpPr>
        <p:spPr>
          <a:xfrm>
            <a:off x="7343965" y="565940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8" name="円/楕円 237"/>
          <p:cNvSpPr/>
          <p:nvPr/>
        </p:nvSpPr>
        <p:spPr>
          <a:xfrm>
            <a:off x="6511966" y="567433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9" name="円/楕円 238"/>
          <p:cNvSpPr/>
          <p:nvPr/>
        </p:nvSpPr>
        <p:spPr>
          <a:xfrm>
            <a:off x="6511966" y="594880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0" name="円/楕円 239"/>
          <p:cNvSpPr/>
          <p:nvPr/>
        </p:nvSpPr>
        <p:spPr>
          <a:xfrm>
            <a:off x="7343965" y="594880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1" name="円/楕円 240"/>
          <p:cNvSpPr/>
          <p:nvPr/>
        </p:nvSpPr>
        <p:spPr>
          <a:xfrm>
            <a:off x="7053187" y="453088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2" name="円/楕円 241"/>
          <p:cNvSpPr/>
          <p:nvPr/>
        </p:nvSpPr>
        <p:spPr>
          <a:xfrm>
            <a:off x="7769293" y="522588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3" name="円/楕円 242"/>
          <p:cNvSpPr/>
          <p:nvPr/>
        </p:nvSpPr>
        <p:spPr>
          <a:xfrm>
            <a:off x="7769293" y="490923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4" name="円/楕円 243"/>
          <p:cNvSpPr/>
          <p:nvPr/>
        </p:nvSpPr>
        <p:spPr>
          <a:xfrm>
            <a:off x="7053187" y="594994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5" name="円/楕円 244"/>
          <p:cNvSpPr/>
          <p:nvPr/>
        </p:nvSpPr>
        <p:spPr>
          <a:xfrm>
            <a:off x="6666423" y="522260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6" name="円/楕円 245"/>
          <p:cNvSpPr/>
          <p:nvPr/>
        </p:nvSpPr>
        <p:spPr>
          <a:xfrm>
            <a:off x="7344370" y="452270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7" name="円/楕円 246"/>
          <p:cNvSpPr/>
          <p:nvPr/>
        </p:nvSpPr>
        <p:spPr>
          <a:xfrm>
            <a:off x="7351366" y="420179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8" name="円/楕円 247"/>
          <p:cNvSpPr/>
          <p:nvPr/>
        </p:nvSpPr>
        <p:spPr>
          <a:xfrm>
            <a:off x="8078738" y="491592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97" y="1436914"/>
            <a:ext cx="2299607" cy="261257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71" y="4071963"/>
            <a:ext cx="2291485" cy="2534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65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19555"/>
              </p:ext>
            </p:extLst>
          </p:nvPr>
        </p:nvGraphicFramePr>
        <p:xfrm>
          <a:off x="1525054" y="148478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" y="178544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角丸四角形吹き出し 26"/>
          <p:cNvSpPr/>
          <p:nvPr/>
        </p:nvSpPr>
        <p:spPr>
          <a:xfrm>
            <a:off x="1342771" y="309509"/>
            <a:ext cx="7462589" cy="962054"/>
          </a:xfrm>
          <a:prstGeom prst="wedgeRoundRectCallout">
            <a:avLst>
              <a:gd name="adj1" fmla="val -52941"/>
              <a:gd name="adj2" fmla="val -27688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碁石の数を次々に一個ずつ増やして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縦横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に七つずつ並べる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やり方は次の通りです。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　</a:t>
            </a:r>
            <a:endParaRPr kumimoji="0" lang="ja-JP" altLang="en-US" sz="2400" b="1" kern="0" dirty="0">
              <a:solidFill>
                <a:prstClr val="black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43682"/>
              </p:ext>
            </p:extLst>
          </p:nvPr>
        </p:nvGraphicFramePr>
        <p:xfrm>
          <a:off x="6228184" y="1484784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1907142" y="364712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二十二個</a:t>
            </a:r>
            <a:endParaRPr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6588224" y="364462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二十三個</a:t>
            </a:r>
            <a:endParaRPr lang="ja-JP" altLang="en-US" dirty="0"/>
          </a:p>
        </p:txBody>
      </p:sp>
      <p:sp>
        <p:nvSpPr>
          <p:cNvPr id="84" name="右矢印 83"/>
          <p:cNvSpPr/>
          <p:nvPr/>
        </p:nvSpPr>
        <p:spPr>
          <a:xfrm>
            <a:off x="4554972" y="2432176"/>
            <a:ext cx="963610" cy="606304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63914"/>
              </p:ext>
            </p:extLst>
          </p:nvPr>
        </p:nvGraphicFramePr>
        <p:xfrm>
          <a:off x="1525054" y="4094486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1" name="表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29592"/>
              </p:ext>
            </p:extLst>
          </p:nvPr>
        </p:nvGraphicFramePr>
        <p:xfrm>
          <a:off x="6228184" y="4094486"/>
          <a:ext cx="216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" name="正方形/長方形 102"/>
          <p:cNvSpPr/>
          <p:nvPr/>
        </p:nvSpPr>
        <p:spPr>
          <a:xfrm>
            <a:off x="1878028" y="617981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二十三個</a:t>
            </a:r>
            <a:endParaRPr lang="ja-JP" altLang="en-US" dirty="0"/>
          </a:p>
        </p:txBody>
      </p:sp>
      <p:sp>
        <p:nvSpPr>
          <p:cNvPr id="104" name="正方形/長方形 103"/>
          <p:cNvSpPr/>
          <p:nvPr/>
        </p:nvSpPr>
        <p:spPr>
          <a:xfrm>
            <a:off x="6588224" y="617981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二十四個</a:t>
            </a:r>
            <a:endParaRPr lang="ja-JP" altLang="en-US" dirty="0"/>
          </a:p>
        </p:txBody>
      </p:sp>
      <p:sp>
        <p:nvSpPr>
          <p:cNvPr id="122" name="右矢印 121"/>
          <p:cNvSpPr/>
          <p:nvPr/>
        </p:nvSpPr>
        <p:spPr>
          <a:xfrm>
            <a:off x="4554972" y="5041878"/>
            <a:ext cx="963610" cy="606304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0" name="円/楕円 159"/>
          <p:cNvSpPr/>
          <p:nvPr/>
        </p:nvSpPr>
        <p:spPr>
          <a:xfrm>
            <a:off x="2331460" y="156859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1" name="円/楕円 160"/>
          <p:cNvSpPr/>
          <p:nvPr/>
        </p:nvSpPr>
        <p:spPr>
          <a:xfrm>
            <a:off x="1761064" y="17126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2" name="円/楕円 161"/>
          <p:cNvSpPr/>
          <p:nvPr/>
        </p:nvSpPr>
        <p:spPr>
          <a:xfrm>
            <a:off x="1632881" y="228658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3" name="円/楕円 162"/>
          <p:cNvSpPr/>
          <p:nvPr/>
        </p:nvSpPr>
        <p:spPr>
          <a:xfrm>
            <a:off x="1944696" y="228658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4" name="円/楕円 163"/>
          <p:cNvSpPr/>
          <p:nvPr/>
        </p:nvSpPr>
        <p:spPr>
          <a:xfrm>
            <a:off x="3193039" y="158156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5" name="円/楕円 164"/>
          <p:cNvSpPr/>
          <p:nvPr/>
        </p:nvSpPr>
        <p:spPr>
          <a:xfrm>
            <a:off x="3193039" y="190048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6" name="円/楕円 165"/>
          <p:cNvSpPr/>
          <p:nvPr/>
        </p:nvSpPr>
        <p:spPr>
          <a:xfrm>
            <a:off x="3347386" y="259290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7" name="円/楕円 166"/>
          <p:cNvSpPr/>
          <p:nvPr/>
        </p:nvSpPr>
        <p:spPr>
          <a:xfrm>
            <a:off x="1635916" y="259378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8" name="円/楕円 167"/>
          <p:cNvSpPr/>
          <p:nvPr/>
        </p:nvSpPr>
        <p:spPr>
          <a:xfrm>
            <a:off x="2343869" y="304640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9" name="円/楕円 168"/>
          <p:cNvSpPr/>
          <p:nvPr/>
        </p:nvSpPr>
        <p:spPr>
          <a:xfrm>
            <a:off x="3193039" y="315060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0" name="円/楕円 169"/>
          <p:cNvSpPr/>
          <p:nvPr/>
        </p:nvSpPr>
        <p:spPr>
          <a:xfrm>
            <a:off x="2622238" y="303259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1" name="円/楕円 170"/>
          <p:cNvSpPr/>
          <p:nvPr/>
        </p:nvSpPr>
        <p:spPr>
          <a:xfrm>
            <a:off x="1790239" y="304752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2" name="円/楕円 171"/>
          <p:cNvSpPr/>
          <p:nvPr/>
        </p:nvSpPr>
        <p:spPr>
          <a:xfrm>
            <a:off x="1790239" y="332199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3" name="円/楕円 172"/>
          <p:cNvSpPr/>
          <p:nvPr/>
        </p:nvSpPr>
        <p:spPr>
          <a:xfrm>
            <a:off x="2622238" y="332199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4" name="円/楕円 173"/>
          <p:cNvSpPr/>
          <p:nvPr/>
        </p:nvSpPr>
        <p:spPr>
          <a:xfrm>
            <a:off x="2331460" y="190407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5" name="円/楕円 174"/>
          <p:cNvSpPr/>
          <p:nvPr/>
        </p:nvSpPr>
        <p:spPr>
          <a:xfrm>
            <a:off x="3047566" y="259907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6" name="円/楕円 175"/>
          <p:cNvSpPr/>
          <p:nvPr/>
        </p:nvSpPr>
        <p:spPr>
          <a:xfrm>
            <a:off x="3047566" y="228242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7" name="円/楕円 176"/>
          <p:cNvSpPr/>
          <p:nvPr/>
        </p:nvSpPr>
        <p:spPr>
          <a:xfrm>
            <a:off x="2331460" y="332313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8" name="円/楕円 177"/>
          <p:cNvSpPr/>
          <p:nvPr/>
        </p:nvSpPr>
        <p:spPr>
          <a:xfrm>
            <a:off x="1944696" y="259579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9" name="円/楕円 178"/>
          <p:cNvSpPr/>
          <p:nvPr/>
        </p:nvSpPr>
        <p:spPr>
          <a:xfrm>
            <a:off x="2622643" y="189589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0" name="円/楕円 179"/>
          <p:cNvSpPr/>
          <p:nvPr/>
        </p:nvSpPr>
        <p:spPr>
          <a:xfrm>
            <a:off x="2629639" y="157498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1" name="円/楕円 180"/>
          <p:cNvSpPr/>
          <p:nvPr/>
        </p:nvSpPr>
        <p:spPr>
          <a:xfrm>
            <a:off x="3357011" y="228911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2" name="円/楕円 181"/>
          <p:cNvSpPr/>
          <p:nvPr/>
        </p:nvSpPr>
        <p:spPr>
          <a:xfrm>
            <a:off x="7036675" y="156828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3" name="円/楕円 182"/>
          <p:cNvSpPr/>
          <p:nvPr/>
        </p:nvSpPr>
        <p:spPr>
          <a:xfrm>
            <a:off x="6466279" y="171234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6" name="円/楕円 185"/>
          <p:cNvSpPr/>
          <p:nvPr/>
        </p:nvSpPr>
        <p:spPr>
          <a:xfrm>
            <a:off x="7898254" y="158125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7" name="円/楕円 186"/>
          <p:cNvSpPr/>
          <p:nvPr/>
        </p:nvSpPr>
        <p:spPr>
          <a:xfrm>
            <a:off x="7898254" y="190017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8" name="円/楕円 187"/>
          <p:cNvSpPr/>
          <p:nvPr/>
        </p:nvSpPr>
        <p:spPr>
          <a:xfrm>
            <a:off x="8052601" y="259259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0" name="円/楕円 189"/>
          <p:cNvSpPr/>
          <p:nvPr/>
        </p:nvSpPr>
        <p:spPr>
          <a:xfrm>
            <a:off x="7015834" y="301284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1" name="円/楕円 190"/>
          <p:cNvSpPr/>
          <p:nvPr/>
        </p:nvSpPr>
        <p:spPr>
          <a:xfrm>
            <a:off x="7898254" y="315029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2" name="円/楕円 191"/>
          <p:cNvSpPr/>
          <p:nvPr/>
        </p:nvSpPr>
        <p:spPr>
          <a:xfrm>
            <a:off x="7360703" y="299903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3" name="円/楕円 192"/>
          <p:cNvSpPr/>
          <p:nvPr/>
        </p:nvSpPr>
        <p:spPr>
          <a:xfrm>
            <a:off x="6478283" y="317621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5" name="円/楕円 194"/>
          <p:cNvSpPr/>
          <p:nvPr/>
        </p:nvSpPr>
        <p:spPr>
          <a:xfrm>
            <a:off x="7360703" y="335493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6" name="円/楕円 195"/>
          <p:cNvSpPr/>
          <p:nvPr/>
        </p:nvSpPr>
        <p:spPr>
          <a:xfrm>
            <a:off x="7036675" y="190376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7" name="円/楕円 196"/>
          <p:cNvSpPr/>
          <p:nvPr/>
        </p:nvSpPr>
        <p:spPr>
          <a:xfrm>
            <a:off x="7752781" y="259876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8" name="円/楕円 197"/>
          <p:cNvSpPr/>
          <p:nvPr/>
        </p:nvSpPr>
        <p:spPr>
          <a:xfrm>
            <a:off x="7752781" y="228211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9" name="円/楕円 198"/>
          <p:cNvSpPr/>
          <p:nvPr/>
        </p:nvSpPr>
        <p:spPr>
          <a:xfrm>
            <a:off x="7003425" y="335606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0" name="円/楕円 249"/>
          <p:cNvSpPr/>
          <p:nvPr/>
        </p:nvSpPr>
        <p:spPr>
          <a:xfrm>
            <a:off x="7327858" y="189558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1" name="円/楕円 250"/>
          <p:cNvSpPr/>
          <p:nvPr/>
        </p:nvSpPr>
        <p:spPr>
          <a:xfrm>
            <a:off x="7334854" y="157467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2" name="円/楕円 251"/>
          <p:cNvSpPr/>
          <p:nvPr/>
        </p:nvSpPr>
        <p:spPr>
          <a:xfrm>
            <a:off x="8062226" y="228880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3" name="円/楕円 252"/>
          <p:cNvSpPr/>
          <p:nvPr/>
        </p:nvSpPr>
        <p:spPr>
          <a:xfrm>
            <a:off x="7196854" y="317621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4" name="円/楕円 253"/>
          <p:cNvSpPr/>
          <p:nvPr/>
        </p:nvSpPr>
        <p:spPr>
          <a:xfrm>
            <a:off x="6325303" y="230124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5" name="円/楕円 254"/>
          <p:cNvSpPr/>
          <p:nvPr/>
        </p:nvSpPr>
        <p:spPr>
          <a:xfrm>
            <a:off x="6670172" y="228742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6" name="円/楕円 255"/>
          <p:cNvSpPr/>
          <p:nvPr/>
        </p:nvSpPr>
        <p:spPr>
          <a:xfrm>
            <a:off x="6670172" y="264332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7" name="円/楕円 256"/>
          <p:cNvSpPr/>
          <p:nvPr/>
        </p:nvSpPr>
        <p:spPr>
          <a:xfrm>
            <a:off x="6312894" y="264446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8" name="円/楕円 257"/>
          <p:cNvSpPr/>
          <p:nvPr/>
        </p:nvSpPr>
        <p:spPr>
          <a:xfrm>
            <a:off x="6506323" y="246461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9" name="円/楕円 258"/>
          <p:cNvSpPr/>
          <p:nvPr/>
        </p:nvSpPr>
        <p:spPr>
          <a:xfrm>
            <a:off x="2331460" y="418088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0" name="円/楕円 259"/>
          <p:cNvSpPr/>
          <p:nvPr/>
        </p:nvSpPr>
        <p:spPr>
          <a:xfrm>
            <a:off x="1761064" y="432494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1" name="円/楕円 260"/>
          <p:cNvSpPr/>
          <p:nvPr/>
        </p:nvSpPr>
        <p:spPr>
          <a:xfrm>
            <a:off x="3193039" y="419385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2" name="円/楕円 261"/>
          <p:cNvSpPr/>
          <p:nvPr/>
        </p:nvSpPr>
        <p:spPr>
          <a:xfrm>
            <a:off x="3193039" y="451276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3" name="円/楕円 262"/>
          <p:cNvSpPr/>
          <p:nvPr/>
        </p:nvSpPr>
        <p:spPr>
          <a:xfrm>
            <a:off x="3347386" y="520518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4" name="円/楕円 263"/>
          <p:cNvSpPr/>
          <p:nvPr/>
        </p:nvSpPr>
        <p:spPr>
          <a:xfrm>
            <a:off x="2310619" y="562544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5" name="円/楕円 264"/>
          <p:cNvSpPr/>
          <p:nvPr/>
        </p:nvSpPr>
        <p:spPr>
          <a:xfrm>
            <a:off x="3193039" y="576289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6" name="円/楕円 265"/>
          <p:cNvSpPr/>
          <p:nvPr/>
        </p:nvSpPr>
        <p:spPr>
          <a:xfrm>
            <a:off x="2655488" y="561162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7" name="円/楕円 266"/>
          <p:cNvSpPr/>
          <p:nvPr/>
        </p:nvSpPr>
        <p:spPr>
          <a:xfrm>
            <a:off x="1773068" y="578881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8" name="円/楕円 267"/>
          <p:cNvSpPr/>
          <p:nvPr/>
        </p:nvSpPr>
        <p:spPr>
          <a:xfrm>
            <a:off x="2655488" y="596752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9" name="円/楕円 268"/>
          <p:cNvSpPr/>
          <p:nvPr/>
        </p:nvSpPr>
        <p:spPr>
          <a:xfrm>
            <a:off x="2331460" y="451636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0" name="円/楕円 269"/>
          <p:cNvSpPr/>
          <p:nvPr/>
        </p:nvSpPr>
        <p:spPr>
          <a:xfrm>
            <a:off x="3047566" y="521136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1" name="円/楕円 270"/>
          <p:cNvSpPr/>
          <p:nvPr/>
        </p:nvSpPr>
        <p:spPr>
          <a:xfrm>
            <a:off x="3047566" y="489470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2" name="円/楕円 271"/>
          <p:cNvSpPr/>
          <p:nvPr/>
        </p:nvSpPr>
        <p:spPr>
          <a:xfrm>
            <a:off x="2298210" y="596866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3" name="円/楕円 272"/>
          <p:cNvSpPr/>
          <p:nvPr/>
        </p:nvSpPr>
        <p:spPr>
          <a:xfrm>
            <a:off x="2622643" y="450817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4" name="円/楕円 273"/>
          <p:cNvSpPr/>
          <p:nvPr/>
        </p:nvSpPr>
        <p:spPr>
          <a:xfrm>
            <a:off x="2629639" y="418727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5" name="円/楕円 274"/>
          <p:cNvSpPr/>
          <p:nvPr/>
        </p:nvSpPr>
        <p:spPr>
          <a:xfrm>
            <a:off x="3357011" y="490139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6" name="円/楕円 275"/>
          <p:cNvSpPr/>
          <p:nvPr/>
        </p:nvSpPr>
        <p:spPr>
          <a:xfrm>
            <a:off x="2491639" y="578881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7" name="円/楕円 276"/>
          <p:cNvSpPr/>
          <p:nvPr/>
        </p:nvSpPr>
        <p:spPr>
          <a:xfrm>
            <a:off x="1620088" y="491384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8" name="円/楕円 277"/>
          <p:cNvSpPr/>
          <p:nvPr/>
        </p:nvSpPr>
        <p:spPr>
          <a:xfrm>
            <a:off x="1964957" y="490002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9" name="円/楕円 278"/>
          <p:cNvSpPr/>
          <p:nvPr/>
        </p:nvSpPr>
        <p:spPr>
          <a:xfrm>
            <a:off x="1964957" y="525592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0" name="円/楕円 279"/>
          <p:cNvSpPr/>
          <p:nvPr/>
        </p:nvSpPr>
        <p:spPr>
          <a:xfrm>
            <a:off x="1607679" y="525706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1" name="円/楕円 280"/>
          <p:cNvSpPr/>
          <p:nvPr/>
        </p:nvSpPr>
        <p:spPr>
          <a:xfrm>
            <a:off x="1801108" y="507721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3" name="円/楕円 282"/>
          <p:cNvSpPr/>
          <p:nvPr/>
        </p:nvSpPr>
        <p:spPr>
          <a:xfrm>
            <a:off x="6466279" y="434225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4" name="円/楕円 283"/>
          <p:cNvSpPr/>
          <p:nvPr/>
        </p:nvSpPr>
        <p:spPr>
          <a:xfrm>
            <a:off x="7898254" y="4343137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7" name="円/楕円 286"/>
          <p:cNvSpPr/>
          <p:nvPr/>
        </p:nvSpPr>
        <p:spPr>
          <a:xfrm>
            <a:off x="7015834" y="564275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8" name="円/楕円 287"/>
          <p:cNvSpPr/>
          <p:nvPr/>
        </p:nvSpPr>
        <p:spPr>
          <a:xfrm>
            <a:off x="7898254" y="5780201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9" name="円/楕円 288"/>
          <p:cNvSpPr/>
          <p:nvPr/>
        </p:nvSpPr>
        <p:spPr>
          <a:xfrm>
            <a:off x="7360703" y="562893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0" name="円/楕円 289"/>
          <p:cNvSpPr/>
          <p:nvPr/>
        </p:nvSpPr>
        <p:spPr>
          <a:xfrm>
            <a:off x="6478283" y="580612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1" name="円/楕円 290"/>
          <p:cNvSpPr/>
          <p:nvPr/>
        </p:nvSpPr>
        <p:spPr>
          <a:xfrm>
            <a:off x="7360703" y="5984838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5" name="円/楕円 294"/>
          <p:cNvSpPr/>
          <p:nvPr/>
        </p:nvSpPr>
        <p:spPr>
          <a:xfrm>
            <a:off x="7003425" y="598597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9" name="円/楕円 298"/>
          <p:cNvSpPr/>
          <p:nvPr/>
        </p:nvSpPr>
        <p:spPr>
          <a:xfrm>
            <a:off x="7196854" y="5806124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0" name="円/楕円 299"/>
          <p:cNvSpPr/>
          <p:nvPr/>
        </p:nvSpPr>
        <p:spPr>
          <a:xfrm>
            <a:off x="6325303" y="493115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1" name="円/楕円 300"/>
          <p:cNvSpPr/>
          <p:nvPr/>
        </p:nvSpPr>
        <p:spPr>
          <a:xfrm>
            <a:off x="6670172" y="491733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2" name="円/楕円 301"/>
          <p:cNvSpPr/>
          <p:nvPr/>
        </p:nvSpPr>
        <p:spPr>
          <a:xfrm>
            <a:off x="6670172" y="527323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3" name="円/楕円 302"/>
          <p:cNvSpPr/>
          <p:nvPr/>
        </p:nvSpPr>
        <p:spPr>
          <a:xfrm>
            <a:off x="6312894" y="527437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円/楕円 303"/>
          <p:cNvSpPr/>
          <p:nvPr/>
        </p:nvSpPr>
        <p:spPr>
          <a:xfrm>
            <a:off x="6506323" y="5094522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5" name="円/楕円 304"/>
          <p:cNvSpPr/>
          <p:nvPr/>
        </p:nvSpPr>
        <p:spPr>
          <a:xfrm>
            <a:off x="7047012" y="420158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6" name="円/楕円 305"/>
          <p:cNvSpPr/>
          <p:nvPr/>
        </p:nvSpPr>
        <p:spPr>
          <a:xfrm>
            <a:off x="7391881" y="418777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7" name="円/楕円 306"/>
          <p:cNvSpPr/>
          <p:nvPr/>
        </p:nvSpPr>
        <p:spPr>
          <a:xfrm>
            <a:off x="7391881" y="4543673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8" name="円/楕円 307"/>
          <p:cNvSpPr/>
          <p:nvPr/>
        </p:nvSpPr>
        <p:spPr>
          <a:xfrm>
            <a:off x="7034603" y="4544810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9" name="円/楕円 308"/>
          <p:cNvSpPr/>
          <p:nvPr/>
        </p:nvSpPr>
        <p:spPr>
          <a:xfrm>
            <a:off x="7228032" y="436495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0" name="円/楕円 309"/>
          <p:cNvSpPr/>
          <p:nvPr/>
        </p:nvSpPr>
        <p:spPr>
          <a:xfrm>
            <a:off x="7739186" y="490210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1" name="円/楕円 310"/>
          <p:cNvSpPr/>
          <p:nvPr/>
        </p:nvSpPr>
        <p:spPr>
          <a:xfrm>
            <a:off x="8084055" y="488828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2" name="円/楕円 311"/>
          <p:cNvSpPr/>
          <p:nvPr/>
        </p:nvSpPr>
        <p:spPr>
          <a:xfrm>
            <a:off x="8084055" y="5244189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3" name="円/楕円 312"/>
          <p:cNvSpPr/>
          <p:nvPr/>
        </p:nvSpPr>
        <p:spPr>
          <a:xfrm>
            <a:off x="7726777" y="5245326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4" name="円/楕円 313"/>
          <p:cNvSpPr/>
          <p:nvPr/>
        </p:nvSpPr>
        <p:spPr>
          <a:xfrm>
            <a:off x="7920206" y="5065475"/>
            <a:ext cx="216000" cy="21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06" y="1446011"/>
            <a:ext cx="2265150" cy="260222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16" y="4051522"/>
            <a:ext cx="2298145" cy="25820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22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|2.9|6.3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6|32.7|4.7|3.1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|32.4|4.2|4.6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6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FFFF"/>
        </a:solidFill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57150">
          <a:solidFill>
            <a:srgbClr val="FF99FF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6214</TotalTime>
  <Words>321</Words>
  <Application>Microsoft Office PowerPoint</Application>
  <PresentationFormat>画面に合わせる (4:3)</PresentationFormat>
  <Paragraphs>57</Paragraphs>
  <Slides>7</Slides>
  <Notes>7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HGP行書体</vt:lpstr>
      <vt:lpstr>Arial</vt:lpstr>
      <vt:lpstr>AR P丸ゴシック体E</vt:lpstr>
      <vt:lpstr>AR P教科書体M</vt:lpstr>
      <vt:lpstr>Calibri</vt:lpstr>
      <vt:lpstr>ＭＳ Ｐゴシック</vt:lpstr>
      <vt:lpstr>HG丸ｺﾞｼｯｸM-PRO</vt:lpstr>
      <vt:lpstr>フラッシュ１</vt:lpstr>
      <vt:lpstr>算法童子問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打ち消しの言葉</dc:title>
  <dc:creator>小泉 浩</dc:creator>
  <cp:lastModifiedBy>小泉 浩</cp:lastModifiedBy>
  <cp:revision>206</cp:revision>
  <dcterms:created xsi:type="dcterms:W3CDTF">2015-06-25T04:58:05Z</dcterms:created>
  <dcterms:modified xsi:type="dcterms:W3CDTF">2020-07-27T03:02:50Z</dcterms:modified>
</cp:coreProperties>
</file>