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3" r:id="rId1"/>
    <p:sldMasterId id="2147483685" r:id="rId2"/>
  </p:sldMasterIdLst>
  <p:notesMasterIdLst>
    <p:notesMasterId r:id="rId11"/>
  </p:notesMasterIdLst>
  <p:sldIdLst>
    <p:sldId id="420" r:id="rId3"/>
    <p:sldId id="421" r:id="rId4"/>
    <p:sldId id="417" r:id="rId5"/>
    <p:sldId id="426" r:id="rId6"/>
    <p:sldId id="427" r:id="rId7"/>
    <p:sldId id="429" r:id="rId8"/>
    <p:sldId id="430" r:id="rId9"/>
    <p:sldId id="431" r:id="rId10"/>
  </p:sldIdLst>
  <p:sldSz cx="12192000" cy="6858000"/>
  <p:notesSz cx="6858000" cy="9144000"/>
  <p:embeddedFontLst>
    <p:embeddedFont>
      <p:font typeface="Calibri Light" panose="020F0302020204030204" pitchFamily="34" charset="0"/>
      <p:regular r:id="rId12"/>
      <p:italic r:id="rId13"/>
    </p:embeddedFont>
    <p:embeddedFont>
      <p:font typeface="AR P丸ゴシック体M" panose="020F0600000000000000" pitchFamily="50" charset="-128"/>
      <p:regular r:id="rId14"/>
    </p:embeddedFont>
    <p:embeddedFont>
      <p:font typeface="AR P丸ゴシック体E" panose="020F0900000000000000" pitchFamily="50" charset="-128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00"/>
    <a:srgbClr val="006600"/>
    <a:srgbClr val="BCD6EE"/>
    <a:srgbClr val="94BEE4"/>
    <a:srgbClr val="CC9900"/>
    <a:srgbClr val="FF8300"/>
    <a:srgbClr val="007400"/>
    <a:srgbClr val="008000"/>
    <a:srgbClr val="003300"/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0725" autoAdjust="0"/>
  </p:normalViewPr>
  <p:slideViewPr>
    <p:cSldViewPr>
      <p:cViewPr varScale="1">
        <p:scale>
          <a:sx n="64" d="100"/>
          <a:sy n="64" d="100"/>
        </p:scale>
        <p:origin x="834" y="60"/>
      </p:cViewPr>
      <p:guideLst>
        <p:guide orient="horz" pos="2160"/>
        <p:guide pos="37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5AA15F-2B45-4683-83E0-4A210104FC94}" type="datetimeFigureOut">
              <a:rPr lang="ja-JP" altLang="en-US"/>
              <a:pPr>
                <a:defRPr/>
              </a:pPr>
              <a:t>2017/10/3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B5D223-4E31-4F5E-B36C-5902D1B0D9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80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6B3F-5849-4C6A-8EEC-DB1A1F6E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73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C5-18B8-4472-8EBF-A28120FB6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78B-852F-484E-B628-FB57ECC70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190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7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48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863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75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8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560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92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A022-E182-48EA-8302-C95501BCC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852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52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37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74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7F8-7A2C-420D-988D-B65C579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87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8B4D-3C80-46E0-84D1-03C75E64F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40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1429-2580-4A66-92CB-40F872D39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88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5E37-FCAA-407A-864E-6D14C0FA4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375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564A-366C-40C8-8F34-6EEE446F9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2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7D40-7E19-42AD-BF49-0917B5B32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6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5D3A-28B3-4D40-BB27-1D9F874EE3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02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30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1932"/>
            </a:avLst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2"/>
          <p:cNvSpPr txBox="1">
            <a:spLocks noChangeArrowheads="1"/>
          </p:cNvSpPr>
          <p:nvPr/>
        </p:nvSpPr>
        <p:spPr bwMode="auto">
          <a:xfrm>
            <a:off x="587388" y="476673"/>
            <a:ext cx="11017224" cy="259228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54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「よりわかりやすい表に作りかえよう」</a:t>
            </a:r>
            <a:endParaRPr lang="en-US" altLang="ja-JP" sz="54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endParaRPr lang="en-US" altLang="ja-JP" sz="20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r>
              <a:rPr lang="ja-JP" altLang="en-US" sz="32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～目的をもって情報を収集・整理し的確に特徴を捉える～</a:t>
            </a:r>
            <a:endParaRPr lang="en-US" altLang="ja-JP" sz="32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1847528" y="558924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dirty="0" smtClean="0">
                <a:solidFill>
                  <a:schemeClr val="bg1"/>
                </a:solidFill>
              </a:rPr>
              <a:t>平成</a:t>
            </a:r>
            <a:r>
              <a:rPr kumimoji="1" lang="en-US" altLang="ja-JP" dirty="0" smtClean="0">
                <a:solidFill>
                  <a:schemeClr val="bg1"/>
                </a:solidFill>
              </a:rPr>
              <a:t>29</a:t>
            </a:r>
            <a:r>
              <a:rPr kumimoji="1" lang="ja-JP" altLang="en-US" dirty="0" smtClean="0">
                <a:solidFill>
                  <a:schemeClr val="bg1"/>
                </a:solidFill>
              </a:rPr>
              <a:t>年度＜小学校＞全国学力・学習状況調査の結果を踏まえた　授業アイディア例（平成</a:t>
            </a:r>
            <a:r>
              <a:rPr kumimoji="1" lang="en-US" altLang="ja-JP" dirty="0" smtClean="0">
                <a:solidFill>
                  <a:schemeClr val="bg1"/>
                </a:solidFill>
              </a:rPr>
              <a:t>29</a:t>
            </a:r>
            <a:r>
              <a:rPr kumimoji="1" lang="ja-JP" altLang="en-US" dirty="0" smtClean="0">
                <a:solidFill>
                  <a:schemeClr val="bg1"/>
                </a:solidFill>
              </a:rPr>
              <a:t>年</a:t>
            </a:r>
            <a:r>
              <a:rPr kumimoji="1" lang="en-US" altLang="ja-JP" dirty="0" smtClean="0">
                <a:solidFill>
                  <a:schemeClr val="bg1"/>
                </a:solidFill>
              </a:rPr>
              <a:t>9</a:t>
            </a:r>
            <a:r>
              <a:rPr kumimoji="1" lang="ja-JP" altLang="en-US" dirty="0" smtClean="0">
                <a:solidFill>
                  <a:schemeClr val="bg1"/>
                </a:solidFill>
              </a:rPr>
              <a:t>月　国立教育政策研究所教育課程センター）をもとに作成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1127448" y="476672"/>
            <a:ext cx="10185532" cy="662857"/>
          </a:xfrm>
          <a:prstGeom prst="roundRect">
            <a:avLst>
              <a:gd name="adj" fmla="val 23017"/>
            </a:avLst>
          </a:prstGeom>
          <a:solidFill>
            <a:srgbClr val="BCD6EE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　　　ひろし</a:t>
            </a:r>
            <a:r>
              <a:rPr lang="ja-JP" altLang="en-US" sz="2000" dirty="0">
                <a:solidFill>
                  <a:schemeClr val="tx1"/>
                </a:solidFill>
              </a:rPr>
              <a:t>さんたち</a:t>
            </a:r>
            <a:r>
              <a:rPr lang="ja-JP" altLang="en-US" sz="2000" dirty="0" smtClean="0">
                <a:solidFill>
                  <a:schemeClr val="tx1"/>
                </a:solidFill>
              </a:rPr>
              <a:t>は、かぜの予防のために、手洗いとうがいを呼びかけることにしました。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443745" y="5287744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角丸四角形吹き出し 20"/>
          <p:cNvSpPr/>
          <p:nvPr/>
        </p:nvSpPr>
        <p:spPr>
          <a:xfrm>
            <a:off x="1631504" y="1331351"/>
            <a:ext cx="9001000" cy="801505"/>
          </a:xfrm>
          <a:prstGeom prst="wedgeRoundRectCallout">
            <a:avLst>
              <a:gd name="adj1" fmla="val -53151"/>
              <a:gd name="adj2" fmla="val 24559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学級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25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人全員が、休み時間の後に、手洗いとうがいをしたかどうかについて調べ、表にまとめました。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3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0" y="1275727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623392" y="332656"/>
            <a:ext cx="1008112" cy="432048"/>
          </a:xfrm>
          <a:prstGeom prst="roundRect">
            <a:avLst>
              <a:gd name="adj" fmla="val 47893"/>
            </a:avLst>
          </a:prstGeom>
          <a:solidFill>
            <a:srgbClr val="BCD6EE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目的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652640" y="2348880"/>
            <a:ext cx="3168352" cy="4104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737206"/>
              </p:ext>
            </p:extLst>
          </p:nvPr>
        </p:nvGraphicFramePr>
        <p:xfrm>
          <a:off x="9068913" y="3106538"/>
          <a:ext cx="2335806" cy="10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02"/>
                <a:gridCol w="778602"/>
                <a:gridCol w="778602"/>
              </a:tblGrid>
              <a:tr h="5445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1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32698"/>
              </p:ext>
            </p:extLst>
          </p:nvPr>
        </p:nvGraphicFramePr>
        <p:xfrm>
          <a:off x="9068913" y="4956040"/>
          <a:ext cx="2335806" cy="10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02"/>
                <a:gridCol w="778602"/>
                <a:gridCol w="778602"/>
              </a:tblGrid>
              <a:tr h="5445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1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円/楕円 7"/>
          <p:cNvSpPr/>
          <p:nvPr/>
        </p:nvSpPr>
        <p:spPr>
          <a:xfrm>
            <a:off x="8720873" y="2450064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11493356" y="2450064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11493356" y="6093296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8720873" y="6093296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237761" y="2666088"/>
            <a:ext cx="2016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9237761" y="4509120"/>
            <a:ext cx="2016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652640" y="2348880"/>
            <a:ext cx="3204000" cy="4140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8604" y="2324678"/>
            <a:ext cx="6680283" cy="46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手洗い調べの結果と、うがい調べの結果から気づいたこと</a:t>
            </a:r>
            <a:endParaRPr kumimoji="1" lang="ja-JP" altLang="en-US" sz="2000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77120" y="2719301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角丸四角形吹き出し 51"/>
          <p:cNvSpPr/>
          <p:nvPr/>
        </p:nvSpPr>
        <p:spPr>
          <a:xfrm>
            <a:off x="347553" y="3176780"/>
            <a:ext cx="6961334" cy="720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手洗い をした人数が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20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人、うがい をした人数が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18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人います。</a:t>
            </a:r>
            <a:endParaRPr kumimoji="1" lang="en-US" altLang="ja-JP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だから、手洗いをして、うがいもした人数は、</a:t>
            </a:r>
            <a:r>
              <a:rPr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18 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人なのですね。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53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21" y="4199701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角丸四角形吹き出し 53"/>
          <p:cNvSpPr/>
          <p:nvPr/>
        </p:nvSpPr>
        <p:spPr>
          <a:xfrm>
            <a:off x="1451483" y="4296992"/>
            <a:ext cx="6372709" cy="720000"/>
          </a:xfrm>
          <a:prstGeom prst="wedgeRoundRectCallout">
            <a:avLst>
              <a:gd name="adj1" fmla="val -55061"/>
              <a:gd name="adj2" fmla="val 268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本当にそうなんでしょうか。うがいをした 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+mj-ea"/>
                <a:ea typeface="+mj-ea"/>
              </a:rPr>
              <a:t>18 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人の中には、手洗い をしていない人もいると思います。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5" name="角丸四角形吹き出し 54"/>
          <p:cNvSpPr/>
          <p:nvPr/>
        </p:nvSpPr>
        <p:spPr>
          <a:xfrm>
            <a:off x="1458992" y="5430103"/>
            <a:ext cx="5918128" cy="432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</a:rPr>
              <a:t>もう</a:t>
            </a:r>
            <a:r>
              <a:rPr lang="ja-JP" altLang="en-US" sz="2000" dirty="0" smtClean="0">
                <a:solidFill>
                  <a:schemeClr val="tx1"/>
                </a:solidFill>
              </a:rPr>
              <a:t>少しくわしく調べてみる必要がありそうですね。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56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3582" y="5390363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角丸四角形吹き出し 56"/>
          <p:cNvSpPr/>
          <p:nvPr/>
        </p:nvSpPr>
        <p:spPr>
          <a:xfrm>
            <a:off x="2180572" y="6158780"/>
            <a:ext cx="5123010" cy="432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アンケ－トをとって調べてみようと思います。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79376" y="3212117"/>
            <a:ext cx="781448" cy="3600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3359696" y="3229039"/>
            <a:ext cx="720080" cy="3600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1516814" y="4642571"/>
            <a:ext cx="834770" cy="3600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5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 animBg="1"/>
      <p:bldP spid="11" grpId="0" animBg="1"/>
      <p:bldP spid="52" grpId="0" animBg="1"/>
      <p:bldP spid="54" grpId="0" animBg="1"/>
      <p:bldP spid="55" grpId="0" animBg="1"/>
      <p:bldP spid="57" grpId="0" animBg="1"/>
      <p:bldP spid="58" grpId="0" animBg="1"/>
      <p:bldP spid="58" grpId="1" animBg="1"/>
      <p:bldP spid="59" grpId="0" animBg="1"/>
      <p:bldP spid="59" grpId="1" animBg="1"/>
      <p:bldP spid="61" grpId="0" animBg="1"/>
      <p:bldP spid="6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33265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sz="2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sz="2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sz="2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084792"/>
              </p:ext>
            </p:extLst>
          </p:nvPr>
        </p:nvGraphicFramePr>
        <p:xfrm>
          <a:off x="439248" y="790135"/>
          <a:ext cx="3168351" cy="338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406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1" name="Picture 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47625" y="1349772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角丸四角形吹き出し 21"/>
          <p:cNvSpPr/>
          <p:nvPr/>
        </p:nvSpPr>
        <p:spPr>
          <a:xfrm>
            <a:off x="7465831" y="790135"/>
            <a:ext cx="3555667" cy="648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アンケートをとった結果は、４つにわけることができたのですね。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256983" y="1447570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１５人</a:t>
            </a:r>
            <a:endParaRPr lang="ja-JP" altLang="en-US" sz="24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068515" y="1447569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５人</a:t>
            </a:r>
            <a:endParaRPr lang="ja-JP" altLang="en-US" sz="24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317096" y="2674811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lang="ja-JP" altLang="en-US" sz="2400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</a:t>
            </a:r>
            <a:endParaRPr lang="ja-JP" altLang="en-US" sz="24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75728" y="2686326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lang="ja-JP" altLang="en-US" sz="2400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</a:t>
            </a:r>
            <a:endParaRPr lang="ja-JP" altLang="en-US" sz="24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939498" y="764704"/>
            <a:ext cx="1440000" cy="646331"/>
            <a:chOff x="3939498" y="1442756"/>
            <a:chExt cx="1440000" cy="646331"/>
          </a:xfrm>
        </p:grpSpPr>
        <p:sp>
          <p:nvSpPr>
            <p:cNvPr id="26" name="正方形/長方形 25"/>
            <p:cNvSpPr/>
            <p:nvPr/>
          </p:nvSpPr>
          <p:spPr>
            <a:xfrm>
              <a:off x="3939498" y="1523768"/>
              <a:ext cx="1440000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手　　う</a:t>
              </a:r>
              <a:endParaRPr kumimoji="1"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978941" y="1442756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3600" b="1" dirty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○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733167" y="1442756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3600" b="1" dirty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○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690917" y="764704"/>
            <a:ext cx="1440000" cy="664598"/>
            <a:chOff x="5690917" y="1442756"/>
            <a:chExt cx="1440000" cy="664598"/>
          </a:xfrm>
        </p:grpSpPr>
        <p:sp>
          <p:nvSpPr>
            <p:cNvPr id="27" name="正方形/長方形 26"/>
            <p:cNvSpPr/>
            <p:nvPr/>
          </p:nvSpPr>
          <p:spPr>
            <a:xfrm>
              <a:off x="5690917" y="1523768"/>
              <a:ext cx="1440000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手　　う</a:t>
              </a:r>
              <a:endParaRPr kumimoji="1"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714413" y="1442756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3600" b="1" dirty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○</a:t>
              </a: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484585" y="1461023"/>
              <a:ext cx="6463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×</a:t>
              </a:r>
              <a:endParaRPr lang="ja-JP" altLang="en-US" sz="3600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939498" y="1945572"/>
            <a:ext cx="1440000" cy="646529"/>
            <a:chOff x="3939498" y="2623624"/>
            <a:chExt cx="1440000" cy="646529"/>
          </a:xfrm>
        </p:grpSpPr>
        <p:sp>
          <p:nvSpPr>
            <p:cNvPr id="28" name="正方形/長方形 27"/>
            <p:cNvSpPr/>
            <p:nvPr/>
          </p:nvSpPr>
          <p:spPr>
            <a:xfrm>
              <a:off x="3939498" y="2718047"/>
              <a:ext cx="1440000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手　　う</a:t>
              </a:r>
              <a:endParaRPr kumimoji="1"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733166" y="2623822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3600" b="1" dirty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○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978940" y="2623624"/>
              <a:ext cx="6463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×</a:t>
              </a:r>
              <a:endParaRPr lang="ja-JP" altLang="en-US" sz="3600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5690917" y="1945572"/>
            <a:ext cx="1447543" cy="668874"/>
            <a:chOff x="5690917" y="2623624"/>
            <a:chExt cx="1447543" cy="668874"/>
          </a:xfrm>
        </p:grpSpPr>
        <p:sp>
          <p:nvSpPr>
            <p:cNvPr id="29" name="正方形/長方形 28"/>
            <p:cNvSpPr/>
            <p:nvPr/>
          </p:nvSpPr>
          <p:spPr>
            <a:xfrm>
              <a:off x="5690917" y="2718047"/>
              <a:ext cx="1440000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手　　う</a:t>
              </a:r>
              <a:endParaRPr kumimoji="1" lang="ja-JP" altLang="en-US" sz="2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737903" y="2623624"/>
              <a:ext cx="6463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×</a:t>
              </a:r>
              <a:endParaRPr lang="ja-JP" altLang="en-US" sz="3600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6492128" y="2646167"/>
              <a:ext cx="6463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3600" b="1" dirty="0" smtClean="0">
                  <a:solidFill>
                    <a:sysClr val="windowText" lastClr="0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×</a:t>
              </a:r>
              <a:endParaRPr lang="ja-JP" altLang="en-US" sz="3600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4402456" y="334811"/>
            <a:ext cx="240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アンケートの結果</a:t>
            </a:r>
            <a:endParaRPr kumimoji="1" lang="ja-JP" altLang="en-US" sz="2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663891"/>
              </p:ext>
            </p:extLst>
          </p:nvPr>
        </p:nvGraphicFramePr>
        <p:xfrm>
          <a:off x="437348" y="1351698"/>
          <a:ext cx="3168351" cy="564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564063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457937"/>
              </p:ext>
            </p:extLst>
          </p:nvPr>
        </p:nvGraphicFramePr>
        <p:xfrm>
          <a:off x="437348" y="1912073"/>
          <a:ext cx="3168351" cy="564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564063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305653"/>
              </p:ext>
            </p:extLst>
          </p:nvPr>
        </p:nvGraphicFramePr>
        <p:xfrm>
          <a:off x="437348" y="2476322"/>
          <a:ext cx="3168351" cy="564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564063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77693"/>
              </p:ext>
            </p:extLst>
          </p:nvPr>
        </p:nvGraphicFramePr>
        <p:xfrm>
          <a:off x="437348" y="3037396"/>
          <a:ext cx="3168351" cy="564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564063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00"/>
                    </a:solidFill>
                  </a:tcPr>
                </a:tc>
              </a:tr>
            </a:tbl>
          </a:graphicData>
        </a:graphic>
      </p:graphicFrame>
      <p:cxnSp>
        <p:nvCxnSpPr>
          <p:cNvPr id="49" name="直線矢印コネクタ 48"/>
          <p:cNvCxnSpPr>
            <a:stCxn id="3" idx="1"/>
          </p:cNvCxnSpPr>
          <p:nvPr/>
        </p:nvCxnSpPr>
        <p:spPr>
          <a:xfrm flipH="1" flipV="1">
            <a:off x="3264450" y="1625335"/>
            <a:ext cx="992533" cy="5306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31" idx="1"/>
          </p:cNvCxnSpPr>
          <p:nvPr/>
        </p:nvCxnSpPr>
        <p:spPr>
          <a:xfrm flipH="1" flipV="1">
            <a:off x="3333666" y="2184798"/>
            <a:ext cx="983430" cy="72084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30" idx="1"/>
          </p:cNvCxnSpPr>
          <p:nvPr/>
        </p:nvCxnSpPr>
        <p:spPr>
          <a:xfrm flipH="1">
            <a:off x="3333666" y="1678402"/>
            <a:ext cx="2734849" cy="112340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32" idx="1"/>
          </p:cNvCxnSpPr>
          <p:nvPr/>
        </p:nvCxnSpPr>
        <p:spPr>
          <a:xfrm flipH="1">
            <a:off x="3333666" y="2917159"/>
            <a:ext cx="2742062" cy="51184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08568" y="636568"/>
            <a:ext cx="720080" cy="90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角丸四角形吹き出し 60"/>
          <p:cNvSpPr/>
          <p:nvPr/>
        </p:nvSpPr>
        <p:spPr>
          <a:xfrm>
            <a:off x="7478130" y="1762842"/>
            <a:ext cx="3555667" cy="648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手洗いをして、うがいもした人数は、</a:t>
            </a:r>
            <a:endParaRPr kumimoji="1" lang="en-US" altLang="ja-JP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18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人ではなく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人だったのですね。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7464152" y="2823982"/>
            <a:ext cx="3555667" cy="648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うがいをした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18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人の中で、手洗いをしなかった人数は、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人でした。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3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06889" y="2670415"/>
            <a:ext cx="720080" cy="90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33647" y="3350782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角丸四角形吹き出し 64"/>
          <p:cNvSpPr/>
          <p:nvPr/>
        </p:nvSpPr>
        <p:spPr>
          <a:xfrm>
            <a:off x="7464152" y="3763852"/>
            <a:ext cx="3555667" cy="648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18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という数は、「手洗い・うがい調べの結果の表」には書いてありませんね。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7464152" y="4840206"/>
            <a:ext cx="3555667" cy="648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+mj-ea"/>
                <a:ea typeface="+mj-ea"/>
              </a:rPr>
              <a:t>18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という数は、「うがい調べの結果の表」に書いてあります。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7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06889" y="4686639"/>
            <a:ext cx="720080" cy="90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3916710" y="358614"/>
            <a:ext cx="3204000" cy="4104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9" name="表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53434"/>
              </p:ext>
            </p:extLst>
          </p:nvPr>
        </p:nvGraphicFramePr>
        <p:xfrm>
          <a:off x="4352033" y="1116272"/>
          <a:ext cx="2335806" cy="10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02"/>
                <a:gridCol w="778602"/>
                <a:gridCol w="778602"/>
              </a:tblGrid>
              <a:tr h="5445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1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表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47175"/>
              </p:ext>
            </p:extLst>
          </p:nvPr>
        </p:nvGraphicFramePr>
        <p:xfrm>
          <a:off x="4352033" y="2965774"/>
          <a:ext cx="2335806" cy="10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02"/>
                <a:gridCol w="778602"/>
                <a:gridCol w="778602"/>
              </a:tblGrid>
              <a:tr h="5445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1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円/楕円 70"/>
          <p:cNvSpPr/>
          <p:nvPr/>
        </p:nvSpPr>
        <p:spPr>
          <a:xfrm>
            <a:off x="4003993" y="459798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6776476" y="459798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6776476" y="4103030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4003993" y="4103030"/>
            <a:ext cx="216024" cy="216024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4520881" y="675822"/>
            <a:ext cx="2016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520881" y="2518854"/>
            <a:ext cx="2016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33186" y="578207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角丸四角形吹き出し 77"/>
          <p:cNvSpPr/>
          <p:nvPr/>
        </p:nvSpPr>
        <p:spPr>
          <a:xfrm>
            <a:off x="1446180" y="5713811"/>
            <a:ext cx="8682267" cy="728677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「手洗い調べの結果の表とうがい調べの結果の表」と「手洗い・うがい調べの結果の表」をあわせると、よりわかりやすい表にまとめ直すことができます。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1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 animBg="1"/>
      <p:bldP spid="3" grpId="0"/>
      <p:bldP spid="30" grpId="0"/>
      <p:bldP spid="31" grpId="0"/>
      <p:bldP spid="32" grpId="0"/>
      <p:bldP spid="43" grpId="0"/>
      <p:bldP spid="61" grpId="0" animBg="1"/>
      <p:bldP spid="62" grpId="0" animBg="1"/>
      <p:bldP spid="65" grpId="0" animBg="1"/>
      <p:bldP spid="66" grpId="0" animBg="1"/>
      <p:bldP spid="68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42787"/>
              </p:ext>
            </p:extLst>
          </p:nvPr>
        </p:nvGraphicFramePr>
        <p:xfrm>
          <a:off x="439248" y="1582223"/>
          <a:ext cx="2779923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641"/>
                <a:gridCol w="926641"/>
                <a:gridCol w="926641"/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24530" y="33579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角丸四角形吹き出し 77"/>
          <p:cNvSpPr/>
          <p:nvPr/>
        </p:nvSpPr>
        <p:spPr>
          <a:xfrm>
            <a:off x="1437524" y="267531"/>
            <a:ext cx="8682267" cy="728677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「手洗い調べの結果の表とうがい調べの結果の表」と「手洗い・うがい調べの結果の表」をあわせると、よりわかりやすい表にまとめ直すことができます。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431704" y="1124744"/>
            <a:ext cx="29523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47362"/>
              </p:ext>
            </p:extLst>
          </p:nvPr>
        </p:nvGraphicFramePr>
        <p:xfrm>
          <a:off x="3847977" y="1857453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62418"/>
              </p:ext>
            </p:extLst>
          </p:nvPr>
        </p:nvGraphicFramePr>
        <p:xfrm>
          <a:off x="3851241" y="3470239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78"/>
          <p:cNvSpPr/>
          <p:nvPr/>
        </p:nvSpPr>
        <p:spPr>
          <a:xfrm>
            <a:off x="3565504" y="1173589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96000" y="116904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6096000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56550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5984" y="1417003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935984" y="3053742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6060" y="1124744"/>
            <a:ext cx="52925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266354" y="1479848"/>
            <a:ext cx="4320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手洗い・うがい調べ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　　　　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人）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78052"/>
              </p:ext>
            </p:extLst>
          </p:nvPr>
        </p:nvGraphicFramePr>
        <p:xfrm>
          <a:off x="6888311" y="2060848"/>
          <a:ext cx="4869185" cy="23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37"/>
                <a:gridCol w="973837"/>
                <a:gridCol w="973837"/>
                <a:gridCol w="973837"/>
                <a:gridCol w="973837"/>
              </a:tblGrid>
              <a:tr h="465748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ア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イ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エ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オ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カ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ク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ケ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円/楕円 86"/>
          <p:cNvSpPr/>
          <p:nvPr/>
        </p:nvSpPr>
        <p:spPr>
          <a:xfrm>
            <a:off x="11683483" y="121861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717488" y="121021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6717488" y="461060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168348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5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42787"/>
              </p:ext>
            </p:extLst>
          </p:nvPr>
        </p:nvGraphicFramePr>
        <p:xfrm>
          <a:off x="439248" y="1582223"/>
          <a:ext cx="2779923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641"/>
                <a:gridCol w="926641"/>
                <a:gridCol w="926641"/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24530" y="33579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角丸四角形吹き出し 77"/>
          <p:cNvSpPr/>
          <p:nvPr/>
        </p:nvSpPr>
        <p:spPr>
          <a:xfrm>
            <a:off x="1437524" y="188736"/>
            <a:ext cx="10148829" cy="864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手洗いをして、うがいをした人数は、</a:t>
            </a: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人で、この表の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ア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に当てはまります。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それで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は、うがいはしたけれど、手洗いをしなかった人数の</a:t>
            </a:r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人は、この表のどこに当てはまりますか。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431704" y="1124744"/>
            <a:ext cx="29523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47362"/>
              </p:ext>
            </p:extLst>
          </p:nvPr>
        </p:nvGraphicFramePr>
        <p:xfrm>
          <a:off x="3847977" y="1857453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62418"/>
              </p:ext>
            </p:extLst>
          </p:nvPr>
        </p:nvGraphicFramePr>
        <p:xfrm>
          <a:off x="3851241" y="3470239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78"/>
          <p:cNvSpPr/>
          <p:nvPr/>
        </p:nvSpPr>
        <p:spPr>
          <a:xfrm>
            <a:off x="3565504" y="1173589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96000" y="116904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6096000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56550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5984" y="1417003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935984" y="3053742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6060" y="1124744"/>
            <a:ext cx="52925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266354" y="1479848"/>
            <a:ext cx="4320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手洗い・うがい調べ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　　　　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人）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78052"/>
              </p:ext>
            </p:extLst>
          </p:nvPr>
        </p:nvGraphicFramePr>
        <p:xfrm>
          <a:off x="6888311" y="2060848"/>
          <a:ext cx="4869185" cy="23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37"/>
                <a:gridCol w="973837"/>
                <a:gridCol w="973837"/>
                <a:gridCol w="973837"/>
                <a:gridCol w="973837"/>
              </a:tblGrid>
              <a:tr h="465748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ア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イ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エ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オ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カ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ク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ケ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円/楕円 86"/>
          <p:cNvSpPr/>
          <p:nvPr/>
        </p:nvSpPr>
        <p:spPr>
          <a:xfrm>
            <a:off x="11683483" y="121861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717488" y="121021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6717488" y="461060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168348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012324" y="306530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6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2" y="4926861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639565" y="5024152"/>
            <a:ext cx="9140290" cy="432000"/>
          </a:xfrm>
          <a:prstGeom prst="wedgeRoundRectCallout">
            <a:avLst>
              <a:gd name="adj1" fmla="val -52765"/>
              <a:gd name="adj2" fmla="val 3724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うがいはしたけれど、手洗いをしなかった人数の</a:t>
            </a: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人は、この表の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エ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に当てはまります。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715232" y="332688"/>
            <a:ext cx="407102" cy="28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68208" y="5096152"/>
            <a:ext cx="407102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901232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02469" y="4869160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角丸四角形吹き出し 31"/>
          <p:cNvSpPr/>
          <p:nvPr/>
        </p:nvSpPr>
        <p:spPr>
          <a:xfrm>
            <a:off x="2135560" y="5628689"/>
            <a:ext cx="8915053" cy="432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それでは、表の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キ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に当てはまる数は、１５＋３＝１８　で、１８　と求めることができます。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012324" y="399666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139465" y="5668600"/>
            <a:ext cx="1252679" cy="32270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883308" y="5690276"/>
            <a:ext cx="407102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57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25" grpId="0" animBg="1"/>
      <p:bldP spid="25" grpId="1" animBg="1"/>
      <p:bldP spid="27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42787"/>
              </p:ext>
            </p:extLst>
          </p:nvPr>
        </p:nvGraphicFramePr>
        <p:xfrm>
          <a:off x="439248" y="1582223"/>
          <a:ext cx="2779923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641"/>
                <a:gridCol w="926641"/>
                <a:gridCol w="926641"/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24530" y="33579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角丸四角形吹き出し 77"/>
          <p:cNvSpPr/>
          <p:nvPr/>
        </p:nvSpPr>
        <p:spPr>
          <a:xfrm>
            <a:off x="1437524" y="188736"/>
            <a:ext cx="10148829" cy="864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手洗いをして、うがいをした人数は、</a:t>
            </a: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人で、この表の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ア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に当てはまります。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それで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は、うがいはしたけれど、手洗いをしなかった人数の</a:t>
            </a:r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人は、この表のどこに当てはまりますか。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431704" y="1124744"/>
            <a:ext cx="29523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47362"/>
              </p:ext>
            </p:extLst>
          </p:nvPr>
        </p:nvGraphicFramePr>
        <p:xfrm>
          <a:off x="3847977" y="1857453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62418"/>
              </p:ext>
            </p:extLst>
          </p:nvPr>
        </p:nvGraphicFramePr>
        <p:xfrm>
          <a:off x="3851241" y="3470239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78"/>
          <p:cNvSpPr/>
          <p:nvPr/>
        </p:nvSpPr>
        <p:spPr>
          <a:xfrm>
            <a:off x="3565504" y="1173589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96000" y="116904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6096000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56550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5984" y="1417003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935984" y="3053742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6060" y="1124744"/>
            <a:ext cx="52925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266354" y="1479848"/>
            <a:ext cx="4320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手洗い・うがい調べ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　　　　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人）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78052"/>
              </p:ext>
            </p:extLst>
          </p:nvPr>
        </p:nvGraphicFramePr>
        <p:xfrm>
          <a:off x="6888311" y="2060848"/>
          <a:ext cx="4869185" cy="23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37"/>
                <a:gridCol w="973837"/>
                <a:gridCol w="973837"/>
                <a:gridCol w="973837"/>
                <a:gridCol w="973837"/>
              </a:tblGrid>
              <a:tr h="465748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ア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イ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エ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オ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カ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ク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ケ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円/楕円 86"/>
          <p:cNvSpPr/>
          <p:nvPr/>
        </p:nvSpPr>
        <p:spPr>
          <a:xfrm>
            <a:off x="11683483" y="121861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717488" y="121021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6717488" y="461060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168348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012324" y="306530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6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2" y="4926861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639565" y="5024152"/>
            <a:ext cx="9140290" cy="432000"/>
          </a:xfrm>
          <a:prstGeom prst="wedgeRoundRectCallout">
            <a:avLst>
              <a:gd name="adj1" fmla="val -52765"/>
              <a:gd name="adj2" fmla="val 3724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表の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オ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に当てはまる人数は、手洗いもうがいもしなかった人数だから、　２　が入ります。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472264" y="5096152"/>
            <a:ext cx="36004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901232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02469" y="4869160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角丸四角形吹き出し 31"/>
          <p:cNvSpPr/>
          <p:nvPr/>
        </p:nvSpPr>
        <p:spPr>
          <a:xfrm>
            <a:off x="2495600" y="5628689"/>
            <a:ext cx="8555013" cy="432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それでは、表の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カ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に当てはまる数は、３＋２＝５　で、　５　 と求めることができます。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012324" y="399666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998450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0920536" y="3525526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436786" y="5686174"/>
            <a:ext cx="93405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968208" y="5686174"/>
            <a:ext cx="335094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57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29" grpId="1" animBg="1"/>
      <p:bldP spid="32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42787"/>
              </p:ext>
            </p:extLst>
          </p:nvPr>
        </p:nvGraphicFramePr>
        <p:xfrm>
          <a:off x="439248" y="1582223"/>
          <a:ext cx="2779923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641"/>
                <a:gridCol w="926641"/>
                <a:gridCol w="926641"/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24530" y="33579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正方形/長方形 55"/>
          <p:cNvSpPr/>
          <p:nvPr/>
        </p:nvSpPr>
        <p:spPr>
          <a:xfrm>
            <a:off x="3431704" y="1124744"/>
            <a:ext cx="29523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47362"/>
              </p:ext>
            </p:extLst>
          </p:nvPr>
        </p:nvGraphicFramePr>
        <p:xfrm>
          <a:off x="3847977" y="1857453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62418"/>
              </p:ext>
            </p:extLst>
          </p:nvPr>
        </p:nvGraphicFramePr>
        <p:xfrm>
          <a:off x="3851241" y="3470239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78"/>
          <p:cNvSpPr/>
          <p:nvPr/>
        </p:nvSpPr>
        <p:spPr>
          <a:xfrm>
            <a:off x="3565504" y="1173589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96000" y="116904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6096000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56550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5984" y="1417003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935984" y="3053742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6060" y="1124744"/>
            <a:ext cx="52925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266354" y="1479848"/>
            <a:ext cx="4320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手洗い・うがい調べ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　　　　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人）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78052"/>
              </p:ext>
            </p:extLst>
          </p:nvPr>
        </p:nvGraphicFramePr>
        <p:xfrm>
          <a:off x="6888311" y="2060848"/>
          <a:ext cx="4869185" cy="23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37"/>
                <a:gridCol w="973837"/>
                <a:gridCol w="973837"/>
                <a:gridCol w="973837"/>
                <a:gridCol w="973837"/>
              </a:tblGrid>
              <a:tr h="465748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ア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イ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エ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オ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カ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ク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ケ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円/楕円 86"/>
          <p:cNvSpPr/>
          <p:nvPr/>
        </p:nvSpPr>
        <p:spPr>
          <a:xfrm>
            <a:off x="11683483" y="121861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717488" y="121021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6717488" y="461060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168348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012324" y="306530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6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2" y="4926861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639565" y="5024152"/>
            <a:ext cx="9140290" cy="432000"/>
          </a:xfrm>
          <a:prstGeom prst="wedgeRoundRectCallout">
            <a:avLst>
              <a:gd name="adj1" fmla="val -52765"/>
              <a:gd name="adj2" fmla="val 3724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表の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イ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に当てはまる人数は、手洗いはしてうがいはしなかった人数だから、　５　が入ります。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904312" y="5096152"/>
            <a:ext cx="36004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901232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02469" y="4869160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角丸四角形吹き出し 31"/>
          <p:cNvSpPr/>
          <p:nvPr/>
        </p:nvSpPr>
        <p:spPr>
          <a:xfrm>
            <a:off x="2711624" y="5628689"/>
            <a:ext cx="8338990" cy="432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ウ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に当てはまる数は、１５＋５＝２０　で、　２０　 と求めることができます。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012324" y="399666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998450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0920536" y="3525526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702676" y="5683772"/>
            <a:ext cx="126014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530217" y="5682689"/>
            <a:ext cx="36000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吹き出し 37"/>
          <p:cNvSpPr/>
          <p:nvPr/>
        </p:nvSpPr>
        <p:spPr>
          <a:xfrm>
            <a:off x="1436314" y="357480"/>
            <a:ext cx="5666588" cy="540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表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イ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ウ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ク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に当てはまる数も求めてみましょう。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9984504" y="3069886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0920536" y="3067380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２０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2495600" y="6173885"/>
            <a:ext cx="8532008" cy="424161"/>
          </a:xfrm>
          <a:prstGeom prst="wedgeRoundRectCallout">
            <a:avLst>
              <a:gd name="adj1" fmla="val 53119"/>
              <a:gd name="adj2" fmla="val 732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同じく、表の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ク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に当てはまる数は、　５＋２＝７　で、　７　 と求めることができます。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096000" y="6215681"/>
            <a:ext cx="1156826" cy="33620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789373" y="6213348"/>
            <a:ext cx="36000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9984504" y="3992090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06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29" grpId="1" animBg="1"/>
      <p:bldP spid="32" grpId="0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3352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手洗い</a:t>
            </a:r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・うがい調べ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の結果（人）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42787"/>
              </p:ext>
            </p:extLst>
          </p:nvPr>
        </p:nvGraphicFramePr>
        <p:xfrm>
          <a:off x="439248" y="1582223"/>
          <a:ext cx="2779923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641"/>
                <a:gridCol w="926641"/>
                <a:gridCol w="926641"/>
              </a:tblGrid>
              <a:tr h="6934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人数</a:t>
                      </a:r>
                      <a:endParaRPr kumimoji="1" lang="ja-JP" altLang="en-US" sz="2000" b="1" dirty="0"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２５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marL="80226" marR="80226" marT="40119" marB="4011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24530" y="335793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正方形/長方形 55"/>
          <p:cNvSpPr/>
          <p:nvPr/>
        </p:nvSpPr>
        <p:spPr>
          <a:xfrm>
            <a:off x="3431704" y="1124744"/>
            <a:ext cx="29523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47362"/>
              </p:ext>
            </p:extLst>
          </p:nvPr>
        </p:nvGraphicFramePr>
        <p:xfrm>
          <a:off x="3847977" y="1857453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5</a:t>
                      </a:r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62418"/>
              </p:ext>
            </p:extLst>
          </p:nvPr>
        </p:nvGraphicFramePr>
        <p:xfrm>
          <a:off x="3851241" y="3470239"/>
          <a:ext cx="2176548" cy="100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16"/>
                <a:gridCol w="725516"/>
                <a:gridCol w="725516"/>
              </a:tblGrid>
              <a:tr h="50008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１８人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70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７人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78"/>
          <p:cNvSpPr/>
          <p:nvPr/>
        </p:nvSpPr>
        <p:spPr>
          <a:xfrm>
            <a:off x="3565504" y="1173589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96000" y="116904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6096000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356550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5984" y="1417003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手洗い調べの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935984" y="3053742"/>
            <a:ext cx="2016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うがい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6060" y="1124744"/>
            <a:ext cx="529258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266354" y="1479848"/>
            <a:ext cx="4320000" cy="330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手洗い・うがい調べ</a:t>
            </a:r>
            <a:r>
              <a:rPr lang="ja-JP" altLang="en-US" b="1" dirty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結果　　　　</a:t>
            </a:r>
            <a:r>
              <a:rPr lang="en-US" altLang="ja-JP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人）</a:t>
            </a:r>
            <a:endParaRPr lang="ja-JP" altLang="en-US" b="1" dirty="0">
              <a:solidFill>
                <a:sysClr val="windowText" lastClr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78052"/>
              </p:ext>
            </p:extLst>
          </p:nvPr>
        </p:nvGraphicFramePr>
        <p:xfrm>
          <a:off x="6888311" y="2060848"/>
          <a:ext cx="4869185" cy="232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37"/>
                <a:gridCol w="973837"/>
                <a:gridCol w="973837"/>
                <a:gridCol w="973837"/>
                <a:gridCol w="973837"/>
              </a:tblGrid>
              <a:tr h="465748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うがい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手洗い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○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ア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イ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エ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オ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カ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7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ク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ケ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円/楕円 86"/>
          <p:cNvSpPr/>
          <p:nvPr/>
        </p:nvSpPr>
        <p:spPr>
          <a:xfrm>
            <a:off x="11683483" y="1218615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717488" y="121021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6717488" y="461060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1683483" y="4581128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012324" y="306530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6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2" y="4926861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639565" y="5024152"/>
            <a:ext cx="9140290" cy="432000"/>
          </a:xfrm>
          <a:prstGeom prst="wedgeRoundRectCallout">
            <a:avLst>
              <a:gd name="adj1" fmla="val -52765"/>
              <a:gd name="adj2" fmla="val 3724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表の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に当てはまる数は、表の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ウ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カ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キ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ク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に当てはまる数をたして５０と考えてもよいのでしょうか。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901232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3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02469" y="4869160"/>
            <a:ext cx="967768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角丸四角形吹き出し 31"/>
          <p:cNvSpPr/>
          <p:nvPr/>
        </p:nvSpPr>
        <p:spPr>
          <a:xfrm>
            <a:off x="2063551" y="5628689"/>
            <a:ext cx="8987063" cy="432000"/>
          </a:xfrm>
          <a:prstGeom prst="wedgeRoundRectCallout">
            <a:avLst>
              <a:gd name="adj1" fmla="val 53275"/>
              <a:gd name="adj2" fmla="val 106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アンケートをとった人数は、２５人なので、表の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に当てはまる数は、</a:t>
            </a:r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５０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ではなく、２５だと思います。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012324" y="399666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9984504" y="3530988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0920536" y="3525526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0898" y="5675819"/>
            <a:ext cx="32400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896200" y="5701378"/>
            <a:ext cx="32400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吹き出し 37"/>
          <p:cNvSpPr/>
          <p:nvPr/>
        </p:nvSpPr>
        <p:spPr>
          <a:xfrm>
            <a:off x="1436314" y="357480"/>
            <a:ext cx="5666588" cy="540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表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イ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ウ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ク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に当てはまる数も求めてみましょう。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9984504" y="3069886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0920536" y="3067380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２０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984504" y="3992090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8976324" y="5693201"/>
            <a:ext cx="324000" cy="3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6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5211">
            <a:off x="356591" y="5863000"/>
            <a:ext cx="787873" cy="80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角丸四角形吹き出し 46"/>
          <p:cNvSpPr/>
          <p:nvPr/>
        </p:nvSpPr>
        <p:spPr>
          <a:xfrm>
            <a:off x="1436313" y="6171514"/>
            <a:ext cx="9666155" cy="540000"/>
          </a:xfrm>
          <a:prstGeom prst="wedgeRoundRectCallout">
            <a:avLst>
              <a:gd name="adj1" fmla="val -53380"/>
              <a:gd name="adj2" fmla="val 334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そうですね。表の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は、２０と５の合計であり、１８と７の合計でもあるので、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ケ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には２５が入ります。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0920536" y="3996667"/>
            <a:ext cx="648000" cy="31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</a:t>
            </a:r>
            <a:endParaRPr kumimoji="1" lang="ja-JP" altLang="en-US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15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36" grpId="0" animBg="1"/>
      <p:bldP spid="36" grpId="1" animBg="1"/>
      <p:bldP spid="37" grpId="0" animBg="1"/>
      <p:bldP spid="37" grpId="1" animBg="1"/>
      <p:bldP spid="45" grpId="0" animBg="1"/>
      <p:bldP spid="45" grpId="1" animBg="1"/>
      <p:bldP spid="47" grpId="0" animBg="1"/>
      <p:bldP spid="48" grpId="0" animBg="1"/>
      <p:bldP spid="48" grpId="1" animBg="1"/>
    </p:bldLst>
  </p:timing>
</p:sld>
</file>

<file path=ppt/theme/theme1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2128</TotalTime>
  <Words>1030</Words>
  <Application>Microsoft Office PowerPoint</Application>
  <PresentationFormat>ワイド画面</PresentationFormat>
  <Paragraphs>361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Calibri Light</vt:lpstr>
      <vt:lpstr>AR P丸ゴシック体M</vt:lpstr>
      <vt:lpstr>AR P丸ゴシック体E</vt:lpstr>
      <vt:lpstr>Calibri</vt:lpstr>
      <vt:lpstr>Arial</vt:lpstr>
      <vt:lpstr>ＭＳ Ｐゴシック</vt:lpstr>
      <vt:lpstr>1_フラッシュ１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小泉 浩</dc:creator>
  <cp:lastModifiedBy>小泉 浩</cp:lastModifiedBy>
  <cp:revision>160</cp:revision>
  <cp:lastPrinted>2006-12-27T00:38:38Z</cp:lastPrinted>
  <dcterms:created xsi:type="dcterms:W3CDTF">2006-12-27T00:38:38Z</dcterms:created>
  <dcterms:modified xsi:type="dcterms:W3CDTF">2017-10-03T08:08:32Z</dcterms:modified>
</cp:coreProperties>
</file>