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88" r:id="rId2"/>
    <p:sldId id="289" r:id="rId3"/>
    <p:sldId id="309" r:id="rId4"/>
    <p:sldId id="310" r:id="rId5"/>
    <p:sldId id="311" r:id="rId6"/>
    <p:sldId id="312" r:id="rId7"/>
    <p:sldId id="313" r:id="rId8"/>
  </p:sldIdLst>
  <p:sldSz cx="9144000" cy="6858000" type="screen4x3"/>
  <p:notesSz cx="6858000" cy="9144000"/>
  <p:embeddedFontLst>
    <p:embeddedFont>
      <p:font typeface="AR Pゴシック体S" panose="020B0A00000000000000" pitchFamily="50" charset="-128"/>
      <p:regular r:id="rId10"/>
    </p:embeddedFont>
    <p:embeddedFont>
      <p:font typeface="AR P丸ゴシック体E" panose="020F0900000000000000" pitchFamily="50" charset="-128"/>
      <p:regular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  <p:embeddedFont>
      <p:font typeface="Cambria Math" panose="02040503050406030204" pitchFamily="18" charset="0"/>
      <p:regular r:id="rId16"/>
    </p:embeddedFont>
    <p:embeddedFont>
      <p:font typeface="AR P教科書体M" panose="03000600000000000000" pitchFamily="66" charset="-128"/>
      <p:regular r:id="rId17"/>
    </p:embeddedFont>
    <p:embeddedFont>
      <p:font typeface="HG丸ｺﾞｼｯｸM-PRO" panose="020F0600000000000000" pitchFamily="50" charset="-128"/>
      <p:regular r:id="rId18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FFFF"/>
    <a:srgbClr val="CC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62" autoAdjust="0"/>
    <p:restoredTop sz="94424" autoAdjust="0"/>
  </p:normalViewPr>
  <p:slideViewPr>
    <p:cSldViewPr>
      <p:cViewPr varScale="1">
        <p:scale>
          <a:sx n="66" d="100"/>
          <a:sy n="66" d="100"/>
        </p:scale>
        <p:origin x="1794" y="78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7035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4801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1636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1320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0735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相当算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算数の文章問題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割合から全体の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数を</a:t>
            </a:r>
            <a:r>
              <a:rPr lang="ja-JP" altLang="en-US" b="1" kern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求める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</a:t>
            </a:r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もとにする量・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くらべられる</a:t>
            </a:r>
            <a:r>
              <a:rPr lang="ja-JP" altLang="en-US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量・割合</a:t>
            </a:r>
            <a:endParaRPr lang="en-US" altLang="ja-JP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980728"/>
            <a:ext cx="7462589" cy="867239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相当算というのは、割合から全体の数などを求める問題です。</a:t>
            </a:r>
          </a:p>
        </p:txBody>
      </p:sp>
      <p:sp>
        <p:nvSpPr>
          <p:cNvPr id="4" name="横巻き 3"/>
          <p:cNvSpPr/>
          <p:nvPr/>
        </p:nvSpPr>
        <p:spPr>
          <a:xfrm>
            <a:off x="1157040" y="260648"/>
            <a:ext cx="1712366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相当算</a:t>
            </a:r>
            <a:r>
              <a:rPr lang="ja-JP" altLang="en-US" sz="2400" b="1" dirty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とは</a:t>
            </a:r>
          </a:p>
        </p:txBody>
      </p:sp>
      <p:sp>
        <p:nvSpPr>
          <p:cNvPr id="16" name="横巻き 15"/>
          <p:cNvSpPr/>
          <p:nvPr/>
        </p:nvSpPr>
        <p:spPr>
          <a:xfrm>
            <a:off x="1178811" y="1922534"/>
            <a:ext cx="2385078" cy="720080"/>
          </a:xfrm>
          <a:prstGeom prst="horizontalScroll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相当算の解き方</a:t>
            </a:r>
            <a:endParaRPr lang="ja-JP" altLang="en-US" sz="2400" b="1" dirty="0">
              <a:solidFill>
                <a:srgbClr val="000000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1259632" y="2656948"/>
            <a:ext cx="7462589" cy="90767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【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相当算の公式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】</a:t>
            </a:r>
          </a:p>
          <a:p>
            <a:pPr lvl="0"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もとにする量　＝　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　</a:t>
            </a:r>
            <a:r>
              <a:rPr kumimoji="0" lang="en-US" altLang="ja-JP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割合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431201"/>
              </p:ext>
            </p:extLst>
          </p:nvPr>
        </p:nvGraphicFramePr>
        <p:xfrm>
          <a:off x="1763438" y="5085184"/>
          <a:ext cx="5904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00"/>
                <a:gridCol w="1872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4" name="円弧 13"/>
          <p:cNvSpPr/>
          <p:nvPr/>
        </p:nvSpPr>
        <p:spPr>
          <a:xfrm rot="16200000">
            <a:off x="4008706" y="2146532"/>
            <a:ext cx="1398950" cy="5918514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857005" y="4231592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もとにする量１</a:t>
            </a:r>
            <a:endParaRPr lang="ja-JP" altLang="en-US" dirty="0"/>
          </a:p>
        </p:txBody>
      </p:sp>
      <p:sp>
        <p:nvSpPr>
          <p:cNvPr id="18" name="円弧 17"/>
          <p:cNvSpPr/>
          <p:nvPr/>
        </p:nvSpPr>
        <p:spPr>
          <a:xfrm rot="5400000" flipH="1">
            <a:off x="6483426" y="4131898"/>
            <a:ext cx="496722" cy="1871301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6560756" y="4738000"/>
                <a:ext cx="46807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1600" i="1">
                          <a:latin typeface="Cambria Math" panose="02040503050406030204" pitchFamily="18" charset="0"/>
                        </a:rPr>
                        <m:t>割合</m:t>
                      </m:r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756" y="4738000"/>
                <a:ext cx="468077" cy="246221"/>
              </a:xfrm>
              <a:prstGeom prst="rect">
                <a:avLst/>
              </a:prstGeom>
              <a:blipFill rotWithShape="0">
                <a:blip r:embed="rId5"/>
                <a:stretch>
                  <a:fillRect l="-12987" t="-7317" r="-12987" b="-243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正方形/長方形 25"/>
          <p:cNvSpPr/>
          <p:nvPr/>
        </p:nvSpPr>
        <p:spPr>
          <a:xfrm>
            <a:off x="6002752" y="5399212"/>
            <a:ext cx="1584088" cy="276999"/>
          </a:xfrm>
          <a:prstGeom prst="rect">
            <a:avLst/>
          </a:prstGeom>
          <a:solidFill>
            <a:srgbClr val="FFFF99"/>
          </a:solidFill>
        </p:spPr>
        <p:txBody>
          <a:bodyPr wrap="none" tIns="0" bIns="0">
            <a:spAutoFit/>
          </a:bodyPr>
          <a:lstStyle/>
          <a:p>
            <a:pPr algn="ctr"/>
            <a:r>
              <a:rPr lang="ja-JP" altLang="en-US" dirty="0" smtClean="0"/>
              <a:t>くらべられる</a:t>
            </a:r>
            <a:r>
              <a:rPr lang="ja-JP" altLang="en-US" dirty="0"/>
              <a:t>量</a:t>
            </a:r>
            <a:endParaRPr lang="en-US" altLang="ja-JP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" grpId="0" animBg="1"/>
      <p:bldP spid="16" grpId="0" animBg="1"/>
      <p:bldP spid="17" grpId="0" animBg="1"/>
      <p:bldP spid="14" grpId="0" animBg="1"/>
      <p:bldP spid="15" grpId="0" animBg="1"/>
      <p:bldP spid="18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281657"/>
            <a:ext cx="7632847" cy="7516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さとみさんは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３時間かけて本全体の５分の２を読みました。まだ読んでいない残りのページは１２０ページあります。この本は全部で何ページでしょうか？</a:t>
            </a:r>
          </a:p>
        </p:txBody>
      </p:sp>
      <p:sp>
        <p:nvSpPr>
          <p:cNvPr id="32" name="角丸四角形吹き出し 31"/>
          <p:cNvSpPr/>
          <p:nvPr/>
        </p:nvSpPr>
        <p:spPr>
          <a:xfrm>
            <a:off x="1259632" y="1124744"/>
            <a:ext cx="7488832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「もと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量」、「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量」、「割合」を問題から見つけましょう。　　　　　　　　　　　　　　　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3" name="角丸四角形吹き出し 112"/>
          <p:cNvSpPr/>
          <p:nvPr/>
        </p:nvSpPr>
        <p:spPr>
          <a:xfrm>
            <a:off x="1403649" y="5148090"/>
            <a:ext cx="7272808" cy="137725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量」は、残りのページ数１２０ページで、「割合」は、５分の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になります。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公式　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量＝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割合に当てはめて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もとにする量＝１２０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＝２００（ページ）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60232" y="6174967"/>
            <a:ext cx="1877437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u="heavy" dirty="0" smtClean="0">
                <a:solidFill>
                  <a:srgbClr val="000000"/>
                </a:solidFill>
              </a:rPr>
              <a:t>答え　２００ページ</a:t>
            </a:r>
            <a:endParaRPr lang="ja-JP" altLang="en-US" u="heavy" dirty="0">
              <a:solidFill>
                <a:srgbClr val="000000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619672" y="1785430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」は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、全体の量のことです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。分からないので仮に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「１」とします。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677166" y="2258495"/>
            <a:ext cx="7071298" cy="61779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量」は、「もとにする量」と比べる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もので、残り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のページ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数１２０ページ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619672" y="2890801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は、問題文では５分の２と出ていますが、これではありません！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36737"/>
              </p:ext>
            </p:extLst>
          </p:nvPr>
        </p:nvGraphicFramePr>
        <p:xfrm>
          <a:off x="1691680" y="4302579"/>
          <a:ext cx="5760000" cy="735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000"/>
                <a:gridCol w="3456000"/>
              </a:tblGrid>
              <a:tr h="735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読んだページ数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残りのページ数１２０ページ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円弧 2"/>
          <p:cNvSpPr/>
          <p:nvPr/>
        </p:nvSpPr>
        <p:spPr>
          <a:xfrm rot="16200000">
            <a:off x="3871736" y="1429139"/>
            <a:ext cx="1370860" cy="576000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785247" y="3448987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もとにする量１</a:t>
            </a:r>
            <a:endParaRPr lang="ja-JP" altLang="en-US" dirty="0"/>
          </a:p>
        </p:txBody>
      </p:sp>
      <p:sp>
        <p:nvSpPr>
          <p:cNvPr id="26" name="円弧 25"/>
          <p:cNvSpPr/>
          <p:nvPr/>
        </p:nvSpPr>
        <p:spPr>
          <a:xfrm rot="5400000" flipH="1">
            <a:off x="5458262" y="2591172"/>
            <a:ext cx="533491" cy="3424313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 rot="5400000" flipH="1">
            <a:off x="2648991" y="3130802"/>
            <a:ext cx="394686" cy="230400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741658" y="3804726"/>
                <a:ext cx="198772" cy="4637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658" y="3804726"/>
                <a:ext cx="198772" cy="4637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5725007" y="3781680"/>
                <a:ext cx="198772" cy="4653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007" y="3781680"/>
                <a:ext cx="198772" cy="4653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3583493" y="6052438"/>
                <a:ext cx="198772" cy="4653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93" y="6052438"/>
                <a:ext cx="198772" cy="4653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4943810" y="4386187"/>
            <a:ext cx="1584088" cy="276999"/>
          </a:xfrm>
          <a:prstGeom prst="rect">
            <a:avLst/>
          </a:prstGeom>
          <a:solidFill>
            <a:srgbClr val="FFFF99"/>
          </a:solidFill>
        </p:spPr>
        <p:txBody>
          <a:bodyPr wrap="none" tIns="0" bIns="0">
            <a:spAutoFit/>
          </a:bodyPr>
          <a:lstStyle/>
          <a:p>
            <a:pPr algn="ctr"/>
            <a:r>
              <a:rPr lang="ja-JP" altLang="en-US" dirty="0" smtClean="0"/>
              <a:t>くらべられる</a:t>
            </a:r>
            <a:r>
              <a:rPr lang="ja-JP" altLang="en-US" dirty="0"/>
              <a:t>量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408023" y="3547251"/>
            <a:ext cx="57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F0000"/>
                </a:solidFill>
                <a:latin typeface="+mj-ea"/>
                <a:ea typeface="+mj-ea"/>
              </a:rPr>
              <a:t>×</a:t>
            </a:r>
            <a:endParaRPr kumimoji="1" lang="ja-JP" altLang="en-US" sz="4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36974" y="3628160"/>
            <a:ext cx="5760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44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4675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13" grpId="0" animBg="1"/>
      <p:bldP spid="114" grpId="0" animBg="1"/>
      <p:bldP spid="18" grpId="0" animBg="1"/>
      <p:bldP spid="19" grpId="0" animBg="1"/>
      <p:bldP spid="20" grpId="0" animBg="1"/>
      <p:bldP spid="3" grpId="0" animBg="1"/>
      <p:bldP spid="5" grpId="0" animBg="1"/>
      <p:bldP spid="26" grpId="0" animBg="1"/>
      <p:bldP spid="28" grpId="0" animBg="1"/>
      <p:bldP spid="6" grpId="0" animBg="1"/>
      <p:bldP spid="29" grpId="0" animBg="1"/>
      <p:bldP spid="30" grpId="0"/>
      <p:bldP spid="7" grpId="0" animBg="1"/>
      <p:bldP spid="8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281657"/>
            <a:ext cx="7632847" cy="75168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さとしくんは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２日間で本全体の４分の３を読みました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。まだ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読んでいない残りのページは４８ページあります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。この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本は全部で何ページでしょうか？</a:t>
            </a:r>
          </a:p>
        </p:txBody>
      </p:sp>
      <p:sp>
        <p:nvSpPr>
          <p:cNvPr id="32" name="角丸四角形吹き出し 31"/>
          <p:cNvSpPr/>
          <p:nvPr/>
        </p:nvSpPr>
        <p:spPr>
          <a:xfrm>
            <a:off x="1259632" y="1124744"/>
            <a:ext cx="7488832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「もと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量」、「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量」、「割合」を問題から見つけましょう。　　　　　　　　　　　　　　　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3" name="角丸四角形吹き出し 112"/>
          <p:cNvSpPr/>
          <p:nvPr/>
        </p:nvSpPr>
        <p:spPr>
          <a:xfrm>
            <a:off x="1403649" y="5212830"/>
            <a:ext cx="7272808" cy="138452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量」は、残りのページ数４８ページで、「割合」は、４分の１になります。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公式　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量＝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割合に当てはめて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もとにする量＝４８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＝１９２（ページ）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60232" y="6156012"/>
            <a:ext cx="1895071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u="heavy" dirty="0" smtClean="0">
                <a:solidFill>
                  <a:srgbClr val="000000"/>
                </a:solidFill>
              </a:rPr>
              <a:t>答え　１９２ページ</a:t>
            </a:r>
            <a:endParaRPr lang="ja-JP" altLang="en-US" u="heavy" dirty="0">
              <a:solidFill>
                <a:srgbClr val="000000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619672" y="1785430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」は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、全体の量のことです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。分からないので仮に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「１」とします。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619672" y="2284876"/>
            <a:ext cx="7128792" cy="56786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量」は、「もとにする量」と比べる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もので、残り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ページ数４８ページ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619672" y="2890801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は、問題文で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は４分の３と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出ていますが、これではありません！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055820"/>
              </p:ext>
            </p:extLst>
          </p:nvPr>
        </p:nvGraphicFramePr>
        <p:xfrm>
          <a:off x="1691680" y="4302579"/>
          <a:ext cx="5760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1440000"/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読んだページ数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残り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ページ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円弧 2"/>
          <p:cNvSpPr/>
          <p:nvPr/>
        </p:nvSpPr>
        <p:spPr>
          <a:xfrm rot="16200000">
            <a:off x="3871736" y="1429139"/>
            <a:ext cx="1370860" cy="576000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785247" y="3448987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もとにする量１</a:t>
            </a:r>
            <a:endParaRPr lang="ja-JP" altLang="en-US" dirty="0"/>
          </a:p>
        </p:txBody>
      </p:sp>
      <p:sp>
        <p:nvSpPr>
          <p:cNvPr id="26" name="円弧 25"/>
          <p:cNvSpPr/>
          <p:nvPr/>
        </p:nvSpPr>
        <p:spPr>
          <a:xfrm rot="5400000" flipH="1">
            <a:off x="6455329" y="3590166"/>
            <a:ext cx="535417" cy="142825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 rot="5400000" flipH="1">
            <a:off x="3602691" y="2128222"/>
            <a:ext cx="497857" cy="4314575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3696930" y="3769813"/>
                <a:ext cx="198772" cy="4653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３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930" y="3769813"/>
                <a:ext cx="198772" cy="4653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660232" y="3749894"/>
                <a:ext cx="198772" cy="4637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749894"/>
                <a:ext cx="198772" cy="46371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3472790" y="6108819"/>
                <a:ext cx="198772" cy="463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４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790" y="6108819"/>
                <a:ext cx="198772" cy="4637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6103278" y="4410639"/>
            <a:ext cx="1273104" cy="215444"/>
          </a:xfrm>
          <a:prstGeom prst="rect">
            <a:avLst/>
          </a:prstGeom>
          <a:solidFill>
            <a:srgbClr val="FFFF99"/>
          </a:solidFill>
        </p:spPr>
        <p:txBody>
          <a:bodyPr wrap="none" tIns="0" bIns="0">
            <a:spAutoFit/>
          </a:bodyPr>
          <a:lstStyle/>
          <a:p>
            <a:pPr algn="ctr"/>
            <a:r>
              <a:rPr lang="ja-JP" altLang="en-US" sz="1400" dirty="0" smtClean="0"/>
              <a:t>くらべられる</a:t>
            </a:r>
            <a:r>
              <a:rPr lang="ja-JP" altLang="en-US" sz="1400" dirty="0"/>
              <a:t>量</a:t>
            </a:r>
            <a:endParaRPr lang="en-US" altLang="ja-JP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83530" y="3520087"/>
            <a:ext cx="57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F0000"/>
                </a:solidFill>
                <a:latin typeface="+mj-ea"/>
                <a:ea typeface="+mj-ea"/>
              </a:rPr>
              <a:t>×</a:t>
            </a:r>
            <a:endParaRPr kumimoji="1" lang="ja-JP" altLang="en-US" sz="4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72199" y="3599979"/>
            <a:ext cx="5760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44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1487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13" grpId="0" animBg="1"/>
      <p:bldP spid="114" grpId="0" animBg="1"/>
      <p:bldP spid="18" grpId="0" animBg="1"/>
      <p:bldP spid="19" grpId="0" animBg="1"/>
      <p:bldP spid="20" grpId="0" animBg="1"/>
      <p:bldP spid="3" grpId="0" animBg="1"/>
      <p:bldP spid="5" grpId="0" animBg="1"/>
      <p:bldP spid="26" grpId="0" animBg="1"/>
      <p:bldP spid="28" grpId="0" animBg="1"/>
      <p:bldP spid="6" grpId="0" animBg="1"/>
      <p:bldP spid="29" grpId="0" animBg="1"/>
      <p:bldP spid="30" grpId="0"/>
      <p:bldP spid="7" grpId="0" animBg="1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281657"/>
            <a:ext cx="7632847" cy="1043642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しおりさんは一日目に本の５分の１を読み、二日目に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は５分の２を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読みました。それでもまだ本には読んでないページが１２０ページあります。この本は全部で何ページでしょうか？</a:t>
            </a:r>
          </a:p>
        </p:txBody>
      </p:sp>
      <p:sp>
        <p:nvSpPr>
          <p:cNvPr id="32" name="角丸四角形吹き出し 31"/>
          <p:cNvSpPr/>
          <p:nvPr/>
        </p:nvSpPr>
        <p:spPr>
          <a:xfrm>
            <a:off x="1259632" y="1374959"/>
            <a:ext cx="7488832" cy="540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「もと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量」、「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量」、「割合」を問題から見つけましょう。　　　　　　　　　　　　　　　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3" name="角丸四角形吹き出し 112"/>
          <p:cNvSpPr/>
          <p:nvPr/>
        </p:nvSpPr>
        <p:spPr>
          <a:xfrm>
            <a:off x="1403649" y="5304133"/>
            <a:ext cx="7272808" cy="131438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量」は、残りのページ数１２０ページで、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「割合」は、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lnSpc>
                <a:spcPct val="150000"/>
              </a:lnSpc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もとにする量＝１２０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＝３００（ページ）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6660232" y="6156012"/>
            <a:ext cx="1895071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u="heavy" dirty="0" smtClean="0">
                <a:solidFill>
                  <a:srgbClr val="000000"/>
                </a:solidFill>
              </a:rPr>
              <a:t>答え　３００ページ</a:t>
            </a:r>
            <a:endParaRPr lang="ja-JP" altLang="en-US" u="heavy" dirty="0">
              <a:solidFill>
                <a:srgbClr val="000000"/>
              </a:solidFill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619672" y="1959860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」は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、全体の量のことです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。分からないので仮に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「１」とします。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619672" y="2435402"/>
            <a:ext cx="7128792" cy="49877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量」は、「もとにする量」と比べる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もので、残り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ページ数１２０ページ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619672" y="2939458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、読んだ割合の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5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分の１と５分の２を加えたものではありません。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32605"/>
              </p:ext>
            </p:extLst>
          </p:nvPr>
        </p:nvGraphicFramePr>
        <p:xfrm>
          <a:off x="1691680" y="4302579"/>
          <a:ext cx="6336000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0"/>
                <a:gridCol w="2592000"/>
                <a:gridCol w="2592000"/>
              </a:tblGrid>
              <a:tr h="90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一日目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二日目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残り１２０ページ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円弧 2"/>
          <p:cNvSpPr/>
          <p:nvPr/>
        </p:nvSpPr>
        <p:spPr>
          <a:xfrm rot="16200000">
            <a:off x="4084219" y="1158600"/>
            <a:ext cx="1536408" cy="6350514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857817" y="3405445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もとにする量１</a:t>
            </a:r>
            <a:endParaRPr lang="ja-JP" altLang="en-US" dirty="0"/>
          </a:p>
        </p:txBody>
      </p:sp>
      <p:sp>
        <p:nvSpPr>
          <p:cNvPr id="26" name="円弧 25"/>
          <p:cNvSpPr/>
          <p:nvPr/>
        </p:nvSpPr>
        <p:spPr>
          <a:xfrm rot="5400000" flipH="1">
            <a:off x="6462588" y="3006909"/>
            <a:ext cx="535418" cy="2594765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弧 27"/>
          <p:cNvSpPr/>
          <p:nvPr/>
        </p:nvSpPr>
        <p:spPr>
          <a:xfrm rot="5400000" flipH="1">
            <a:off x="2001360" y="3729552"/>
            <a:ext cx="535419" cy="1149476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660232" y="3749894"/>
                <a:ext cx="198772" cy="4637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749894"/>
                <a:ext cx="198772" cy="4637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/>
          <p:cNvSpPr/>
          <p:nvPr/>
        </p:nvSpPr>
        <p:spPr>
          <a:xfrm>
            <a:off x="5947786" y="4410639"/>
            <a:ext cx="1584088" cy="276999"/>
          </a:xfrm>
          <a:prstGeom prst="rect">
            <a:avLst/>
          </a:prstGeom>
          <a:solidFill>
            <a:srgbClr val="FFFF99"/>
          </a:solidFill>
        </p:spPr>
        <p:txBody>
          <a:bodyPr wrap="none" tIns="0" bIns="0">
            <a:spAutoFit/>
          </a:bodyPr>
          <a:lstStyle/>
          <a:p>
            <a:pPr algn="ctr"/>
            <a:r>
              <a:rPr lang="ja-JP" altLang="en-US" dirty="0" smtClean="0"/>
              <a:t>くらべられる</a:t>
            </a:r>
            <a:r>
              <a:rPr lang="ja-JP" altLang="en-US" dirty="0"/>
              <a:t>量</a:t>
            </a:r>
            <a:endParaRPr lang="en-US" altLang="ja-JP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2699792" y="5723278"/>
                <a:ext cx="2880320" cy="39613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1600" i="1">
                        <a:latin typeface="Cambria Math" panose="02040503050406030204" pitchFamily="18" charset="0"/>
                      </a:rPr>
                      <m:t>１</m:t>
                    </m:r>
                    <m:r>
                      <a:rPr lang="ja-JP" altLang="en-US" sz="1600" i="1" smtClean="0">
                        <a:latin typeface="Cambria Math" panose="02040503050406030204" pitchFamily="18" charset="0"/>
                      </a:rPr>
                      <m:t>－</m:t>
                    </m:r>
                    <m:r>
                      <a:rPr lang="ja-JP" altLang="en-US" sz="1600" i="1">
                        <a:latin typeface="Cambria Math" panose="02040503050406030204" pitchFamily="18" charset="0"/>
                      </a:rPr>
                      <m:t>（</m:t>
                    </m:r>
                    <m:f>
                      <m:fPr>
                        <m:ctrlPr>
                          <a:rPr kumimoji="1" lang="en-US" altLang="ja-JP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1600" i="1">
                            <a:latin typeface="Cambria Math" panose="02040503050406030204" pitchFamily="18" charset="0"/>
                          </a:rPr>
                          <m:t>１</m:t>
                        </m:r>
                      </m:num>
                      <m:den>
                        <m:r>
                          <a:rPr lang="ja-JP" altLang="en-US" sz="1600" i="1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ja-JP" altLang="en-US" sz="1600" dirty="0" smtClean="0"/>
                  <a:t>＋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1600" i="1" dirty="0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1600" i="1" dirty="0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ja-JP" altLang="en-US" sz="1600" dirty="0" smtClean="0"/>
                  <a:t>）＝</a:t>
                </a:r>
                <a14:m>
                  <m:oMath xmlns:m="http://schemas.openxmlformats.org/officeDocument/2006/math">
                    <m:r>
                      <a:rPr lang="ja-JP" altLang="en-US" sz="1600" i="1" dirty="0">
                        <a:latin typeface="Cambria Math" panose="02040503050406030204" pitchFamily="18" charset="0"/>
                      </a:rPr>
                      <m:t>１－</m:t>
                    </m:r>
                    <m:f>
                      <m:fPr>
                        <m:ctrlPr>
                          <a:rPr kumimoji="1" lang="en-US" altLang="ja-JP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1600" i="1" dirty="0">
                            <a:latin typeface="Cambria Math" panose="02040503050406030204" pitchFamily="18" charset="0"/>
                          </a:rPr>
                          <m:t>３</m:t>
                        </m:r>
                      </m:num>
                      <m:den>
                        <m:r>
                          <a:rPr lang="ja-JP" altLang="en-US" sz="1600" i="1" dirty="0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</m:oMath>
                </a14:m>
                <a:r>
                  <a:rPr kumimoji="1" lang="ja-JP" altLang="en-US" sz="16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1600" i="1" dirty="0">
                            <a:latin typeface="Cambria Math" panose="02040503050406030204" pitchFamily="18" charset="0"/>
                          </a:rPr>
                          <m:t>２</m:t>
                        </m:r>
                      </m:num>
                      <m:den>
                        <m:r>
                          <a:rPr lang="ja-JP" altLang="en-US" sz="1600" i="1" dirty="0">
                            <a:latin typeface="Cambria Math" panose="02040503050406030204" pitchFamily="18" charset="0"/>
                          </a:rPr>
                          <m:t>５</m:t>
                        </m:r>
                      </m:den>
                    </m:f>
                  </m:oMath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723278"/>
                <a:ext cx="2880320" cy="396134"/>
              </a:xfrm>
              <a:prstGeom prst="rect">
                <a:avLst/>
              </a:prstGeom>
              <a:blipFill rotWithShape="0">
                <a:blip r:embed="rId6"/>
                <a:stretch>
                  <a:fillRect l="-2542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3586475" y="6097907"/>
                <a:ext cx="198772" cy="4637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475" y="6097907"/>
                <a:ext cx="198772" cy="46371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円弧 23"/>
          <p:cNvSpPr/>
          <p:nvPr/>
        </p:nvSpPr>
        <p:spPr>
          <a:xfrm rot="5400000" flipH="1">
            <a:off x="3859313" y="3012912"/>
            <a:ext cx="543582" cy="2574592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3941180" y="3772144"/>
                <a:ext cx="198772" cy="4637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180" y="3772144"/>
                <a:ext cx="198772" cy="46371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2177678" y="3796557"/>
                <a:ext cx="198772" cy="46371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１</m:t>
                          </m:r>
                        </m:num>
                        <m:den>
                          <m:r>
                            <a:rPr lang="ja-JP" altLang="en-US" sz="1600" i="1">
                              <a:latin typeface="Cambria Math" panose="02040503050406030204" pitchFamily="18" charset="0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kumimoji="1" lang="ja-JP" altLang="en-US" sz="1600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678" y="3796557"/>
                <a:ext cx="198772" cy="46371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2242508" y="4782988"/>
            <a:ext cx="1726755" cy="369332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読んだページ数</a:t>
            </a:r>
            <a:endParaRPr lang="en-US" altLang="ja-JP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858240" y="3520087"/>
            <a:ext cx="57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F0000"/>
                </a:solidFill>
                <a:latin typeface="+mj-ea"/>
                <a:ea typeface="+mj-ea"/>
              </a:rPr>
              <a:t>×</a:t>
            </a:r>
            <a:endParaRPr kumimoji="1" lang="ja-JP" altLang="en-US" sz="4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588447" y="3520087"/>
            <a:ext cx="57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F0000"/>
                </a:solidFill>
                <a:latin typeface="+mj-ea"/>
                <a:ea typeface="+mj-ea"/>
              </a:rPr>
              <a:t>×</a:t>
            </a:r>
            <a:endParaRPr kumimoji="1" lang="ja-JP" altLang="en-US" sz="4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372199" y="3599979"/>
            <a:ext cx="5760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44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974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13" grpId="0" animBg="1"/>
      <p:bldP spid="114" grpId="0" animBg="1"/>
      <p:bldP spid="18" grpId="0" animBg="1"/>
      <p:bldP spid="19" grpId="0" animBg="1"/>
      <p:bldP spid="20" grpId="0" animBg="1"/>
      <p:bldP spid="3" grpId="0" animBg="1"/>
      <p:bldP spid="5" grpId="0" animBg="1"/>
      <p:bldP spid="26" grpId="0" animBg="1"/>
      <p:bldP spid="28" grpId="0" animBg="1"/>
      <p:bldP spid="29" grpId="0" animBg="1"/>
      <p:bldP spid="7" grpId="0" animBg="1"/>
      <p:bldP spid="21" grpId="0"/>
      <p:bldP spid="22" grpId="0"/>
      <p:bldP spid="24" grpId="0" animBg="1"/>
      <p:bldP spid="6" grpId="0" animBg="1"/>
      <p:bldP spid="25" grpId="0" animBg="1"/>
      <p:bldP spid="4" grpId="0" animBg="1"/>
      <p:bldP spid="31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/>
          <p:cNvSpPr/>
          <p:nvPr/>
        </p:nvSpPr>
        <p:spPr>
          <a:xfrm rot="16200000" flipH="1">
            <a:off x="1748096" y="4366976"/>
            <a:ext cx="517777" cy="630608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円弧 23"/>
          <p:cNvSpPr/>
          <p:nvPr/>
        </p:nvSpPr>
        <p:spPr>
          <a:xfrm rot="5400000">
            <a:off x="2735739" y="3101450"/>
            <a:ext cx="1087501" cy="316800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902899" y="5089248"/>
            <a:ext cx="487313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600" dirty="0" smtClean="0"/>
              <a:t>５５％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86503" y="4732074"/>
            <a:ext cx="318998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600" dirty="0" smtClean="0"/>
              <a:t>2</a:t>
            </a:r>
            <a:r>
              <a:rPr kumimoji="1" lang="ja-JP" altLang="en-US" sz="1600" dirty="0" smtClean="0"/>
              <a:t>割</a:t>
            </a:r>
            <a:endParaRPr kumimoji="1" lang="ja-JP" altLang="en-US" sz="1600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281657"/>
            <a:ext cx="7632847" cy="101951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ひがし小学校</a:t>
            </a:r>
            <a:r>
              <a:rPr kumimoji="0" lang="ja-JP" altLang="en-US" sz="20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６年生は５５％が男子です。また、６年生男子で塾に通っている子は１１人いて、これは６年生男子の２割にあたります。</a:t>
            </a:r>
          </a:p>
          <a:p>
            <a:pPr lvl="0">
              <a:defRPr/>
            </a:pP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ひがし小学校</a:t>
            </a:r>
            <a:r>
              <a:rPr kumimoji="0" lang="ja-JP" altLang="en-US" sz="20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６年生は全部で何人でしょうか？</a:t>
            </a:r>
          </a:p>
        </p:txBody>
      </p:sp>
      <p:sp>
        <p:nvSpPr>
          <p:cNvPr id="32" name="角丸四角形吹き出し 31"/>
          <p:cNvSpPr/>
          <p:nvPr/>
        </p:nvSpPr>
        <p:spPr>
          <a:xfrm>
            <a:off x="1259632" y="1347638"/>
            <a:ext cx="6840760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「割合」をそろえます。５５％＝０．５５、２割＝２０％＝０．２　　　　　　　　　　　　　　　</a:t>
            </a:r>
            <a:endParaRPr kumimoji="0" lang="ja-JP" altLang="en-US" sz="20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3" name="角丸四角形吹き出し 112"/>
          <p:cNvSpPr/>
          <p:nvPr/>
        </p:nvSpPr>
        <p:spPr>
          <a:xfrm>
            <a:off x="1293351" y="5346773"/>
            <a:ext cx="7272808" cy="122121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量」は、塾に通っている人数の１１人で、「割合」は、０．２。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公式　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量＝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割合に当てはめて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もとにする量＝１１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０．２＝５５（人）　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６年生男子の人数は、５５人とわかりました。　　　　　　　次のスライドへ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1564727" y="1856650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まず、６年生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男子の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人数を「もと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」にします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564727" y="2351730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量」は、「もとにする量」と比べる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もので、塾に通っている１１人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564727" y="2817291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、６年生男子の０．２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円弧 2"/>
          <p:cNvSpPr/>
          <p:nvPr/>
        </p:nvSpPr>
        <p:spPr>
          <a:xfrm rot="16200000">
            <a:off x="4012211" y="1109195"/>
            <a:ext cx="1089910" cy="576000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809204" y="3278473"/>
            <a:ext cx="149592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/>
              <a:t>６年生の人数</a:t>
            </a:r>
            <a:endParaRPr lang="ja-JP" altLang="en-US" dirty="0"/>
          </a:p>
        </p:txBody>
      </p:sp>
      <p:sp>
        <p:nvSpPr>
          <p:cNvPr id="28" name="円弧 27"/>
          <p:cNvSpPr/>
          <p:nvPr/>
        </p:nvSpPr>
        <p:spPr>
          <a:xfrm rot="5400000" flipH="1">
            <a:off x="3039987" y="2431786"/>
            <a:ext cx="474391" cy="3165698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44523" y="4093550"/>
            <a:ext cx="1273104" cy="215444"/>
          </a:xfrm>
          <a:prstGeom prst="rect">
            <a:avLst/>
          </a:prstGeom>
          <a:solidFill>
            <a:srgbClr val="0070C0"/>
          </a:solidFill>
        </p:spPr>
        <p:txBody>
          <a:bodyPr wrap="none" tIns="0" bIns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</a:rPr>
              <a:t>くらべられる</a:t>
            </a:r>
            <a:r>
              <a:rPr lang="ja-JP" altLang="en-US" sz="1400" dirty="0">
                <a:solidFill>
                  <a:schemeClr val="bg1"/>
                </a:solidFill>
              </a:rPr>
              <a:t>量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19019" y="3568233"/>
            <a:ext cx="157286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kumimoji="0" lang="ja-JP" altLang="en-US" kern="0" dirty="0">
                <a:solidFill>
                  <a:prstClr val="black"/>
                </a:solidFill>
                <a:latin typeface="+mj-ea"/>
                <a:ea typeface="+mj-ea"/>
              </a:rPr>
              <a:t>もとにする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+mj-ea"/>
                <a:ea typeface="+mj-ea"/>
              </a:rPr>
              <a:t>量１</a:t>
            </a:r>
            <a:endParaRPr lang="ja-JP" altLang="en-US" dirty="0">
              <a:latin typeface="+mj-ea"/>
              <a:ea typeface="+mj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8992" y="4716834"/>
            <a:ext cx="418384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600" dirty="0" smtClean="0"/>
              <a:t>０．２</a:t>
            </a:r>
            <a:endParaRPr kumimoji="1" lang="ja-JP" altLang="en-US" sz="16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8487"/>
              </p:ext>
            </p:extLst>
          </p:nvPr>
        </p:nvGraphicFramePr>
        <p:xfrm>
          <a:off x="1691679" y="3990238"/>
          <a:ext cx="5760698" cy="735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298"/>
                <a:gridCol w="2534400"/>
                <a:gridCol w="2592000"/>
              </a:tblGrid>
              <a:tr h="7351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塾</a:t>
                      </a:r>
                      <a:endParaRPr kumimoji="1" lang="en-US" altLang="ja-JP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人</a:t>
                      </a:r>
                    </a:p>
                  </a:txBody>
                  <a:tcPr marL="0" marR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rgbClr val="66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６年生男子の人数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６年生女子の人数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48516"/>
              </p:ext>
            </p:extLst>
          </p:nvPr>
        </p:nvGraphicFramePr>
        <p:xfrm>
          <a:off x="1691679" y="3990238"/>
          <a:ext cx="5760698" cy="735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698"/>
                <a:gridCol w="2592000"/>
              </a:tblGrid>
              <a:tr h="735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　　６年生男子の人数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６年生女子の人数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1" name="テキスト ボックス 30"/>
          <p:cNvSpPr txBox="1"/>
          <p:nvPr/>
        </p:nvSpPr>
        <p:spPr>
          <a:xfrm>
            <a:off x="2878089" y="5064454"/>
            <a:ext cx="559449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600" dirty="0" smtClean="0"/>
              <a:t>０．５５</a:t>
            </a:r>
            <a:endParaRPr kumimoji="1" lang="ja-JP" altLang="en-US" sz="16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549715" y="3826165"/>
            <a:ext cx="9396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60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618778" y="4497845"/>
            <a:ext cx="5760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44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3405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34" grpId="0" animBg="1"/>
      <p:bldP spid="33" grpId="0" animBg="1"/>
      <p:bldP spid="32" grpId="0" animBg="1"/>
      <p:bldP spid="113" grpId="0" animBg="1"/>
      <p:bldP spid="18" grpId="0" animBg="1"/>
      <p:bldP spid="19" grpId="0" animBg="1"/>
      <p:bldP spid="20" grpId="0" animBg="1"/>
      <p:bldP spid="3" grpId="0" animBg="1"/>
      <p:bldP spid="5" grpId="0" animBg="1"/>
      <p:bldP spid="28" grpId="0" animBg="1"/>
      <p:bldP spid="7" grpId="0" animBg="1"/>
      <p:bldP spid="8" grpId="0" animBg="1"/>
      <p:bldP spid="6" grpId="0" animBg="1"/>
      <p:bldP spid="31" grpId="0" animBg="1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角丸四角形吹き出し 112"/>
          <p:cNvSpPr/>
          <p:nvPr/>
        </p:nvSpPr>
        <p:spPr>
          <a:xfrm>
            <a:off x="1293351" y="5346773"/>
            <a:ext cx="7272808" cy="1221211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量」は、６年生男子の人数の５５人で、「割合」は、０．５５。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公式　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</a:t>
            </a:r>
            <a:r>
              <a:rPr kumimoji="0" lang="ja-JP" altLang="en-US" kern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ja-JP" altLang="en-US" kern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割合に当てはめて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もとにする量＝５５</a:t>
            </a:r>
            <a:r>
              <a:rPr kumimoji="0" lang="en-US" altLang="ja-JP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０．５５＝１００（人）　</a:t>
            </a:r>
            <a:endParaRPr kumimoji="0" lang="en-US" altLang="ja-JP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６年生の人数は、１００人とわかりました。　　　　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259632" y="281657"/>
            <a:ext cx="7632847" cy="1019513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35000">
                <a:srgbClr val="CCFFFF"/>
              </a:gs>
              <a:gs pos="100000">
                <a:srgbClr val="CCFFFF"/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ひがし小学校</a:t>
            </a:r>
            <a:r>
              <a:rPr kumimoji="0" lang="ja-JP" altLang="en-US" sz="20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６年生は５５％が男子です。また、６年生男子で塾に通っている子は１１人いて、これは６年生男子の２割にあたります。</a:t>
            </a:r>
          </a:p>
          <a:p>
            <a:pPr lvl="0">
              <a:defRPr/>
            </a:pPr>
            <a:r>
              <a:rPr kumimoji="0" lang="ja-JP" altLang="en-US" sz="20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ひがし小学校</a:t>
            </a:r>
            <a:r>
              <a:rPr kumimoji="0" lang="ja-JP" altLang="en-US" sz="2000" kern="0" dirty="0" err="1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</a:t>
            </a:r>
            <a:r>
              <a:rPr kumimoji="0" lang="ja-JP" altLang="en-US" sz="20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６年生は全部で何人でしょうか？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1564727" y="1405755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今度は、６年生の人数を「もと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にする量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」にします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。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1564727" y="1942340"/>
            <a:ext cx="732775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くらべられる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量」は、「もとにする量」と比べる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もので、６年生男子の人数５５人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1564727" y="2479318"/>
            <a:ext cx="7128792" cy="432000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「割合」</a:t>
            </a:r>
            <a:r>
              <a:rPr kumimoji="0" lang="ja-JP" altLang="en-US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は</a:t>
            </a:r>
            <a:r>
              <a:rPr kumimoji="0" lang="ja-JP" altLang="en-US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、６年生の０．５５が男子　　　　　　　　　　　　　　　</a:t>
            </a:r>
            <a:endParaRPr kumimoji="0" lang="ja-JP" altLang="en-US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186639"/>
              </p:ext>
            </p:extLst>
          </p:nvPr>
        </p:nvGraphicFramePr>
        <p:xfrm>
          <a:off x="1691680" y="4019784"/>
          <a:ext cx="5760698" cy="735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298"/>
                <a:gridCol w="2534400"/>
                <a:gridCol w="2592000"/>
              </a:tblGrid>
              <a:tr h="735173">
                <a:tc>
                  <a:txBody>
                    <a:bodyPr/>
                    <a:lstStyle/>
                    <a:p>
                      <a:pPr algn="ctr"/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kUpDiag">
                      <a:fgClr>
                        <a:srgbClr val="66FF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６年生女子の人数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" name="円弧 2"/>
          <p:cNvSpPr/>
          <p:nvPr/>
        </p:nvSpPr>
        <p:spPr>
          <a:xfrm rot="16200000">
            <a:off x="3871736" y="1146344"/>
            <a:ext cx="1370860" cy="5760000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3237950" y="3212976"/>
            <a:ext cx="28841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 smtClean="0"/>
              <a:t>６年生の人数もとにする量１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114619" y="4353795"/>
            <a:ext cx="2502608" cy="369332"/>
          </a:xfrm>
          <a:prstGeom prst="rect">
            <a:avLst/>
          </a:prstGeom>
          <a:solidFill>
            <a:srgbClr val="66FFFF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dirty="0"/>
              <a:t>６年生男子の</a:t>
            </a:r>
            <a:r>
              <a:rPr lang="ja-JP" altLang="en-US" dirty="0" smtClean="0"/>
              <a:t>人数５５人</a:t>
            </a:r>
            <a:endParaRPr lang="en-US" altLang="ja-JP" dirty="0"/>
          </a:p>
        </p:txBody>
      </p:sp>
      <p:sp>
        <p:nvSpPr>
          <p:cNvPr id="21" name="円弧 20"/>
          <p:cNvSpPr/>
          <p:nvPr/>
        </p:nvSpPr>
        <p:spPr>
          <a:xfrm rot="16200000" flipH="1">
            <a:off x="2989766" y="3150529"/>
            <a:ext cx="572180" cy="3168351"/>
          </a:xfrm>
          <a:prstGeom prst="arc">
            <a:avLst>
              <a:gd name="adj1" fmla="val 16200000"/>
              <a:gd name="adj2" fmla="val 540870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29455" y="4848967"/>
            <a:ext cx="559449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ja-JP" altLang="en-US" sz="1600" dirty="0" smtClean="0"/>
              <a:t>０．５５</a:t>
            </a:r>
            <a:endParaRPr kumimoji="1" lang="ja-JP" altLang="en-US" sz="1600" dirty="0"/>
          </a:p>
        </p:txBody>
      </p:sp>
      <p:sp>
        <p:nvSpPr>
          <p:cNvPr id="9" name="正方形/長方形 8"/>
          <p:cNvSpPr/>
          <p:nvPr/>
        </p:nvSpPr>
        <p:spPr>
          <a:xfrm>
            <a:off x="1761150" y="422596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塾</a:t>
            </a:r>
            <a:endParaRPr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6660232" y="6156012"/>
            <a:ext cx="147989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u="heavy" dirty="0" smtClean="0">
                <a:solidFill>
                  <a:srgbClr val="000000"/>
                </a:solidFill>
              </a:rPr>
              <a:t>答え　１００人</a:t>
            </a:r>
            <a:endParaRPr lang="ja-JP" altLang="en-US" u="heavy" dirty="0">
              <a:solidFill>
                <a:srgbClr val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63398" y="4089983"/>
            <a:ext cx="1584088" cy="276999"/>
          </a:xfrm>
          <a:prstGeom prst="rect">
            <a:avLst/>
          </a:prstGeom>
          <a:solidFill>
            <a:srgbClr val="66FFFF"/>
          </a:solidFill>
        </p:spPr>
        <p:txBody>
          <a:bodyPr wrap="none" tIns="0" bIns="0">
            <a:spAutoFit/>
          </a:bodyPr>
          <a:lstStyle/>
          <a:p>
            <a:pPr algn="ctr"/>
            <a:r>
              <a:rPr lang="ja-JP" altLang="en-US" dirty="0" smtClean="0"/>
              <a:t>くらべられる</a:t>
            </a:r>
            <a:r>
              <a:rPr lang="ja-JP" altLang="en-US" dirty="0"/>
              <a:t>量</a:t>
            </a:r>
            <a:endParaRPr lang="en-US" altLang="ja-JP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98592" y="3961296"/>
            <a:ext cx="57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54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67408" y="4472759"/>
            <a:ext cx="57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solidFill>
                  <a:srgbClr val="FF0000"/>
                </a:solidFill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○</a:t>
            </a:r>
            <a:endParaRPr kumimoji="1" lang="ja-JP" altLang="en-US" sz="5400" b="1" dirty="0">
              <a:solidFill>
                <a:srgbClr val="FF0000"/>
              </a:solidFill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848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 animBg="1"/>
      <p:bldP spid="18" grpId="0" animBg="1"/>
      <p:bldP spid="19" grpId="0" animBg="1"/>
      <p:bldP spid="20" grpId="0" animBg="1"/>
      <p:bldP spid="3" grpId="0" animBg="1"/>
      <p:bldP spid="5" grpId="0" animBg="1"/>
      <p:bldP spid="4" grpId="0" animBg="1"/>
      <p:bldP spid="21" grpId="0" animBg="1"/>
      <p:bldP spid="6" grpId="0" animBg="1"/>
      <p:bldP spid="22" grpId="0" animBg="1"/>
      <p:bldP spid="7" grpId="0" animBg="1"/>
      <p:bldP spid="23" grpId="0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.6|3.6|2.2|1.5|1.6|4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6.1|3.7|5|5.6|5.2|1.8|5.5|3.8|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8|3.1|5.4|6.1|4.7|1.9|4.2|2.7|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3.5|3|3.8|5.7|4.3|1.8|3.9|3.6|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3.6|2.9|6.5|3|5.4|7.3|4|2.3|3.2|2.7|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3.8|3.4|4.6|4.8|2.7|4.8|4.1|2.7|2.8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  <a:prstDash val="dash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16590</TotalTime>
  <Words>847</Words>
  <Application>Microsoft Office PowerPoint</Application>
  <PresentationFormat>画面に合わせる (4:3)</PresentationFormat>
  <Paragraphs>124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AR Pゴシック体S</vt:lpstr>
      <vt:lpstr>AR P丸ゴシック体E</vt:lpstr>
      <vt:lpstr>Calibri</vt:lpstr>
      <vt:lpstr>Cambria Math</vt:lpstr>
      <vt:lpstr>AR P教科書体M</vt:lpstr>
      <vt:lpstr>ＭＳ Ｐゴシック</vt:lpstr>
      <vt:lpstr>HG丸ｺﾞｼｯｸM-PRO</vt:lpstr>
      <vt:lpstr>Arial</vt:lpstr>
      <vt:lpstr>フラッシュ１</vt:lpstr>
      <vt:lpstr>相当算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388</cp:revision>
  <dcterms:created xsi:type="dcterms:W3CDTF">2015-06-25T04:58:05Z</dcterms:created>
  <dcterms:modified xsi:type="dcterms:W3CDTF">2020-08-17T01:10:52Z</dcterms:modified>
</cp:coreProperties>
</file>