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88" r:id="rId2"/>
    <p:sldId id="297" r:id="rId3"/>
    <p:sldId id="299" r:id="rId4"/>
    <p:sldId id="300" r:id="rId5"/>
  </p:sldIdLst>
  <p:sldSz cx="9144000" cy="6858000" type="screen4x3"/>
  <p:notesSz cx="6858000" cy="9144000"/>
  <p:embeddedFontLst>
    <p:embeddedFont>
      <p:font typeface="AR P丸ゴシック体M" panose="020F0600000000000000" pitchFamily="50" charset="-128"/>
      <p:regular r:id="rId7"/>
    </p:embeddedFont>
    <p:embeddedFont>
      <p:font typeface="AR丸ゴシック体M" panose="020F0609000000000000" pitchFamily="49" charset="-128"/>
      <p:regular r:id="rId8"/>
    </p:embeddedFont>
    <p:embeddedFont>
      <p:font typeface="Cambria Math" panose="02040503050406030204" pitchFamily="18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G丸ｺﾞｼｯｸM-PRO" panose="020F0600000000000000" pitchFamily="50" charset="-128"/>
      <p:regular r:id="rId14"/>
    </p:embeddedFont>
    <p:embeddedFont>
      <p:font typeface="AR P丸ゴシック体E" panose="020F0900000000000000" pitchFamily="50" charset="-128"/>
      <p:regular r:id="rId1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89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99"/>
    <a:srgbClr val="66FFFF"/>
    <a:srgbClr val="4BD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5" autoAdjust="0"/>
    <p:restoredTop sz="94424" autoAdjust="0"/>
  </p:normalViewPr>
  <p:slideViewPr>
    <p:cSldViewPr>
      <p:cViewPr varScale="1">
        <p:scale>
          <a:sx n="66" d="100"/>
          <a:sy n="66" d="100"/>
        </p:scale>
        <p:origin x="336" y="78"/>
      </p:cViewPr>
      <p:guideLst>
        <p:guide pos="2789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2020/9/9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5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600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4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064883-5AD2-4EB4-BD53-E6BB2761D9D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998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189" y="932014"/>
            <a:ext cx="8848498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５年「かけ算の筆算」</a:t>
            </a:r>
            <a:endParaRPr kumimoji="1" lang="ja-JP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200598"/>
            <a:ext cx="8579296" cy="122840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小数の筆算</a:t>
            </a:r>
            <a:endParaRPr lang="en-US" altLang="ja-JP" sz="6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ja-JP" altLang="en-US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角丸四角形吹き出し 4">
            <a:hlinkClick r:id="rId4" action="ppaction://hlinksldjump"/>
          </p:cNvPr>
          <p:cNvSpPr/>
          <p:nvPr/>
        </p:nvSpPr>
        <p:spPr>
          <a:xfrm>
            <a:off x="755576" y="3429000"/>
            <a:ext cx="4303587" cy="57606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２．１４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３．８　の筆算のしかた</a:t>
            </a:r>
            <a:endParaRPr kumimoji="0" lang="en-US" altLang="ja-JP" sz="2400" b="1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" name="角丸四角形吹き出し 5">
            <a:hlinkClick r:id="rId5" action="ppaction://hlinksldjump"/>
          </p:cNvPr>
          <p:cNvSpPr/>
          <p:nvPr/>
        </p:nvSpPr>
        <p:spPr>
          <a:xfrm>
            <a:off x="755576" y="4576835"/>
            <a:ext cx="4303587" cy="57606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４．９２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７．５　の筆算のしかた</a:t>
            </a:r>
            <a:endParaRPr kumimoji="0" lang="en-US" altLang="ja-JP" sz="2400" b="1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" name="角丸四角形吹き出し 6">
            <a:hlinkClick r:id="rId6" action="ppaction://hlinksldjump"/>
          </p:cNvPr>
          <p:cNvSpPr/>
          <p:nvPr/>
        </p:nvSpPr>
        <p:spPr>
          <a:xfrm>
            <a:off x="759520" y="5724670"/>
            <a:ext cx="4303587" cy="57606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０．１８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３．４　の筆算のしかた</a:t>
            </a:r>
            <a:endParaRPr kumimoji="0" lang="en-US" altLang="ja-JP" sz="2400" b="1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0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1153739" y="303562"/>
            <a:ext cx="4303587" cy="57606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２．１４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３．８　の筆算のしかた</a:t>
            </a:r>
            <a:endParaRPr kumimoji="0" lang="en-US" altLang="ja-JP" sz="2400" b="1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38" name="表 37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5982"/>
              </p:ext>
            </p:extLst>
          </p:nvPr>
        </p:nvGraphicFramePr>
        <p:xfrm>
          <a:off x="1041201" y="2402755"/>
          <a:ext cx="3780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1260000">
                <a:tc>
                  <a:txBody>
                    <a:bodyPr/>
                    <a:lstStyle/>
                    <a:p>
                      <a:pPr algn="ctr"/>
                      <a:endParaRPr kumimoji="1" lang="ja-JP" altLang="en-US" sz="66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66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66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endParaRPr kumimoji="1" lang="ja-JP" altLang="en-US" sz="6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6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6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endParaRPr kumimoji="1" lang="ja-JP" altLang="en-US" sz="6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6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66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44616"/>
              </p:ext>
            </p:extLst>
          </p:nvPr>
        </p:nvGraphicFramePr>
        <p:xfrm>
          <a:off x="5381233" y="1133272"/>
          <a:ext cx="27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000"/>
                <a:gridCol w="675000"/>
                <a:gridCol w="675000"/>
                <a:gridCol w="675000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８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８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6767842" y="2969718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7047064" y="289653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３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7162924" y="2997389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6096620" y="2973998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7437282" y="2971309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表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64501"/>
              </p:ext>
            </p:extLst>
          </p:nvPr>
        </p:nvGraphicFramePr>
        <p:xfrm>
          <a:off x="1331640" y="1137836"/>
          <a:ext cx="2700000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000"/>
                <a:gridCol w="675000"/>
                <a:gridCol w="675000"/>
                <a:gridCol w="675000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８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８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733" y="1839962"/>
            <a:ext cx="103641" cy="103641"/>
          </a:xfrm>
          <a:prstGeom prst="rect">
            <a:avLst/>
          </a:prstGeom>
        </p:spPr>
      </p:pic>
      <p:grpSp>
        <p:nvGrpSpPr>
          <p:cNvPr id="53" name="グループ化 52"/>
          <p:cNvGrpSpPr/>
          <p:nvPr/>
        </p:nvGrpSpPr>
        <p:grpSpPr>
          <a:xfrm>
            <a:off x="4031640" y="1368723"/>
            <a:ext cx="1349593" cy="470903"/>
            <a:chOff x="3884965" y="1753388"/>
            <a:chExt cx="1349593" cy="470903"/>
          </a:xfrm>
        </p:grpSpPr>
        <p:cxnSp>
          <p:nvCxnSpPr>
            <p:cNvPr id="61" name="直線矢印コネクタ 60"/>
            <p:cNvCxnSpPr/>
            <p:nvPr/>
          </p:nvCxnSpPr>
          <p:spPr>
            <a:xfrm>
              <a:off x="3884965" y="1988840"/>
              <a:ext cx="134959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3983251" y="1753388"/>
              <a:ext cx="1020797" cy="470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100</a:t>
              </a:r>
              <a:r>
                <a:rPr kumimoji="1" lang="ja-JP" altLang="en-US" sz="2400" dirty="0" smtClean="0"/>
                <a:t>倍</a:t>
              </a:r>
              <a:endParaRPr kumimoji="1" lang="ja-JP" altLang="en-US" sz="2400" dirty="0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4027447" y="4902420"/>
            <a:ext cx="1349593" cy="470903"/>
            <a:chOff x="3880773" y="3524023"/>
            <a:chExt cx="1349593" cy="470903"/>
          </a:xfrm>
        </p:grpSpPr>
        <p:cxnSp>
          <p:nvCxnSpPr>
            <p:cNvPr id="65" name="直線矢印コネクタ 64"/>
            <p:cNvCxnSpPr/>
            <p:nvPr/>
          </p:nvCxnSpPr>
          <p:spPr>
            <a:xfrm>
              <a:off x="3880773" y="3773149"/>
              <a:ext cx="134959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正方形/長方形 65"/>
            <p:cNvSpPr/>
            <p:nvPr/>
          </p:nvSpPr>
          <p:spPr>
            <a:xfrm>
              <a:off x="3971249" y="3524023"/>
              <a:ext cx="1032799" cy="470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1000</a:t>
              </a:r>
              <a:r>
                <a:rPr kumimoji="1" lang="ja-JP" altLang="en-US" sz="2000" dirty="0" smtClean="0"/>
                <a:t>倍</a:t>
              </a:r>
              <a:endParaRPr kumimoji="1" lang="ja-JP" altLang="en-US" sz="2000" dirty="0"/>
            </a:p>
          </p:txBody>
        </p:sp>
      </p:grpSp>
      <p:sp>
        <p:nvSpPr>
          <p:cNvPr id="67" name="正方形/長方形 66"/>
          <p:cNvSpPr/>
          <p:nvPr/>
        </p:nvSpPr>
        <p:spPr>
          <a:xfrm>
            <a:off x="6327130" y="289653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6442990" y="2997389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1359173" y="2982819"/>
            <a:ext cx="2653272" cy="261222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057" y="5474672"/>
            <a:ext cx="103641" cy="103641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79" y="5502358"/>
            <a:ext cx="103641" cy="103641"/>
          </a:xfrm>
          <a:prstGeom prst="rect">
            <a:avLst/>
          </a:prstGeom>
        </p:spPr>
      </p:pic>
      <p:sp>
        <p:nvSpPr>
          <p:cNvPr id="32" name="角丸四角形吹き出し 31"/>
          <p:cNvSpPr/>
          <p:nvPr/>
        </p:nvSpPr>
        <p:spPr>
          <a:xfrm>
            <a:off x="5457326" y="260648"/>
            <a:ext cx="3507162" cy="889302"/>
          </a:xfrm>
          <a:prstGeom prst="wedgeRoundRectCallout">
            <a:avLst>
              <a:gd name="adj1" fmla="val -34449"/>
              <a:gd name="adj2" fmla="val 6939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２．１４を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100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倍、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3.8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を１０倍して</a:t>
            </a:r>
            <a:endParaRPr kumimoji="0" lang="ja-JP" altLang="en-US" sz="2000" kern="0" dirty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２１４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３８を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計算します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533" y="2702032"/>
            <a:ext cx="103641" cy="103641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4027447" y="2305965"/>
            <a:ext cx="1349593" cy="470903"/>
            <a:chOff x="3884965" y="1753388"/>
            <a:chExt cx="1349593" cy="470903"/>
          </a:xfrm>
        </p:grpSpPr>
        <p:cxnSp>
          <p:nvCxnSpPr>
            <p:cNvPr id="36" name="直線矢印コネクタ 35"/>
            <p:cNvCxnSpPr/>
            <p:nvPr/>
          </p:nvCxnSpPr>
          <p:spPr>
            <a:xfrm>
              <a:off x="3884965" y="1988840"/>
              <a:ext cx="134959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正方形/長方形 36"/>
            <p:cNvSpPr/>
            <p:nvPr/>
          </p:nvSpPr>
          <p:spPr>
            <a:xfrm>
              <a:off x="3983251" y="1753388"/>
              <a:ext cx="1020797" cy="470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10</a:t>
              </a:r>
              <a:r>
                <a:rPr kumimoji="1" lang="ja-JP" altLang="en-US" sz="2400" dirty="0" smtClean="0"/>
                <a:t>倍</a:t>
              </a:r>
              <a:endParaRPr kumimoji="1" lang="ja-JP" altLang="en-US" sz="2400" dirty="0"/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6084168" y="3866398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6326913" y="3797718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6442773" y="3898569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6771974" y="3866414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5404125" y="2971309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5404125" y="3861771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7442543" y="4767299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6772368" y="4768768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6092716" y="4781001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5413065" y="4767043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5640946" y="468295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角丸四角形吹き出し 42"/>
              <p:cNvSpPr/>
              <p:nvPr/>
            </p:nvSpPr>
            <p:spPr>
              <a:xfrm>
                <a:off x="1127146" y="3368695"/>
                <a:ext cx="2900301" cy="957558"/>
              </a:xfrm>
              <a:prstGeom prst="wedgeRoundRectCallout">
                <a:avLst>
                  <a:gd name="adj1" fmla="val -13159"/>
                  <a:gd name="adj2" fmla="val 82084"/>
                  <a:gd name="adj3" fmla="val 16667"/>
                </a:avLst>
              </a:prstGeom>
              <a:gradFill>
                <a:gsLst>
                  <a:gs pos="0">
                    <a:schemeClr val="accent1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000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倍して積が８１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32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に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なったので、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にする。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角丸四角形吹き出し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146" y="3368695"/>
                <a:ext cx="2900301" cy="957558"/>
              </a:xfrm>
              <a:prstGeom prst="wedgeRoundRectCallout">
                <a:avLst>
                  <a:gd name="adj1" fmla="val -13159"/>
                  <a:gd name="adj2" fmla="val 82084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角丸四角形吹き出し 41"/>
          <p:cNvSpPr/>
          <p:nvPr/>
        </p:nvSpPr>
        <p:spPr>
          <a:xfrm>
            <a:off x="5013518" y="3547239"/>
            <a:ext cx="3508647" cy="809613"/>
          </a:xfrm>
          <a:prstGeom prst="wedgeRoundRectCallout">
            <a:avLst>
              <a:gd name="adj1" fmla="val -8877"/>
              <a:gd name="adj2" fmla="val 95378"/>
              <a:gd name="adj3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２．１４を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100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倍、３．８を１０倍した</a:t>
            </a:r>
            <a:endParaRPr kumimoji="0" lang="en-US" altLang="ja-JP" sz="2000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lvl="0">
              <a:defRPr/>
            </a:pPr>
            <a:r>
              <a:rPr kumimoji="0" lang="ja-JP" altLang="en-US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ので、積は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1000</a:t>
            </a:r>
            <a:r>
              <a:rPr kumimoji="0" lang="ja-JP" altLang="en-US" sz="2000" kern="0" dirty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倍になる。</a:t>
            </a:r>
          </a:p>
        </p:txBody>
      </p:sp>
      <p:sp>
        <p:nvSpPr>
          <p:cNvPr id="59" name="円弧 58"/>
          <p:cNvSpPr/>
          <p:nvPr/>
        </p:nvSpPr>
        <p:spPr>
          <a:xfrm rot="5400000">
            <a:off x="3359157" y="5239799"/>
            <a:ext cx="648000" cy="648000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/>
          <p:cNvSpPr/>
          <p:nvPr/>
        </p:nvSpPr>
        <p:spPr>
          <a:xfrm rot="5400000">
            <a:off x="2700811" y="5239799"/>
            <a:ext cx="648000" cy="648000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弧 75"/>
          <p:cNvSpPr/>
          <p:nvPr/>
        </p:nvSpPr>
        <p:spPr>
          <a:xfrm rot="5400000">
            <a:off x="2046885" y="5241459"/>
            <a:ext cx="648000" cy="648000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418" y="5502358"/>
            <a:ext cx="103641" cy="10364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5377040" y="4741643"/>
            <a:ext cx="2704193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2820105" y="9527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①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432495" y="9527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②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3442912" y="19293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③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474922" y="5792877"/>
            <a:ext cx="399611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①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2807828" y="5792877"/>
            <a:ext cx="399611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②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140733" y="5792877"/>
            <a:ext cx="399611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③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6" name="角丸四角形吹き出し 85"/>
          <p:cNvSpPr/>
          <p:nvPr/>
        </p:nvSpPr>
        <p:spPr>
          <a:xfrm>
            <a:off x="4603938" y="5550776"/>
            <a:ext cx="3791589" cy="1111756"/>
          </a:xfrm>
          <a:prstGeom prst="wedgeRoundRectCallout">
            <a:avLst>
              <a:gd name="adj1" fmla="val -63421"/>
              <a:gd name="adj2" fmla="val -33974"/>
              <a:gd name="adj3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積の小数点は、かけられる数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と</a:t>
            </a:r>
            <a:endParaRPr lang="en-US" altLang="ja-JP" sz="20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かける数の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小数点の右に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あるけ</a:t>
            </a:r>
            <a:endParaRPr lang="en-US" altLang="ja-JP" sz="20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lang="ja-JP" altLang="en-US" sz="2000" dirty="0" err="1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たの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数だけ、右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から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数えてうつ。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80273" y="6320005"/>
            <a:ext cx="282525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２．１４</a:t>
            </a:r>
            <a:r>
              <a:rPr kumimoji="1"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1"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３．８＝８．１３２</a:t>
            </a:r>
            <a:endParaRPr kumimoji="1" lang="ja-JP" altLang="en-US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0" name="動作設定ボタン: 最初 59">
            <a:hlinkClick r:id="" action="ppaction://hlinkshowjump?jump=firstslide" highlightClick="1"/>
          </p:cNvPr>
          <p:cNvSpPr/>
          <p:nvPr/>
        </p:nvSpPr>
        <p:spPr>
          <a:xfrm>
            <a:off x="8316416" y="6520227"/>
            <a:ext cx="720080" cy="281690"/>
          </a:xfrm>
          <a:prstGeom prst="actionButtonBeginning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3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C -0.00712 0.0125 -0.00209 0.01759 -0.00868 0.03078 C -0.01268 0.03981 -0.02709 0.05416 -0.03663 0.05416 C -0.04636 0.0537 -0.06215 0.03981 -0.06615 0.03055 C -0.07257 0.01736 -0.06719 0.01296 -0.07361 2.96296E-6 " pathEditMode="relative" rAng="0" ptsTypes="AAAAA">
                                      <p:cBhvr>
                                        <p:cTn id="1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C -0.00712 0.0125 -0.00209 0.01759 -0.00868 0.03079 C -0.01268 0.03982 -0.02709 0.05417 -0.03663 0.05417 C -0.04636 0.05371 -0.06216 0.03982 -0.06615 0.03056 C -0.07257 0.01736 -0.06719 0.01297 -0.07361 -2.22222E-6 " pathEditMode="relative" rAng="0" ptsTypes="AAAAA">
                                      <p:cBhvr>
                                        <p:cTn id="2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-0.00712 0.0125 -0.00208 0.01759 -0.00868 0.03079 C -0.01267 0.03982 -0.02708 0.05417 -0.03663 0.05417 C -0.04636 0.05371 -0.06215 0.03982 -0.06615 0.03056 C -0.07257 0.01736 -0.06719 0.01297 -0.07361 -2.22222E-6 " pathEditMode="relative" rAng="0" ptsTypes="AAAAA">
                                      <p:cBhvr>
                                        <p:cTn id="2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5" grpId="0" animBg="1"/>
      <p:bldP spid="46" grpId="0" animBg="1"/>
      <p:bldP spid="67" grpId="0"/>
      <p:bldP spid="69" grpId="0" animBg="1"/>
      <p:bldP spid="32" grpId="0" animBg="1"/>
      <p:bldP spid="44" grpId="0" animBg="1"/>
      <p:bldP spid="39" grpId="0"/>
      <p:bldP spid="41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1" grpId="0"/>
      <p:bldP spid="43" grpId="0" animBg="1"/>
      <p:bldP spid="42" grpId="0" uiExpand="1" build="allAtOnce" animBg="1"/>
      <p:bldP spid="59" grpId="0" animBg="1"/>
      <p:bldP spid="71" grpId="0" animBg="1"/>
      <p:bldP spid="76" grpId="0" animBg="1"/>
      <p:bldP spid="80" grpId="0"/>
      <p:bldP spid="81" grpId="0"/>
      <p:bldP spid="82" grpId="0"/>
      <p:bldP spid="83" grpId="0"/>
      <p:bldP spid="84" grpId="0"/>
      <p:bldP spid="85" grpId="0"/>
      <p:bldP spid="86" grpId="0" build="allAtOnce" animBg="1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8" y="225098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1153739" y="303562"/>
            <a:ext cx="4303587" cy="57606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４．９２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７．５　の筆算のしかた</a:t>
            </a:r>
            <a:endParaRPr kumimoji="0" lang="en-US" altLang="ja-JP" sz="2400" b="1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95977"/>
              </p:ext>
            </p:extLst>
          </p:nvPr>
        </p:nvGraphicFramePr>
        <p:xfrm>
          <a:off x="653730" y="1233392"/>
          <a:ext cx="3391155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31"/>
                <a:gridCol w="678231"/>
                <a:gridCol w="678231"/>
                <a:gridCol w="678231"/>
                <a:gridCol w="678231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９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０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９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０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０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2731494" y="306924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010716" y="294272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3126576" y="3043577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2052652" y="307352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3400934" y="3065122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2290782" y="294272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４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2406642" y="3043577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057" y="5538152"/>
            <a:ext cx="103641" cy="103641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679" y="5565838"/>
            <a:ext cx="103641" cy="103641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2047820" y="397115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2290565" y="384390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406425" y="3944757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2735626" y="3960227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1367777" y="3065122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1367777" y="3955584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3406195" y="4851587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2736020" y="4862581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2056368" y="4855764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1376717" y="486085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2302794" y="477791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59" name="円弧 58"/>
          <p:cNvSpPr/>
          <p:nvPr/>
        </p:nvSpPr>
        <p:spPr>
          <a:xfrm rot="5400000">
            <a:off x="3359157" y="5303279"/>
            <a:ext cx="648000" cy="648000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/>
          <p:cNvSpPr/>
          <p:nvPr/>
        </p:nvSpPr>
        <p:spPr>
          <a:xfrm rot="5400000">
            <a:off x="2700811" y="5303279"/>
            <a:ext cx="648000" cy="648000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弧 75"/>
          <p:cNvSpPr/>
          <p:nvPr/>
        </p:nvSpPr>
        <p:spPr>
          <a:xfrm rot="5400000">
            <a:off x="2046885" y="5304939"/>
            <a:ext cx="648000" cy="648000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474922" y="5856357"/>
            <a:ext cx="399611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①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807828" y="5856357"/>
            <a:ext cx="399611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②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140733" y="5856357"/>
            <a:ext cx="399611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③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418" y="5565838"/>
            <a:ext cx="103641" cy="10364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V="1">
            <a:off x="639215" y="4831373"/>
            <a:ext cx="3420000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733" y="1903442"/>
            <a:ext cx="103641" cy="103641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533" y="2765512"/>
            <a:ext cx="103641" cy="103641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>
            <a:off x="1655841" y="384390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６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>
            <a:off x="1771701" y="3944757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679504" y="3965887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689065" y="486085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848554" y="5113093"/>
            <a:ext cx="342233" cy="499799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3508541" y="5090173"/>
            <a:ext cx="342233" cy="499799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角丸四角形吹き出し 82"/>
          <p:cNvSpPr/>
          <p:nvPr/>
        </p:nvSpPr>
        <p:spPr>
          <a:xfrm>
            <a:off x="4438270" y="4525138"/>
            <a:ext cx="4382202" cy="1111756"/>
          </a:xfrm>
          <a:prstGeom prst="wedgeRoundRectCallout">
            <a:avLst>
              <a:gd name="adj1" fmla="val -59067"/>
              <a:gd name="adj2" fmla="val 23143"/>
              <a:gd name="adj3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積の小数点は、かけられる数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とかける数の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小数点の右に</a:t>
            </a:r>
            <a:r>
              <a:rPr lang="ja-JP" altLang="en-US" sz="2000" dirty="0" err="1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あるけたの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数だけ、右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から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数えてうつ。</a:t>
            </a:r>
          </a:p>
        </p:txBody>
      </p:sp>
      <p:sp>
        <p:nvSpPr>
          <p:cNvPr id="84" name="角丸四角形吹き出し 83"/>
          <p:cNvSpPr/>
          <p:nvPr/>
        </p:nvSpPr>
        <p:spPr>
          <a:xfrm>
            <a:off x="4438270" y="5669479"/>
            <a:ext cx="4382202" cy="813735"/>
          </a:xfrm>
          <a:prstGeom prst="wedgeRoundRectCallout">
            <a:avLst>
              <a:gd name="adj1" fmla="val -57919"/>
              <a:gd name="adj2" fmla="val -35348"/>
              <a:gd name="adj3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０が小数点より右にあって最後にある場合は消す</a:t>
            </a:r>
          </a:p>
        </p:txBody>
      </p:sp>
      <p:sp>
        <p:nvSpPr>
          <p:cNvPr id="85" name="右矢印 84"/>
          <p:cNvSpPr/>
          <p:nvPr/>
        </p:nvSpPr>
        <p:spPr>
          <a:xfrm rot="10800000">
            <a:off x="4176544" y="3370567"/>
            <a:ext cx="425185" cy="234740"/>
          </a:xfrm>
          <a:prstGeom prst="rightArrow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4572183" y="322474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492×5</a:t>
            </a:r>
            <a:endParaRPr lang="ja-JP" altLang="en-US" sz="28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87" name="右矢印 86"/>
          <p:cNvSpPr/>
          <p:nvPr/>
        </p:nvSpPr>
        <p:spPr>
          <a:xfrm rot="10800000">
            <a:off x="4176545" y="4223089"/>
            <a:ext cx="425185" cy="234740"/>
          </a:xfrm>
          <a:prstGeom prst="rightArrow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正方形/長方形 87"/>
          <p:cNvSpPr/>
          <p:nvPr/>
        </p:nvSpPr>
        <p:spPr>
          <a:xfrm>
            <a:off x="4572183" y="402743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492×7</a:t>
            </a:r>
            <a:endParaRPr lang="ja-JP" altLang="en-US" sz="28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20105" y="10162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①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3432495" y="10162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②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3442912" y="199280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③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9065" y="6354813"/>
            <a:ext cx="282525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４．９２</a:t>
            </a:r>
            <a:r>
              <a:rPr kumimoji="1"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1"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７．５＝３６．９</a:t>
            </a:r>
            <a:endParaRPr kumimoji="1" lang="ja-JP" altLang="en-US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角丸四角形吹き出し 52"/>
              <p:cNvSpPr/>
              <p:nvPr/>
            </p:nvSpPr>
            <p:spPr>
              <a:xfrm>
                <a:off x="4905921" y="1016271"/>
                <a:ext cx="3771937" cy="2091511"/>
              </a:xfrm>
              <a:prstGeom prst="wedgeRoundRectCallout">
                <a:avLst>
                  <a:gd name="adj1" fmla="val -45695"/>
                  <a:gd name="adj2" fmla="val 26486"/>
                  <a:gd name="adj3" fmla="val 16667"/>
                </a:avLst>
              </a:prstGeom>
              <a:solidFill>
                <a:srgbClr val="FF99FF">
                  <a:alpha val="50000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４．９２を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100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倍、７．５を１０倍して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４９２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７５を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計算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します。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１０００倍して積が３６９００になったので、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にします。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＝小数点を左に３つ移動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3" name="角丸四角形吹き出し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21" y="1016271"/>
                <a:ext cx="3771937" cy="2091511"/>
              </a:xfrm>
              <a:prstGeom prst="wedgeRoundRectCallout">
                <a:avLst>
                  <a:gd name="adj1" fmla="val -45695"/>
                  <a:gd name="adj2" fmla="val 26486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動作設定ボタン: 最初 60">
            <a:hlinkClick r:id="" action="ppaction://hlinkshowjump?jump=firstslide" highlightClick="1"/>
          </p:cNvPr>
          <p:cNvSpPr/>
          <p:nvPr/>
        </p:nvSpPr>
        <p:spPr>
          <a:xfrm>
            <a:off x="8316416" y="6520227"/>
            <a:ext cx="720080" cy="281690"/>
          </a:xfrm>
          <a:prstGeom prst="actionButtonBeginning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6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7037E-6 C -0.00643 0.0125 -0.00139 0.01759 -0.00799 0.03078 C -0.01198 0.03981 -0.02639 0.05416 -0.03594 0.05416 C -0.04566 0.0537 -0.06146 0.03981 -0.06545 0.03055 C -0.07188 0.01736 -0.0665 0.01296 -0.07292 3.7037E-6 " pathEditMode="relative" rAng="0" ptsTypes="AAAAA">
                                      <p:cBhvr>
                                        <p:cTn id="1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1.48148E-6 C -0.00573 0.0125 -0.0007 0.01759 -0.00729 0.03079 C -0.01129 0.03982 -0.0257 0.05417 -0.03525 0.05417 C -0.04497 0.05371 -0.06077 0.03982 -0.06476 0.03056 C -0.07118 0.01736 -0.0658 0.01296 -0.07222 -1.48148E-6 " pathEditMode="relative" rAng="0" ptsTypes="AAAAA">
                                      <p:cBhvr>
                                        <p:cTn id="1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1.48148E-6 C -0.0099 0.0125 -0.00486 0.01759 -0.01146 0.03079 C -0.01545 0.03982 -0.02986 0.05417 -0.03941 0.05417 C -0.04913 0.05371 -0.06493 0.03982 -0.06892 0.03056 C -0.07535 0.01736 -0.06997 0.01296 -0.07639 -1.48148E-6 " pathEditMode="relative" rAng="0" ptsTypes="AAAAA">
                                      <p:cBhvr>
                                        <p:cTn id="2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5" grpId="0" animBg="1"/>
      <p:bldP spid="46" grpId="0" animBg="1"/>
      <p:bldP spid="67" grpId="0"/>
      <p:bldP spid="44" grpId="0" animBg="1"/>
      <p:bldP spid="39" grpId="0"/>
      <p:bldP spid="41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1" grpId="0"/>
      <p:bldP spid="59" grpId="0" animBg="1"/>
      <p:bldP spid="71" grpId="0" animBg="1"/>
      <p:bldP spid="76" grpId="0" animBg="1"/>
      <p:bldP spid="62" grpId="0"/>
      <p:bldP spid="74" grpId="0"/>
      <p:bldP spid="77" grpId="0"/>
      <p:bldP spid="60" grpId="0"/>
      <p:bldP spid="80" grpId="0" animBg="1"/>
      <p:bldP spid="81" grpId="0" animBg="1"/>
      <p:bldP spid="83" grpId="0" build="allAtOnce" animBg="1"/>
      <p:bldP spid="84" grpId="0" uiExpand="1" build="allAtOnce" animBg="1"/>
      <p:bldP spid="85" grpId="0" animBg="1"/>
      <p:bldP spid="86" grpId="0"/>
      <p:bldP spid="87" grpId="0" animBg="1"/>
      <p:bldP spid="88" grpId="0"/>
      <p:bldP spid="10" grpId="0"/>
      <p:bldP spid="89" grpId="0"/>
      <p:bldP spid="90" grpId="0"/>
      <p:bldP spid="1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8" y="225098"/>
            <a:ext cx="707379" cy="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1153739" y="303562"/>
            <a:ext cx="4303587" cy="576063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０．１８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３．４　の筆算のしかた</a:t>
            </a:r>
            <a:endParaRPr kumimoji="0" lang="en-US" altLang="ja-JP" sz="2400" b="1" kern="0" dirty="0" smtClean="0">
              <a:solidFill>
                <a:prstClr val="black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12783"/>
              </p:ext>
            </p:extLst>
          </p:nvPr>
        </p:nvGraphicFramePr>
        <p:xfrm>
          <a:off x="1283012" y="1233392"/>
          <a:ext cx="2712924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31"/>
                <a:gridCol w="678231"/>
                <a:gridCol w="678231"/>
                <a:gridCol w="678231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０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８</a:t>
                      </a:r>
                      <a:endParaRPr kumimoji="1" lang="ja-JP" altLang="en-US" sz="4800" b="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３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７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５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４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０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６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１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dirty="0" smtClean="0">
                          <a:solidFill>
                            <a:schemeClr val="tx1"/>
                          </a:solidFill>
                          <a:latin typeface="AR P丸ゴシック体M" panose="020F0600000000000000" pitchFamily="50" charset="-128"/>
                          <a:ea typeface="AR P丸ゴシック体M" panose="020F0600000000000000" pitchFamily="50" charset="-128"/>
                        </a:rPr>
                        <a:t>２</a:t>
                      </a:r>
                      <a:endParaRPr kumimoji="1" lang="ja-JP" altLang="en-US" sz="4800" dirty="0">
                        <a:solidFill>
                          <a:schemeClr val="tx1"/>
                        </a:solidFill>
                        <a:latin typeface="AR P丸ゴシック体M" panose="020F0600000000000000" pitchFamily="50" charset="-128"/>
                        <a:ea typeface="AR P丸ゴシック体M" panose="020F0600000000000000" pitchFamily="50" charset="-128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2667994" y="306924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3010716" y="294272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３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3126576" y="3043577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 hidden="1"/>
          <p:cNvSpPr/>
          <p:nvPr/>
        </p:nvSpPr>
        <p:spPr>
          <a:xfrm>
            <a:off x="2052652" y="307352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3356484" y="3065122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1997020" y="397115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2290565" y="384390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２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406425" y="3944757"/>
            <a:ext cx="193237" cy="218913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2678476" y="3960227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 hidden="1"/>
          <p:cNvSpPr/>
          <p:nvPr/>
        </p:nvSpPr>
        <p:spPr>
          <a:xfrm>
            <a:off x="1367777" y="3065122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/>
          <p:cNvSpPr/>
          <p:nvPr/>
        </p:nvSpPr>
        <p:spPr>
          <a:xfrm>
            <a:off x="1321942" y="4876421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3349045" y="4851587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2669345" y="4862581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013" y="5500113"/>
            <a:ext cx="110951" cy="103641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1989693" y="4874814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828" y="5565838"/>
            <a:ext cx="110951" cy="103641"/>
          </a:xfrm>
          <a:prstGeom prst="rect">
            <a:avLst/>
          </a:prstGeom>
        </p:spPr>
      </p:pic>
      <p:sp>
        <p:nvSpPr>
          <p:cNvPr id="58" name="正方形/長方形 57" hidden="1"/>
          <p:cNvSpPr/>
          <p:nvPr/>
        </p:nvSpPr>
        <p:spPr>
          <a:xfrm>
            <a:off x="1376717" y="486085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2302794" y="4777919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１</a:t>
            </a:r>
            <a:endParaRPr lang="ja-JP" altLang="en-US" sz="2000" b="1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59" name="円弧 58"/>
          <p:cNvSpPr/>
          <p:nvPr/>
        </p:nvSpPr>
        <p:spPr>
          <a:xfrm rot="5400000">
            <a:off x="3312159" y="5280426"/>
            <a:ext cx="648000" cy="693705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/>
          <p:cNvSpPr/>
          <p:nvPr/>
        </p:nvSpPr>
        <p:spPr>
          <a:xfrm rot="5400000">
            <a:off x="2653813" y="5280426"/>
            <a:ext cx="648000" cy="693705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弧 75"/>
          <p:cNvSpPr/>
          <p:nvPr/>
        </p:nvSpPr>
        <p:spPr>
          <a:xfrm rot="5400000">
            <a:off x="1999887" y="5282086"/>
            <a:ext cx="648000" cy="693705"/>
          </a:xfrm>
          <a:prstGeom prst="arc">
            <a:avLst>
              <a:gd name="adj1" fmla="val 16200000"/>
              <a:gd name="adj2" fmla="val 5337417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3405071" y="5856357"/>
            <a:ext cx="427797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①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737977" y="5856357"/>
            <a:ext cx="427797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②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070882" y="5856357"/>
            <a:ext cx="427797" cy="626857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③</a:t>
            </a:r>
            <a:endParaRPr kumimoji="1"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567" y="5565838"/>
            <a:ext cx="110951" cy="103641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1283012" y="4828560"/>
            <a:ext cx="2700000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733" y="1903442"/>
            <a:ext cx="103641" cy="103641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533" y="2765512"/>
            <a:ext cx="103641" cy="103641"/>
          </a:xfrm>
          <a:prstGeom prst="rect">
            <a:avLst/>
          </a:prstGeom>
        </p:spPr>
      </p:pic>
      <p:sp>
        <p:nvSpPr>
          <p:cNvPr id="80" name="正方形/長方形 79" hidden="1"/>
          <p:cNvSpPr/>
          <p:nvPr/>
        </p:nvSpPr>
        <p:spPr>
          <a:xfrm>
            <a:off x="679504" y="3965887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正方形/長方形 80" hidden="1"/>
          <p:cNvSpPr/>
          <p:nvPr/>
        </p:nvSpPr>
        <p:spPr>
          <a:xfrm>
            <a:off x="689065" y="4860856"/>
            <a:ext cx="612000" cy="82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角丸四角形吹き出し 82"/>
          <p:cNvSpPr/>
          <p:nvPr/>
        </p:nvSpPr>
        <p:spPr>
          <a:xfrm>
            <a:off x="4404981" y="4525138"/>
            <a:ext cx="3791589" cy="1111756"/>
          </a:xfrm>
          <a:prstGeom prst="wedgeRoundRectCallout">
            <a:avLst>
              <a:gd name="adj1" fmla="val -59067"/>
              <a:gd name="adj2" fmla="val 23143"/>
              <a:gd name="adj3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積の小数点は、かけられる数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と</a:t>
            </a:r>
            <a:endParaRPr lang="en-US" altLang="ja-JP" sz="20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かける数の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小数点の右に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あるけ</a:t>
            </a:r>
            <a:endParaRPr lang="en-US" altLang="ja-JP" sz="20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lang="ja-JP" altLang="en-US" sz="2000" dirty="0" err="1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たの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数だけ、右</a:t>
            </a:r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から</a:t>
            </a:r>
            <a:r>
              <a:rPr lang="ja-JP" altLang="en-US" sz="20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数えてうつ。</a:t>
            </a:r>
          </a:p>
        </p:txBody>
      </p:sp>
      <p:sp>
        <p:nvSpPr>
          <p:cNvPr id="84" name="角丸四角形吹き出し 83"/>
          <p:cNvSpPr/>
          <p:nvPr/>
        </p:nvSpPr>
        <p:spPr>
          <a:xfrm>
            <a:off x="4404981" y="5669479"/>
            <a:ext cx="3791589" cy="434853"/>
          </a:xfrm>
          <a:prstGeom prst="wedgeRoundRectCallout">
            <a:avLst>
              <a:gd name="adj1" fmla="val -57919"/>
              <a:gd name="adj2" fmla="val -35348"/>
              <a:gd name="adj3" fmla="val 16667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r>
              <a:rPr lang="ja-JP" altLang="en-US" sz="20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小数点の前に０を書きます。</a:t>
            </a:r>
            <a:endParaRPr lang="ja-JP" altLang="en-US" sz="20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5" name="右矢印 84"/>
          <p:cNvSpPr/>
          <p:nvPr/>
        </p:nvSpPr>
        <p:spPr>
          <a:xfrm rot="10800000">
            <a:off x="4176544" y="3370567"/>
            <a:ext cx="425185" cy="234740"/>
          </a:xfrm>
          <a:prstGeom prst="rightArrow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4572183" y="3224746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18×4</a:t>
            </a:r>
            <a:endParaRPr lang="ja-JP" altLang="en-US" sz="28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87" name="右矢印 86"/>
          <p:cNvSpPr/>
          <p:nvPr/>
        </p:nvSpPr>
        <p:spPr>
          <a:xfrm rot="10800000">
            <a:off x="4176545" y="4223089"/>
            <a:ext cx="425185" cy="234740"/>
          </a:xfrm>
          <a:prstGeom prst="rightArrow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正方形/長方形 87"/>
          <p:cNvSpPr/>
          <p:nvPr/>
        </p:nvSpPr>
        <p:spPr>
          <a:xfrm>
            <a:off x="4572183" y="4027438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R丸ゴシック体M" panose="020F0609000000000000" pitchFamily="49" charset="-128"/>
                <a:ea typeface="AR丸ゴシック体M" panose="020F0609000000000000" pitchFamily="49" charset="-128"/>
              </a:rPr>
              <a:t>18×3</a:t>
            </a:r>
            <a:endParaRPr lang="ja-JP" altLang="en-US" sz="2800" dirty="0">
              <a:latin typeface="AR丸ゴシック体M" panose="020F0609000000000000" pitchFamily="49" charset="-128"/>
              <a:ea typeface="AR丸ゴシック体M" panose="020F06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20105" y="10162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①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3432495" y="10162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②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3442912" y="199280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③</a:t>
            </a:r>
            <a:endParaRPr lang="ja-JP" altLang="en-US" sz="2400" dirty="0">
              <a:solidFill>
                <a:srgbClr val="FF000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351285" y="6343072"/>
            <a:ext cx="282525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０．１８</a:t>
            </a:r>
            <a:r>
              <a:rPr kumimoji="1"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×</a:t>
            </a:r>
            <a:r>
              <a:rPr kumimoji="1"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３．４＝０．６１２</a:t>
            </a:r>
            <a:endParaRPr kumimoji="1" lang="ja-JP" altLang="en-US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角丸四角形吹き出し 46"/>
              <p:cNvSpPr/>
              <p:nvPr/>
            </p:nvSpPr>
            <p:spPr>
              <a:xfrm>
                <a:off x="4905921" y="1016271"/>
                <a:ext cx="3771937" cy="2091511"/>
              </a:xfrm>
              <a:prstGeom prst="wedgeRoundRectCallout">
                <a:avLst>
                  <a:gd name="adj1" fmla="val -45695"/>
                  <a:gd name="adj2" fmla="val 26486"/>
                  <a:gd name="adj3" fmla="val 16667"/>
                </a:avLst>
              </a:prstGeom>
              <a:solidFill>
                <a:srgbClr val="FF99FF">
                  <a:alpha val="50000"/>
                </a:srgbClr>
              </a:solidFill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０．１８を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100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倍、３．４を１０倍して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１８</a:t>
                </a:r>
                <a:r>
                  <a:rPr kumimoji="0" lang="en-US" altLang="ja-JP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３４を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計算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します。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１０００倍して</a:t>
                </a:r>
                <a:r>
                  <a:rPr kumimoji="0" lang="ja-JP" altLang="en-US" sz="2000" kern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積が６１２に</a:t>
                </a:r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なったので、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にします。</a:t>
                </a:r>
                <a:endParaRPr kumimoji="0" lang="en-US" altLang="ja-JP" sz="2000" kern="0" dirty="0" smtClean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ja-JP" altLang="en-US" sz="2000" kern="0" dirty="0" smtClean="0">
                    <a:solidFill>
                      <a:prstClr val="black"/>
                    </a:solidFill>
                    <a:latin typeface="AR P丸ゴシック体M" panose="020F0600000000000000" pitchFamily="50" charset="-128"/>
                    <a:ea typeface="AR P丸ゴシック体M" panose="020F0600000000000000" pitchFamily="50" charset="-128"/>
                  </a:rPr>
                  <a:t>＝小数点を左に３つ移動</a:t>
                </a:r>
                <a:endParaRPr kumimoji="0" lang="ja-JP" altLang="en-US" sz="2000" kern="0" dirty="0">
                  <a:solidFill>
                    <a:prstClr val="black"/>
                  </a:solidFill>
                  <a:latin typeface="AR P丸ゴシック体M" panose="020F0600000000000000" pitchFamily="50" charset="-128"/>
                  <a:ea typeface="AR P丸ゴシック体M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角丸四角形吹き出し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921" y="1016271"/>
                <a:ext cx="3771937" cy="2091511"/>
              </a:xfrm>
              <a:prstGeom prst="wedgeRoundRectCallout">
                <a:avLst>
                  <a:gd name="adj1" fmla="val -45695"/>
                  <a:gd name="adj2" fmla="val 26486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動作設定ボタン: 最初 47">
            <a:hlinkClick r:id="" action="ppaction://hlinkshowjump?jump=firstslide" highlightClick="1"/>
          </p:cNvPr>
          <p:cNvSpPr/>
          <p:nvPr/>
        </p:nvSpPr>
        <p:spPr>
          <a:xfrm>
            <a:off x="8316416" y="6520227"/>
            <a:ext cx="720080" cy="281690"/>
          </a:xfrm>
          <a:prstGeom prst="actionButtonBeginning">
            <a:avLst/>
          </a:prstGeom>
          <a:noFill/>
          <a:ln w="28575">
            <a:solidFill>
              <a:srgbClr val="FF99FF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5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0712 0.0125 -0.00208 0.0176 -0.00868 0.03079 C -0.01267 0.03982 -0.02708 0.05417 -0.03663 0.05417 C -0.04635 0.05371 -0.06215 0.03982 -0.06615 0.03056 C -0.07257 0.01736 -0.06719 0.01297 -0.07361 -3.33333E-6 " pathEditMode="relative" rAng="0" ptsTypes="AAAAA">
                                      <p:cBhvr>
                                        <p:cTn id="1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C -0.00712 0.0125 -0.00208 0.01759 -0.00868 0.03079 C -0.01267 0.03982 -0.02708 0.05417 -0.03663 0.05417 C -0.04635 0.05371 -0.06215 0.03982 -0.06615 0.03056 C -0.07257 0.01736 -0.06719 0.01296 -0.07361 -1.48148E-6 " pathEditMode="relative" rAng="0" ptsTypes="AAAAA">
                                      <p:cBhvr>
                                        <p:cTn id="1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-0.00712 0.0125 -0.00208 0.01759 -0.00868 0.03079 C -0.01267 0.03982 -0.02708 0.05417 -0.03663 0.05417 C -0.04635 0.05371 -0.06215 0.03982 -0.06615 0.03056 C -0.07257 0.01736 -0.06719 0.01296 -0.07361 -1.48148E-6 " pathEditMode="relative" rAng="0" ptsTypes="AAAAA">
                                      <p:cBhvr>
                                        <p:cTn id="1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45" grpId="0" animBg="1"/>
      <p:bldP spid="46" grpId="0" animBg="1"/>
      <p:bldP spid="44" grpId="0" animBg="1"/>
      <p:bldP spid="39" grpId="0"/>
      <p:bldP spid="41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51" grpId="0"/>
      <p:bldP spid="59" grpId="0" animBg="1"/>
      <p:bldP spid="71" grpId="0" animBg="1"/>
      <p:bldP spid="76" grpId="0" animBg="1"/>
      <p:bldP spid="62" grpId="0"/>
      <p:bldP spid="74" grpId="0"/>
      <p:bldP spid="77" grpId="0"/>
      <p:bldP spid="80" grpId="0" animBg="1"/>
      <p:bldP spid="81" grpId="0" animBg="1"/>
      <p:bldP spid="83" grpId="0" build="allAtOnce" animBg="1"/>
      <p:bldP spid="84" grpId="0" build="allAtOnce" animBg="1"/>
      <p:bldP spid="85" grpId="0" animBg="1"/>
      <p:bldP spid="86" grpId="0"/>
      <p:bldP spid="87" grpId="0" animBg="1"/>
      <p:bldP spid="88" grpId="0"/>
      <p:bldP spid="10" grpId="0"/>
      <p:bldP spid="89" grpId="0"/>
      <p:bldP spid="90" grpId="0"/>
      <p:bldP spid="53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5.1|1.6|1.8|2.3|3.1|3.2|2.4|2|2.7|1.8|1.9|2.4|2.8|4.4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5.1|1.6|1.8|2.3|3.1|3.2|2.4|2|2.7|1.8|1.9|2.4|2.8|4.4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5.1|1.6|1.8|2.3|3.1|3.2|2.4|2|2.7|1.8|1.9|2.4|2.8|4.4|2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99FF"/>
          </a:solidFill>
          <a:prstDash val="solid"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19293</TotalTime>
  <Words>350</Words>
  <Application>Microsoft Office PowerPoint</Application>
  <PresentationFormat>画面に合わせる (4:3)</PresentationFormat>
  <Paragraphs>141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Arial</vt:lpstr>
      <vt:lpstr>AR P丸ゴシック体M</vt:lpstr>
      <vt:lpstr>AR丸ゴシック体M</vt:lpstr>
      <vt:lpstr>Cambria Math</vt:lpstr>
      <vt:lpstr>Calibri</vt:lpstr>
      <vt:lpstr>ＭＳ Ｐゴシック</vt:lpstr>
      <vt:lpstr>HG丸ｺﾞｼｯｸM-PRO</vt:lpstr>
      <vt:lpstr>AR P丸ゴシック体E</vt:lpstr>
      <vt:lpstr>フラッシュ１</vt:lpstr>
      <vt:lpstr>５年「かけ算の筆算」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仕事算</dc:title>
  <dc:creator>小泉 浩</dc:creator>
  <cp:lastModifiedBy>小泉 浩</cp:lastModifiedBy>
  <cp:revision>548</cp:revision>
  <dcterms:created xsi:type="dcterms:W3CDTF">2015-06-25T04:58:05Z</dcterms:created>
  <dcterms:modified xsi:type="dcterms:W3CDTF">2020-09-08T23:56:51Z</dcterms:modified>
</cp:coreProperties>
</file>