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8"/>
  </p:notesMasterIdLst>
  <p:sldIdLst>
    <p:sldId id="258" r:id="rId2"/>
    <p:sldId id="272" r:id="rId3"/>
    <p:sldId id="273" r:id="rId4"/>
    <p:sldId id="274" r:id="rId5"/>
    <p:sldId id="275" r:id="rId6"/>
    <p:sldId id="276" r:id="rId7"/>
  </p:sldIdLst>
  <p:sldSz cx="9144000" cy="6858000" type="screen4x3"/>
  <p:notesSz cx="6858000" cy="9144000"/>
  <p:embeddedFontLst>
    <p:embeddedFont>
      <p:font typeface="HG丸ｺﾞｼｯｸM-PRO" panose="020F0600000000000000" pitchFamily="50" charset="-128"/>
      <p:regular r:id="rId9"/>
    </p:embeddedFont>
    <p:embeddedFont>
      <p:font typeface="AR P丸ゴシック体E" panose="020F0900000000000000" pitchFamily="50" charset="-128"/>
      <p:regular r:id="rId10"/>
    </p:embeddedFont>
    <p:embeddedFont>
      <p:font typeface="AR P教科書体M" panose="03000600000000000000" pitchFamily="66" charset="-128"/>
      <p:regular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99FF"/>
    <a:srgbClr val="66FF99"/>
    <a:srgbClr val="CC66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151" autoAdjust="0"/>
  </p:normalViewPr>
  <p:slideViewPr>
    <p:cSldViewPr>
      <p:cViewPr varScale="1">
        <p:scale>
          <a:sx n="60" d="100"/>
          <a:sy n="60" d="100"/>
        </p:scale>
        <p:origin x="906" y="72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2020/7/18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7606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88689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26844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6190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3246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794135"/>
            <a:ext cx="8579296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塵劫記</a:t>
            </a:r>
            <a:endParaRPr kumimoji="1" lang="ja-JP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82352" y="2416622"/>
            <a:ext cx="8579296" cy="389269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江戸時代の算術</a:t>
            </a:r>
            <a:endParaRPr lang="en-US" altLang="ja-JP" sz="66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和算を学ぼう４</a:t>
            </a:r>
            <a:endParaRPr lang="en-US" altLang="ja-JP" sz="66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6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鶴亀算</a:t>
            </a:r>
            <a:endParaRPr lang="en-US" altLang="ja-JP" sz="6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パワポで解説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898922" y="539969"/>
            <a:ext cx="31005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kern="0" dirty="0" smtClean="0">
                <a:ln w="9525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FFFFFF">
                      <a:lumMod val="50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じ ん   こ う    き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935415"/>
            <a:ext cx="2774640" cy="2337634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5" y="4067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吹き出し 6"/>
          <p:cNvSpPr/>
          <p:nvPr/>
        </p:nvSpPr>
        <p:spPr>
          <a:xfrm>
            <a:off x="1324280" y="260649"/>
            <a:ext cx="7496192" cy="1512168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鶴と亀が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合わせて１０います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。それぞれの足の和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は２８に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なるとき、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鶴は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何羽、亀は何匹いる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でしょうか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？</a:t>
            </a:r>
            <a:endParaRPr kumimoji="0" lang="en-US" altLang="ja-JP" sz="2800" b="1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鶴は足</a:t>
            </a:r>
            <a:r>
              <a:rPr kumimoji="0" lang="en-US" altLang="ja-JP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本、亀は足</a:t>
            </a:r>
            <a:r>
              <a:rPr kumimoji="0" lang="en-US" altLang="ja-JP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4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本です）</a:t>
            </a:r>
            <a:endParaRPr kumimoji="0" lang="ja-JP" alt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35" name="角丸四角形吹き出し 634"/>
          <p:cNvSpPr/>
          <p:nvPr/>
        </p:nvSpPr>
        <p:spPr>
          <a:xfrm>
            <a:off x="1763689" y="1988840"/>
            <a:ext cx="2448272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面積図で考えます。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36" name="テキスト ボックス 635"/>
          <p:cNvSpPr txBox="1"/>
          <p:nvPr/>
        </p:nvSpPr>
        <p:spPr>
          <a:xfrm>
            <a:off x="286103" y="1988840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680880"/>
              </p:ext>
            </p:extLst>
          </p:nvPr>
        </p:nvGraphicFramePr>
        <p:xfrm>
          <a:off x="1742683" y="2996952"/>
          <a:ext cx="576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0"/>
                <a:gridCol w="2880000"/>
              </a:tblGrid>
              <a:tr h="144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144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41" name="円弧 1040"/>
          <p:cNvSpPr/>
          <p:nvPr/>
        </p:nvSpPr>
        <p:spPr>
          <a:xfrm flipH="1">
            <a:off x="1332317" y="4429332"/>
            <a:ext cx="820732" cy="144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2" name="円弧 661"/>
          <p:cNvSpPr/>
          <p:nvPr/>
        </p:nvSpPr>
        <p:spPr>
          <a:xfrm>
            <a:off x="7093288" y="2989332"/>
            <a:ext cx="828000" cy="288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3" name="円弧 662"/>
          <p:cNvSpPr/>
          <p:nvPr/>
        </p:nvSpPr>
        <p:spPr>
          <a:xfrm rot="5400000">
            <a:off x="4208683" y="2989332"/>
            <a:ext cx="828000" cy="576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2" name="正方形/長方形 1041"/>
          <p:cNvSpPr/>
          <p:nvPr/>
        </p:nvSpPr>
        <p:spPr>
          <a:xfrm>
            <a:off x="1057186" y="4949277"/>
            <a:ext cx="633507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２本</a:t>
            </a:r>
            <a:endParaRPr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79" name="正方形/長方形 678"/>
          <p:cNvSpPr/>
          <p:nvPr/>
        </p:nvSpPr>
        <p:spPr>
          <a:xfrm>
            <a:off x="7674894" y="4229277"/>
            <a:ext cx="641522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４本</a:t>
            </a:r>
            <a:endParaRPr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0" name="正方形/長方形 679"/>
          <p:cNvSpPr/>
          <p:nvPr/>
        </p:nvSpPr>
        <p:spPr>
          <a:xfrm>
            <a:off x="4305929" y="6083277"/>
            <a:ext cx="502061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</a:t>
            </a:r>
            <a:endParaRPr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1" name="正方形/長方形 680"/>
          <p:cNvSpPr/>
          <p:nvPr/>
        </p:nvSpPr>
        <p:spPr>
          <a:xfrm>
            <a:off x="3650777" y="4848897"/>
            <a:ext cx="1856598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足合計　２８本</a:t>
            </a:r>
            <a:endParaRPr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623" y="2520813"/>
            <a:ext cx="2154403" cy="18150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17792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321786" y="3133348"/>
            <a:ext cx="3564000" cy="28800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54" name="グループ化 53"/>
          <p:cNvGrpSpPr/>
          <p:nvPr/>
        </p:nvGrpSpPr>
        <p:grpSpPr>
          <a:xfrm>
            <a:off x="4328325" y="3090155"/>
            <a:ext cx="576000" cy="2921024"/>
            <a:chOff x="-2448961" y="3429000"/>
            <a:chExt cx="576000" cy="2921024"/>
          </a:xfrm>
        </p:grpSpPr>
        <p:sp>
          <p:nvSpPr>
            <p:cNvPr id="55" name="正方形/長方形 54"/>
            <p:cNvSpPr/>
            <p:nvPr/>
          </p:nvSpPr>
          <p:spPr>
            <a:xfrm>
              <a:off x="-2448961" y="3429000"/>
              <a:ext cx="576000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-2448961" y="4910024"/>
              <a:ext cx="576000" cy="144000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3734479" y="3100470"/>
            <a:ext cx="576000" cy="2921024"/>
            <a:chOff x="-2448961" y="3429000"/>
            <a:chExt cx="576000" cy="2921024"/>
          </a:xfrm>
        </p:grpSpPr>
        <p:sp>
          <p:nvSpPr>
            <p:cNvPr id="50" name="正方形/長方形 49"/>
            <p:cNvSpPr/>
            <p:nvPr/>
          </p:nvSpPr>
          <p:spPr>
            <a:xfrm>
              <a:off x="-2448961" y="3429000"/>
              <a:ext cx="576000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-2448961" y="4910024"/>
              <a:ext cx="576000" cy="144000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3141834" y="3109755"/>
            <a:ext cx="576000" cy="2921024"/>
            <a:chOff x="-2448961" y="3429000"/>
            <a:chExt cx="576000" cy="2921024"/>
          </a:xfrm>
        </p:grpSpPr>
        <p:sp>
          <p:nvSpPr>
            <p:cNvPr id="45" name="正方形/長方形 44"/>
            <p:cNvSpPr/>
            <p:nvPr/>
          </p:nvSpPr>
          <p:spPr>
            <a:xfrm>
              <a:off x="-2448961" y="3429000"/>
              <a:ext cx="576000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-2448961" y="4910024"/>
              <a:ext cx="576000" cy="144000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2548509" y="3105215"/>
            <a:ext cx="576000" cy="2921024"/>
            <a:chOff x="-2448961" y="3429000"/>
            <a:chExt cx="576000" cy="2921024"/>
          </a:xfrm>
        </p:grpSpPr>
        <p:sp>
          <p:nvSpPr>
            <p:cNvPr id="40" name="正方形/長方形 39"/>
            <p:cNvSpPr/>
            <p:nvPr/>
          </p:nvSpPr>
          <p:spPr>
            <a:xfrm>
              <a:off x="-2448961" y="3429000"/>
              <a:ext cx="576000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-2448961" y="4910024"/>
              <a:ext cx="576000" cy="144000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1940362" y="3101573"/>
            <a:ext cx="576000" cy="2921024"/>
            <a:chOff x="-2448961" y="3429000"/>
            <a:chExt cx="576000" cy="2921024"/>
          </a:xfrm>
        </p:grpSpPr>
        <p:sp>
          <p:nvSpPr>
            <p:cNvPr id="35" name="正方形/長方形 34"/>
            <p:cNvSpPr/>
            <p:nvPr/>
          </p:nvSpPr>
          <p:spPr>
            <a:xfrm>
              <a:off x="-2448961" y="3429000"/>
              <a:ext cx="576000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-2448961" y="4910024"/>
              <a:ext cx="576000" cy="144000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1332699" y="3096134"/>
            <a:ext cx="576000" cy="2921024"/>
            <a:chOff x="-2448961" y="3429000"/>
            <a:chExt cx="576000" cy="2921024"/>
          </a:xfrm>
        </p:grpSpPr>
        <p:sp>
          <p:nvSpPr>
            <p:cNvPr id="7" name="正方形/長方形 6"/>
            <p:cNvSpPr/>
            <p:nvPr/>
          </p:nvSpPr>
          <p:spPr>
            <a:xfrm>
              <a:off x="-2448961" y="3429000"/>
              <a:ext cx="576000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-2448961" y="4910024"/>
              <a:ext cx="576000" cy="144000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5" y="4067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5" name="角丸四角形吹き出し 634"/>
          <p:cNvSpPr/>
          <p:nvPr/>
        </p:nvSpPr>
        <p:spPr>
          <a:xfrm>
            <a:off x="2281662" y="369739"/>
            <a:ext cx="2448272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全部亀だったとします。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874556" y="3125728"/>
            <a:ext cx="2284948" cy="28800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6" name="テキスト ボックス 635"/>
          <p:cNvSpPr txBox="1"/>
          <p:nvPr/>
        </p:nvSpPr>
        <p:spPr>
          <a:xfrm>
            <a:off x="1085672" y="399177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305565"/>
              </p:ext>
            </p:extLst>
          </p:nvPr>
        </p:nvGraphicFramePr>
        <p:xfrm>
          <a:off x="1320674" y="3140968"/>
          <a:ext cx="583895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000"/>
                <a:gridCol w="2310950"/>
              </a:tblGrid>
              <a:tr h="144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noFill/>
                  </a:tcPr>
                </a:tc>
              </a:tr>
              <a:tr h="144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41" name="円弧 1040"/>
          <p:cNvSpPr/>
          <p:nvPr/>
        </p:nvSpPr>
        <p:spPr>
          <a:xfrm flipH="1">
            <a:off x="910308" y="4573348"/>
            <a:ext cx="820732" cy="144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2" name="円弧 661"/>
          <p:cNvSpPr/>
          <p:nvPr/>
        </p:nvSpPr>
        <p:spPr>
          <a:xfrm>
            <a:off x="6671279" y="3133348"/>
            <a:ext cx="828000" cy="288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3" name="円弧 662"/>
          <p:cNvSpPr/>
          <p:nvPr/>
        </p:nvSpPr>
        <p:spPr>
          <a:xfrm rot="5400000">
            <a:off x="3831772" y="3088250"/>
            <a:ext cx="816633" cy="583883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2" name="正方形/長方形 1041"/>
          <p:cNvSpPr/>
          <p:nvPr/>
        </p:nvSpPr>
        <p:spPr>
          <a:xfrm>
            <a:off x="540431" y="5062515"/>
            <a:ext cx="723275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79" name="正方形/長方形 678"/>
          <p:cNvSpPr/>
          <p:nvPr/>
        </p:nvSpPr>
        <p:spPr>
          <a:xfrm>
            <a:off x="7252885" y="4373293"/>
            <a:ext cx="732893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0" name="正方形/長方形 679"/>
          <p:cNvSpPr/>
          <p:nvPr/>
        </p:nvSpPr>
        <p:spPr>
          <a:xfrm>
            <a:off x="3883920" y="6093296"/>
            <a:ext cx="564578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1" name="正方形/長方形 680"/>
          <p:cNvSpPr/>
          <p:nvPr/>
        </p:nvSpPr>
        <p:spPr>
          <a:xfrm>
            <a:off x="3536571" y="4843977"/>
            <a:ext cx="219002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足合計　２８本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1464525" y="952831"/>
            <a:ext cx="7321710" cy="540000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足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の数は、４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１０＝４０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(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)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なので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４０－２８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＝１２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(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)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多い。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320674" y="3130462"/>
            <a:ext cx="3456000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endCxn id="17" idx="1"/>
          </p:cNvCxnSpPr>
          <p:nvPr/>
        </p:nvCxnSpPr>
        <p:spPr>
          <a:xfrm>
            <a:off x="1320674" y="3140968"/>
            <a:ext cx="0" cy="14400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2329640" y="3511488"/>
            <a:ext cx="8723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１２本</a:t>
            </a:r>
            <a:endParaRPr lang="ja-JP" altLang="en-US" sz="2400" dirty="0">
              <a:solidFill>
                <a:srgbClr val="FF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2" name="円弧 21"/>
          <p:cNvSpPr/>
          <p:nvPr/>
        </p:nvSpPr>
        <p:spPr>
          <a:xfrm flipH="1">
            <a:off x="910308" y="3125728"/>
            <a:ext cx="820732" cy="144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251520" y="3430229"/>
            <a:ext cx="1031051" cy="83099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４－２</a:t>
            </a:r>
            <a:endParaRPr lang="en-US" altLang="ja-JP" sz="2400" dirty="0" smtClean="0">
              <a:solidFill>
                <a:srgbClr val="FF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2400" dirty="0" smtClean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＝２本</a:t>
            </a:r>
            <a:endParaRPr lang="ja-JP" altLang="en-US" sz="2400" dirty="0">
              <a:solidFill>
                <a:srgbClr val="FF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4" name="円弧 23"/>
          <p:cNvSpPr/>
          <p:nvPr/>
        </p:nvSpPr>
        <p:spPr>
          <a:xfrm rot="5400000" flipH="1">
            <a:off x="2682099" y="1366063"/>
            <a:ext cx="782043" cy="3542999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2397466" y="2470142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□羽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cxnSp>
        <p:nvCxnSpPr>
          <p:cNvPr id="9" name="直線矢印コネクタ 8"/>
          <p:cNvCxnSpPr>
            <a:stCxn id="15" idx="2"/>
          </p:cNvCxnSpPr>
          <p:nvPr/>
        </p:nvCxnSpPr>
        <p:spPr>
          <a:xfrm flipH="1">
            <a:off x="3087629" y="1492831"/>
            <a:ext cx="2037751" cy="224875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/>
          <p:cNvSpPr/>
          <p:nvPr/>
        </p:nvSpPr>
        <p:spPr>
          <a:xfrm>
            <a:off x="4894698" y="4843976"/>
            <a:ext cx="963725" cy="461665"/>
          </a:xfrm>
          <a:prstGeom prst="rect">
            <a:avLst/>
          </a:prstGeom>
          <a:solidFill>
            <a:srgbClr val="66FFFF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４０本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329640" y="3511488"/>
            <a:ext cx="87235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１０本</a:t>
            </a:r>
            <a:endParaRPr lang="ja-JP" altLang="en-US" sz="2400" dirty="0">
              <a:solidFill>
                <a:srgbClr val="FF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894698" y="4852215"/>
            <a:ext cx="963725" cy="461665"/>
          </a:xfrm>
          <a:prstGeom prst="rect">
            <a:avLst/>
          </a:prstGeom>
          <a:solidFill>
            <a:srgbClr val="66FFFF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３８本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2379334" y="3511488"/>
            <a:ext cx="822661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 </a:t>
            </a:r>
            <a:r>
              <a:rPr lang="ja-JP" altLang="en-US" sz="2400" dirty="0" smtClean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８本</a:t>
            </a:r>
            <a:endParaRPr lang="ja-JP" altLang="en-US" sz="2400" dirty="0">
              <a:solidFill>
                <a:srgbClr val="FF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4976450" y="4860454"/>
            <a:ext cx="881973" cy="461665"/>
          </a:xfrm>
          <a:prstGeom prst="rect">
            <a:avLst/>
          </a:prstGeom>
          <a:solidFill>
            <a:srgbClr val="66FFFF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</a:t>
            </a:r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6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461087" y="3511488"/>
            <a:ext cx="74090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 </a:t>
            </a:r>
            <a:r>
              <a:rPr lang="en-US" altLang="ja-JP" sz="2400" dirty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6</a:t>
            </a:r>
            <a:r>
              <a:rPr lang="ja-JP" altLang="en-US" sz="2400" dirty="0" smtClean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solidFill>
                <a:srgbClr val="FF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966832" y="4868693"/>
            <a:ext cx="891591" cy="461665"/>
          </a:xfrm>
          <a:prstGeom prst="rect">
            <a:avLst/>
          </a:prstGeom>
          <a:solidFill>
            <a:srgbClr val="66FFFF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</a:t>
            </a:r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4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2451469" y="3511488"/>
            <a:ext cx="75052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4</a:t>
            </a:r>
            <a:r>
              <a:rPr lang="ja-JP" altLang="en-US" sz="2400" dirty="0" smtClean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solidFill>
                <a:srgbClr val="FF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4976450" y="4876932"/>
            <a:ext cx="881973" cy="461665"/>
          </a:xfrm>
          <a:prstGeom prst="rect">
            <a:avLst/>
          </a:prstGeom>
          <a:solidFill>
            <a:srgbClr val="66FFFF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</a:t>
            </a:r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461087" y="3511488"/>
            <a:ext cx="74090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 </a:t>
            </a:r>
            <a:r>
              <a:rPr lang="en-US" altLang="ja-JP" sz="2400" dirty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lang="ja-JP" altLang="en-US" sz="2400" dirty="0" smtClean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solidFill>
                <a:srgbClr val="FF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4976450" y="4885171"/>
            <a:ext cx="881973" cy="461665"/>
          </a:xfrm>
          <a:prstGeom prst="rect">
            <a:avLst/>
          </a:prstGeom>
          <a:solidFill>
            <a:srgbClr val="66FFFF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</a:t>
            </a:r>
            <a:r>
              <a:rPr lang="en-US" altLang="ja-JP" sz="24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0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2461087" y="3511488"/>
            <a:ext cx="74090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0</a:t>
            </a:r>
            <a:r>
              <a:rPr lang="ja-JP" altLang="en-US" sz="2400" dirty="0" smtClean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solidFill>
                <a:srgbClr val="FF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058204" y="4893407"/>
            <a:ext cx="800219" cy="461665"/>
          </a:xfrm>
          <a:prstGeom prst="rect">
            <a:avLst/>
          </a:prstGeom>
          <a:solidFill>
            <a:srgbClr val="66FFFF"/>
          </a:solidFill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28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9" name="角丸四角形吹き出し 58"/>
          <p:cNvSpPr/>
          <p:nvPr/>
        </p:nvSpPr>
        <p:spPr>
          <a:xfrm>
            <a:off x="4869226" y="2294931"/>
            <a:ext cx="3952055" cy="540000"/>
          </a:xfrm>
          <a:prstGeom prst="wedgeRoundRectCallout">
            <a:avLst>
              <a:gd name="adj1" fmla="val -54702"/>
              <a:gd name="adj2" fmla="val 10454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>
              <a:defRPr/>
            </a:pPr>
            <a:r>
              <a:rPr kumimoji="0" lang="en-US" altLang="ja-JP" sz="20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(</a:t>
            </a:r>
            <a:r>
              <a:rPr kumimoji="0" lang="ja-JP" altLang="en-US" sz="20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４０－２８</a:t>
            </a:r>
            <a:r>
              <a:rPr kumimoji="0" lang="en-US" altLang="ja-JP" sz="20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)÷</a:t>
            </a:r>
            <a:r>
              <a:rPr kumimoji="0" lang="ja-JP" altLang="en-US" sz="20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２＝６</a:t>
            </a:r>
            <a:r>
              <a:rPr kumimoji="0" lang="en-US" altLang="ja-JP" sz="20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(</a:t>
            </a:r>
            <a:r>
              <a:rPr kumimoji="0" lang="ja-JP" altLang="en-US" sz="20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羽</a:t>
            </a:r>
            <a:r>
              <a:rPr kumimoji="0" lang="en-US" altLang="ja-JP" sz="20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)</a:t>
            </a:r>
            <a:r>
              <a:rPr kumimoji="0" lang="ja-JP" altLang="en-US" sz="20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が鶴の</a:t>
            </a:r>
            <a:r>
              <a:rPr kumimoji="0" lang="ja-JP" altLang="en-US" sz="20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数</a:t>
            </a:r>
            <a:endParaRPr kumimoji="0" lang="ja-JP" altLang="en-US" sz="20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7" name="角丸四角形吹き出し 26"/>
          <p:cNvSpPr/>
          <p:nvPr/>
        </p:nvSpPr>
        <p:spPr>
          <a:xfrm>
            <a:off x="1908699" y="1623881"/>
            <a:ext cx="6912582" cy="540000"/>
          </a:xfrm>
          <a:prstGeom prst="wedgeRoundRectCallout">
            <a:avLst>
              <a:gd name="adj1" fmla="val -54199"/>
              <a:gd name="adj2" fmla="val 8837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亀１匹を鶴１羽に変身させるごとに、足の数を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本ずつ減らせるので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2" name="円弧 61"/>
          <p:cNvSpPr/>
          <p:nvPr/>
        </p:nvSpPr>
        <p:spPr>
          <a:xfrm rot="5400000" flipH="1">
            <a:off x="1271145" y="4303230"/>
            <a:ext cx="723075" cy="576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/>
          <p:cNvSpPr/>
          <p:nvPr/>
        </p:nvSpPr>
        <p:spPr>
          <a:xfrm>
            <a:off x="1428367" y="3931218"/>
            <a:ext cx="646331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羽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5" name="円弧 64"/>
          <p:cNvSpPr/>
          <p:nvPr/>
        </p:nvSpPr>
        <p:spPr>
          <a:xfrm rot="5400000" flipH="1">
            <a:off x="1596034" y="3983083"/>
            <a:ext cx="677596" cy="1224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正方形/長方形 65"/>
          <p:cNvSpPr/>
          <p:nvPr/>
        </p:nvSpPr>
        <p:spPr>
          <a:xfrm>
            <a:off x="1580685" y="3941573"/>
            <a:ext cx="646331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羽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7" name="円弧 66"/>
          <p:cNvSpPr/>
          <p:nvPr/>
        </p:nvSpPr>
        <p:spPr>
          <a:xfrm rot="5400000" flipH="1">
            <a:off x="1855979" y="3649441"/>
            <a:ext cx="748444" cy="1824314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正方形/長方形 67"/>
          <p:cNvSpPr/>
          <p:nvPr/>
        </p:nvSpPr>
        <p:spPr>
          <a:xfrm>
            <a:off x="2000864" y="3919200"/>
            <a:ext cx="647934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3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羽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9" name="円弧 68"/>
          <p:cNvSpPr/>
          <p:nvPr/>
        </p:nvSpPr>
        <p:spPr>
          <a:xfrm rot="5400000" flipH="1">
            <a:off x="2154734" y="3397243"/>
            <a:ext cx="748444" cy="2412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正方形/長方形 69"/>
          <p:cNvSpPr/>
          <p:nvPr/>
        </p:nvSpPr>
        <p:spPr>
          <a:xfrm>
            <a:off x="2406625" y="3913929"/>
            <a:ext cx="655949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4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羽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1" name="円弧 70"/>
          <p:cNvSpPr/>
          <p:nvPr/>
        </p:nvSpPr>
        <p:spPr>
          <a:xfrm rot="5400000" flipH="1">
            <a:off x="2434051" y="3101342"/>
            <a:ext cx="803398" cy="2985149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2" name="正方形/長方形 71"/>
          <p:cNvSpPr/>
          <p:nvPr/>
        </p:nvSpPr>
        <p:spPr>
          <a:xfrm>
            <a:off x="2888544" y="3940642"/>
            <a:ext cx="646331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5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羽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3" name="円弧 72"/>
          <p:cNvSpPr/>
          <p:nvPr/>
        </p:nvSpPr>
        <p:spPr>
          <a:xfrm rot="5400000" flipH="1">
            <a:off x="2737407" y="2828208"/>
            <a:ext cx="732420" cy="3482008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4" name="正方形/長方形 73"/>
          <p:cNvSpPr/>
          <p:nvPr/>
        </p:nvSpPr>
        <p:spPr>
          <a:xfrm>
            <a:off x="2962474" y="3904118"/>
            <a:ext cx="646331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6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羽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1563173" y="5505498"/>
            <a:ext cx="646331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5847444" y="5446132"/>
            <a:ext cx="80182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36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1553555" y="5505498"/>
            <a:ext cx="65594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4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5847444" y="5446132"/>
            <a:ext cx="80182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32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1563173" y="5505498"/>
            <a:ext cx="646331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6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5849048" y="5446132"/>
            <a:ext cx="8002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28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1563173" y="5505498"/>
            <a:ext cx="646331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8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5839430" y="5446132"/>
            <a:ext cx="80983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24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1409285" y="5505498"/>
            <a:ext cx="8002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10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5849048" y="5446132"/>
            <a:ext cx="8002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20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1409827" y="5480839"/>
            <a:ext cx="8002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12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5849048" y="5446132"/>
            <a:ext cx="8002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16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3683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2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635" grpId="0" animBg="1"/>
      <p:bldP spid="13" grpId="0" animBg="1"/>
      <p:bldP spid="15" grpId="0" animBg="1"/>
      <p:bldP spid="6" grpId="0"/>
      <p:bldP spid="6" grpId="1"/>
      <p:bldP spid="22" grpId="0" animBg="1"/>
      <p:bldP spid="23" grpId="0" animBg="1"/>
      <p:bldP spid="24" grpId="0" animBg="1"/>
      <p:bldP spid="25" grpId="0" animBg="1"/>
      <p:bldP spid="29" grpId="0" animBg="1"/>
      <p:bldP spid="32" grpId="0"/>
      <p:bldP spid="32" grpId="1"/>
      <p:bldP spid="33" grpId="0" animBg="1"/>
      <p:bldP spid="37" grpId="0"/>
      <p:bldP spid="37" grpId="1"/>
      <p:bldP spid="38" grpId="0" animBg="1"/>
      <p:bldP spid="42" grpId="0"/>
      <p:bldP spid="42" grpId="1"/>
      <p:bldP spid="43" grpId="0" animBg="1"/>
      <p:bldP spid="47" grpId="0"/>
      <p:bldP spid="47" grpId="1"/>
      <p:bldP spid="48" grpId="0" animBg="1"/>
      <p:bldP spid="52" grpId="0"/>
      <p:bldP spid="52" grpId="2"/>
      <p:bldP spid="53" grpId="0" animBg="1"/>
      <p:bldP spid="57" grpId="0"/>
      <p:bldP spid="58" grpId="0" animBg="1"/>
      <p:bldP spid="59" grpId="0" animBg="1"/>
      <p:bldP spid="27" grpId="0" animBg="1"/>
      <p:bldP spid="62" grpId="0" animBg="1"/>
      <p:bldP spid="62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4" grpId="0" animBg="1"/>
      <p:bldP spid="75" grpId="0"/>
      <p:bldP spid="75" grpId="1"/>
      <p:bldP spid="76" grpId="0"/>
      <p:bldP spid="76" grpId="1"/>
      <p:bldP spid="77" grpId="0"/>
      <p:bldP spid="77" grpId="1"/>
      <p:bldP spid="78" grpId="0"/>
      <p:bldP spid="78" grpId="1"/>
      <p:bldP spid="80" grpId="0"/>
      <p:bldP spid="80" grpId="1"/>
      <p:bldP spid="81" grpId="0"/>
      <p:bldP spid="81" grpId="1"/>
      <p:bldP spid="82" grpId="0"/>
      <p:bldP spid="82" grpId="1"/>
      <p:bldP spid="83" grpId="0"/>
      <p:bldP spid="83" grpId="1"/>
      <p:bldP spid="84" grpId="0"/>
      <p:bldP spid="84" grpId="1"/>
      <p:bldP spid="85" grpId="0"/>
      <p:bldP spid="85" grpId="1"/>
      <p:bldP spid="86" grpId="0"/>
      <p:bldP spid="8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575318" y="3284360"/>
            <a:ext cx="3564000" cy="28800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54" name="グループ化 53"/>
          <p:cNvGrpSpPr/>
          <p:nvPr/>
        </p:nvGrpSpPr>
        <p:grpSpPr>
          <a:xfrm>
            <a:off x="4565232" y="3257792"/>
            <a:ext cx="576000" cy="2921024"/>
            <a:chOff x="-2448961" y="3429000"/>
            <a:chExt cx="576000" cy="2921024"/>
          </a:xfrm>
        </p:grpSpPr>
        <p:sp>
          <p:nvSpPr>
            <p:cNvPr id="55" name="正方形/長方形 54"/>
            <p:cNvSpPr/>
            <p:nvPr/>
          </p:nvSpPr>
          <p:spPr>
            <a:xfrm>
              <a:off x="-2448961" y="3429000"/>
              <a:ext cx="576000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-2448961" y="4910024"/>
              <a:ext cx="576000" cy="144000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3971386" y="3251482"/>
            <a:ext cx="576000" cy="2921024"/>
            <a:chOff x="-2448961" y="3429000"/>
            <a:chExt cx="576000" cy="2921024"/>
          </a:xfrm>
        </p:grpSpPr>
        <p:sp>
          <p:nvSpPr>
            <p:cNvPr id="50" name="正方形/長方形 49"/>
            <p:cNvSpPr/>
            <p:nvPr/>
          </p:nvSpPr>
          <p:spPr>
            <a:xfrm>
              <a:off x="-2448961" y="3429000"/>
              <a:ext cx="576000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-2448961" y="4910024"/>
              <a:ext cx="576000" cy="144000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3378741" y="3260767"/>
            <a:ext cx="576000" cy="2921024"/>
            <a:chOff x="-2448961" y="3429000"/>
            <a:chExt cx="576000" cy="2921024"/>
          </a:xfrm>
        </p:grpSpPr>
        <p:sp>
          <p:nvSpPr>
            <p:cNvPr id="45" name="正方形/長方形 44"/>
            <p:cNvSpPr/>
            <p:nvPr/>
          </p:nvSpPr>
          <p:spPr>
            <a:xfrm>
              <a:off x="-2448961" y="3429000"/>
              <a:ext cx="576000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-2448961" y="4910024"/>
              <a:ext cx="576000" cy="144000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2768791" y="3256227"/>
            <a:ext cx="576000" cy="2921024"/>
            <a:chOff x="-2448961" y="3429000"/>
            <a:chExt cx="576000" cy="2921024"/>
          </a:xfrm>
        </p:grpSpPr>
        <p:sp>
          <p:nvSpPr>
            <p:cNvPr id="40" name="正方形/長方形 39"/>
            <p:cNvSpPr/>
            <p:nvPr/>
          </p:nvSpPr>
          <p:spPr>
            <a:xfrm>
              <a:off x="-2448961" y="3429000"/>
              <a:ext cx="576000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-2448961" y="4910024"/>
              <a:ext cx="576000" cy="144000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2177269" y="3252585"/>
            <a:ext cx="576000" cy="2921024"/>
            <a:chOff x="-2448961" y="3429000"/>
            <a:chExt cx="576000" cy="2921024"/>
          </a:xfrm>
        </p:grpSpPr>
        <p:sp>
          <p:nvSpPr>
            <p:cNvPr id="35" name="正方形/長方形 34"/>
            <p:cNvSpPr/>
            <p:nvPr/>
          </p:nvSpPr>
          <p:spPr>
            <a:xfrm>
              <a:off x="-2448961" y="3429000"/>
              <a:ext cx="576000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-2448961" y="4910024"/>
              <a:ext cx="576000" cy="144000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1586231" y="3247146"/>
            <a:ext cx="576000" cy="2921024"/>
            <a:chOff x="-2448961" y="3429000"/>
            <a:chExt cx="576000" cy="2921024"/>
          </a:xfrm>
        </p:grpSpPr>
        <p:sp>
          <p:nvSpPr>
            <p:cNvPr id="7" name="正方形/長方形 6"/>
            <p:cNvSpPr/>
            <p:nvPr/>
          </p:nvSpPr>
          <p:spPr>
            <a:xfrm>
              <a:off x="-2448961" y="3429000"/>
              <a:ext cx="576000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-2448961" y="4910024"/>
              <a:ext cx="576000" cy="144000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03" y="260649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5" name="角丸四角形吹き出し 634"/>
          <p:cNvSpPr/>
          <p:nvPr/>
        </p:nvSpPr>
        <p:spPr>
          <a:xfrm>
            <a:off x="1606128" y="1506689"/>
            <a:ext cx="6958233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全部亀だった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として、多くなった足の数を足の数の差２で割る。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128088" y="3276740"/>
            <a:ext cx="2284948" cy="28800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6" name="テキスト ボックス 635"/>
          <p:cNvSpPr txBox="1"/>
          <p:nvPr/>
        </p:nvSpPr>
        <p:spPr>
          <a:xfrm>
            <a:off x="307615" y="1632416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140533"/>
              </p:ext>
            </p:extLst>
          </p:nvPr>
        </p:nvGraphicFramePr>
        <p:xfrm>
          <a:off x="1574206" y="3291980"/>
          <a:ext cx="583895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000"/>
                <a:gridCol w="2310950"/>
              </a:tblGrid>
              <a:tr h="144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noFill/>
                  </a:tcPr>
                </a:tc>
              </a:tr>
              <a:tr h="144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41" name="円弧 1040"/>
          <p:cNvSpPr/>
          <p:nvPr/>
        </p:nvSpPr>
        <p:spPr>
          <a:xfrm flipH="1">
            <a:off x="1163840" y="4724360"/>
            <a:ext cx="820732" cy="144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2" name="円弧 661"/>
          <p:cNvSpPr/>
          <p:nvPr/>
        </p:nvSpPr>
        <p:spPr>
          <a:xfrm>
            <a:off x="6924811" y="3284360"/>
            <a:ext cx="828000" cy="288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3" name="円弧 662"/>
          <p:cNvSpPr/>
          <p:nvPr/>
        </p:nvSpPr>
        <p:spPr>
          <a:xfrm rot="5400000">
            <a:off x="4087581" y="3236985"/>
            <a:ext cx="812079" cy="583883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2" name="正方形/長方形 1041"/>
          <p:cNvSpPr/>
          <p:nvPr/>
        </p:nvSpPr>
        <p:spPr>
          <a:xfrm>
            <a:off x="793963" y="5213527"/>
            <a:ext cx="723275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79" name="正方形/長方形 678"/>
          <p:cNvSpPr/>
          <p:nvPr/>
        </p:nvSpPr>
        <p:spPr>
          <a:xfrm>
            <a:off x="7506417" y="4524305"/>
            <a:ext cx="732893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0" name="正方形/長方形 679"/>
          <p:cNvSpPr/>
          <p:nvPr/>
        </p:nvSpPr>
        <p:spPr>
          <a:xfrm>
            <a:off x="4157265" y="6187112"/>
            <a:ext cx="564578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1" name="正方形/長方形 680"/>
          <p:cNvSpPr/>
          <p:nvPr/>
        </p:nvSpPr>
        <p:spPr>
          <a:xfrm>
            <a:off x="3790103" y="4994989"/>
            <a:ext cx="219002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足合計　２８本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574206" y="3281474"/>
            <a:ext cx="3456000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endCxn id="17" idx="1"/>
          </p:cNvCxnSpPr>
          <p:nvPr/>
        </p:nvCxnSpPr>
        <p:spPr>
          <a:xfrm>
            <a:off x="1574206" y="3291980"/>
            <a:ext cx="0" cy="14400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正方形/長方形 71"/>
          <p:cNvSpPr/>
          <p:nvPr/>
        </p:nvSpPr>
        <p:spPr>
          <a:xfrm>
            <a:off x="3142076" y="4091654"/>
            <a:ext cx="646331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5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羽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3" name="円弧 72"/>
          <p:cNvSpPr/>
          <p:nvPr/>
        </p:nvSpPr>
        <p:spPr>
          <a:xfrm rot="5400000" flipH="1">
            <a:off x="2990939" y="2979220"/>
            <a:ext cx="732420" cy="3482008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4" name="正方形/長方形 73"/>
          <p:cNvSpPr/>
          <p:nvPr/>
        </p:nvSpPr>
        <p:spPr>
          <a:xfrm>
            <a:off x="3042265" y="4053951"/>
            <a:ext cx="646331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6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羽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2923131" y="5593604"/>
            <a:ext cx="8002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12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5946864" y="5597143"/>
            <a:ext cx="8002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16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8" name="円弧 87"/>
          <p:cNvSpPr/>
          <p:nvPr/>
        </p:nvSpPr>
        <p:spPr>
          <a:xfrm rot="5400000" flipH="1">
            <a:off x="5949804" y="2116781"/>
            <a:ext cx="606972" cy="231949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9" name="正方形/長方形 88"/>
          <p:cNvSpPr/>
          <p:nvPr/>
        </p:nvSpPr>
        <p:spPr>
          <a:xfrm>
            <a:off x="6023807" y="2675356"/>
            <a:ext cx="655949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4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匹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0" name="角丸四角形吹き出し 89"/>
          <p:cNvSpPr/>
          <p:nvPr/>
        </p:nvSpPr>
        <p:spPr>
          <a:xfrm>
            <a:off x="1324280" y="260649"/>
            <a:ext cx="7496192" cy="1079225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鶴と亀が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合わせて１０います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。それぞれの足の和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は２８に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なるとき、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鶴は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何羽、亀は何匹いる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でしょうか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？</a:t>
            </a:r>
            <a:endParaRPr kumimoji="0" lang="en-US" altLang="ja-JP" sz="2800" b="1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04057" y="2052256"/>
            <a:ext cx="2659866" cy="1200329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４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１０＝４０</a:t>
            </a:r>
            <a:endParaRPr kumimoji="1" lang="en-US" altLang="ja-JP" dirty="0" smtClean="0"/>
          </a:p>
          <a:p>
            <a:r>
              <a:rPr kumimoji="1" lang="ja-JP" altLang="en-US" dirty="0" smtClean="0"/>
              <a:t>４０－２８＝１２</a:t>
            </a:r>
            <a:endParaRPr kumimoji="1" lang="en-US" altLang="ja-JP" dirty="0" smtClean="0"/>
          </a:p>
          <a:p>
            <a:r>
              <a:rPr kumimoji="1" lang="ja-JP" altLang="en-US" dirty="0" smtClean="0"/>
              <a:t>１２</a:t>
            </a:r>
            <a:r>
              <a:rPr kumimoji="1" lang="en-US" altLang="ja-JP" dirty="0" smtClean="0"/>
              <a:t>÷</a:t>
            </a:r>
            <a:r>
              <a:rPr kumimoji="1" lang="ja-JP" altLang="en-US" dirty="0" smtClean="0"/>
              <a:t>２＝６</a:t>
            </a:r>
            <a:endParaRPr kumimoji="1" lang="en-US" altLang="ja-JP" dirty="0" smtClean="0"/>
          </a:p>
          <a:p>
            <a:r>
              <a:rPr kumimoji="1" lang="ja-JP" altLang="en-US" dirty="0" smtClean="0"/>
              <a:t>鶴の数は６羽、亀は４匹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5673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グループ化 43"/>
          <p:cNvGrpSpPr/>
          <p:nvPr/>
        </p:nvGrpSpPr>
        <p:grpSpPr>
          <a:xfrm>
            <a:off x="6502972" y="3111279"/>
            <a:ext cx="576000" cy="2921024"/>
            <a:chOff x="-2448961" y="3429000"/>
            <a:chExt cx="576000" cy="2921024"/>
          </a:xfrm>
        </p:grpSpPr>
        <p:sp>
          <p:nvSpPr>
            <p:cNvPr id="45" name="正方形/長方形 44"/>
            <p:cNvSpPr/>
            <p:nvPr/>
          </p:nvSpPr>
          <p:spPr>
            <a:xfrm>
              <a:off x="-2448961" y="3429000"/>
              <a:ext cx="576000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-2448961" y="4910024"/>
              <a:ext cx="576000" cy="144000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5940534" y="3097705"/>
            <a:ext cx="576000" cy="2921024"/>
            <a:chOff x="-2448961" y="3429000"/>
            <a:chExt cx="576000" cy="2921024"/>
          </a:xfrm>
        </p:grpSpPr>
        <p:sp>
          <p:nvSpPr>
            <p:cNvPr id="40" name="正方形/長方形 39"/>
            <p:cNvSpPr/>
            <p:nvPr/>
          </p:nvSpPr>
          <p:spPr>
            <a:xfrm>
              <a:off x="-2448961" y="3429000"/>
              <a:ext cx="576000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-2448961" y="4910024"/>
              <a:ext cx="576000" cy="144000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5382686" y="3097705"/>
            <a:ext cx="576000" cy="2921024"/>
            <a:chOff x="-2448961" y="3429000"/>
            <a:chExt cx="576000" cy="2921024"/>
          </a:xfrm>
        </p:grpSpPr>
        <p:sp>
          <p:nvSpPr>
            <p:cNvPr id="35" name="正方形/長方形 34"/>
            <p:cNvSpPr/>
            <p:nvPr/>
          </p:nvSpPr>
          <p:spPr>
            <a:xfrm>
              <a:off x="-2448961" y="3429000"/>
              <a:ext cx="576000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-2448961" y="4910024"/>
              <a:ext cx="576000" cy="144000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4792803" y="3098155"/>
            <a:ext cx="576000" cy="2921024"/>
            <a:chOff x="-2448961" y="3429000"/>
            <a:chExt cx="576000" cy="2921024"/>
          </a:xfrm>
        </p:grpSpPr>
        <p:sp>
          <p:nvSpPr>
            <p:cNvPr id="7" name="正方形/長方形 6"/>
            <p:cNvSpPr/>
            <p:nvPr/>
          </p:nvSpPr>
          <p:spPr>
            <a:xfrm>
              <a:off x="-2448961" y="3429000"/>
              <a:ext cx="576000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-2448961" y="4910024"/>
              <a:ext cx="576000" cy="144000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90" name="正方形/長方形 89"/>
          <p:cNvSpPr/>
          <p:nvPr/>
        </p:nvSpPr>
        <p:spPr>
          <a:xfrm>
            <a:off x="4812285" y="3127551"/>
            <a:ext cx="576000" cy="287312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9" name="正方形/長方形 88"/>
          <p:cNvSpPr/>
          <p:nvPr/>
        </p:nvSpPr>
        <p:spPr>
          <a:xfrm>
            <a:off x="5374240" y="3143131"/>
            <a:ext cx="576000" cy="287312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8" name="正方形/長方形 87"/>
          <p:cNvSpPr/>
          <p:nvPr/>
        </p:nvSpPr>
        <p:spPr>
          <a:xfrm>
            <a:off x="5936291" y="3139496"/>
            <a:ext cx="576000" cy="287312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6499547" y="3136788"/>
            <a:ext cx="576000" cy="287312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5" y="406797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5" name="角丸四角形吹き出し 634"/>
          <p:cNvSpPr/>
          <p:nvPr/>
        </p:nvSpPr>
        <p:spPr>
          <a:xfrm>
            <a:off x="2281662" y="369739"/>
            <a:ext cx="2448272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全部鶴だった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とします。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34902" y="4585627"/>
            <a:ext cx="3456000" cy="1440000"/>
          </a:xfrm>
          <a:prstGeom prst="rect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6" name="テキスト ボックス 635"/>
          <p:cNvSpPr txBox="1"/>
          <p:nvPr/>
        </p:nvSpPr>
        <p:spPr>
          <a:xfrm>
            <a:off x="1085672" y="399177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41" name="円弧 1040"/>
          <p:cNvSpPr/>
          <p:nvPr/>
        </p:nvSpPr>
        <p:spPr>
          <a:xfrm flipH="1">
            <a:off x="910308" y="4573348"/>
            <a:ext cx="820732" cy="144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2" name="円弧 661"/>
          <p:cNvSpPr/>
          <p:nvPr/>
        </p:nvSpPr>
        <p:spPr>
          <a:xfrm>
            <a:off x="6655711" y="3132129"/>
            <a:ext cx="828000" cy="288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3" name="円弧 662"/>
          <p:cNvSpPr/>
          <p:nvPr/>
        </p:nvSpPr>
        <p:spPr>
          <a:xfrm rot="5400000">
            <a:off x="3804687" y="3127665"/>
            <a:ext cx="816633" cy="576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2" name="正方形/長方形 1041"/>
          <p:cNvSpPr/>
          <p:nvPr/>
        </p:nvSpPr>
        <p:spPr>
          <a:xfrm>
            <a:off x="540431" y="5062515"/>
            <a:ext cx="723275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79" name="正方形/長方形 678"/>
          <p:cNvSpPr/>
          <p:nvPr/>
        </p:nvSpPr>
        <p:spPr>
          <a:xfrm>
            <a:off x="7252885" y="4373293"/>
            <a:ext cx="732893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0" name="正方形/長方形 679"/>
          <p:cNvSpPr/>
          <p:nvPr/>
        </p:nvSpPr>
        <p:spPr>
          <a:xfrm>
            <a:off x="3883920" y="6093296"/>
            <a:ext cx="564578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1" name="正方形/長方形 680"/>
          <p:cNvSpPr/>
          <p:nvPr/>
        </p:nvSpPr>
        <p:spPr>
          <a:xfrm>
            <a:off x="2536767" y="4876282"/>
            <a:ext cx="219002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足合計　２８本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1464525" y="952831"/>
            <a:ext cx="7321710" cy="540000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足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の数は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、２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＝２０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(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)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なので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２８－２０＝８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(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)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少ない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4" name="円弧 23"/>
          <p:cNvSpPr/>
          <p:nvPr/>
        </p:nvSpPr>
        <p:spPr>
          <a:xfrm rot="5400000" flipH="1">
            <a:off x="5530868" y="1997528"/>
            <a:ext cx="807149" cy="2304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5670686" y="2486655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□匹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cxnSp>
        <p:nvCxnSpPr>
          <p:cNvPr id="9" name="直線矢印コネクタ 8"/>
          <p:cNvCxnSpPr>
            <a:stCxn id="15" idx="2"/>
          </p:cNvCxnSpPr>
          <p:nvPr/>
        </p:nvCxnSpPr>
        <p:spPr>
          <a:xfrm>
            <a:off x="5125380" y="1492831"/>
            <a:ext cx="796056" cy="211117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/>
          <p:cNvSpPr/>
          <p:nvPr/>
        </p:nvSpPr>
        <p:spPr>
          <a:xfrm>
            <a:off x="3757995" y="4896181"/>
            <a:ext cx="954107" cy="461665"/>
          </a:xfrm>
          <a:prstGeom prst="rect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２０本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755862" y="4865317"/>
            <a:ext cx="954107" cy="461665"/>
          </a:xfrm>
          <a:prstGeom prst="rect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２２本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653577" y="3611316"/>
            <a:ext cx="822661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 </a:t>
            </a:r>
            <a:r>
              <a:rPr lang="ja-JP" altLang="en-US" sz="2400" dirty="0" smtClean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８本</a:t>
            </a:r>
            <a:endParaRPr lang="ja-JP" altLang="en-US" sz="2400" dirty="0">
              <a:solidFill>
                <a:srgbClr val="FF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771431" y="4846433"/>
            <a:ext cx="963725" cy="461665"/>
          </a:xfrm>
          <a:prstGeom prst="rect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２４本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708889" y="3610705"/>
            <a:ext cx="74090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 </a:t>
            </a:r>
            <a:r>
              <a:rPr lang="en-US" altLang="ja-JP" sz="2400" dirty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6</a:t>
            </a:r>
            <a:r>
              <a:rPr lang="ja-JP" altLang="en-US" sz="2400" dirty="0" smtClean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solidFill>
                <a:srgbClr val="FF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4724017" y="3632810"/>
            <a:ext cx="75052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4</a:t>
            </a:r>
            <a:r>
              <a:rPr lang="ja-JP" altLang="en-US" sz="2400" dirty="0" smtClean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solidFill>
                <a:srgbClr val="FF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4706881" y="3595916"/>
            <a:ext cx="74090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 </a:t>
            </a:r>
            <a:r>
              <a:rPr lang="en-US" altLang="ja-JP" sz="2400" dirty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lang="ja-JP" altLang="en-US" sz="2400" dirty="0" smtClean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solidFill>
                <a:srgbClr val="FF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9" name="角丸四角形吹き出し 58"/>
          <p:cNvSpPr/>
          <p:nvPr/>
        </p:nvSpPr>
        <p:spPr>
          <a:xfrm>
            <a:off x="895607" y="2310696"/>
            <a:ext cx="3952055" cy="540000"/>
          </a:xfrm>
          <a:prstGeom prst="wedgeRoundRectCallout">
            <a:avLst>
              <a:gd name="adj1" fmla="val -54702"/>
              <a:gd name="adj2" fmla="val 10454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>
              <a:defRPr/>
            </a:pPr>
            <a:r>
              <a:rPr kumimoji="0" lang="en-US" altLang="ja-JP" sz="20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(</a:t>
            </a:r>
            <a:r>
              <a:rPr kumimoji="0" lang="ja-JP" altLang="en-US" sz="20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２８－２０</a:t>
            </a:r>
            <a:r>
              <a:rPr kumimoji="0" lang="en-US" altLang="ja-JP" sz="20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)÷</a:t>
            </a:r>
            <a:r>
              <a:rPr kumimoji="0" lang="ja-JP" altLang="en-US" sz="20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r>
              <a:rPr kumimoji="0" lang="ja-JP" altLang="en-US" sz="20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＝４</a:t>
            </a:r>
            <a:r>
              <a:rPr kumimoji="0" lang="en-US" altLang="ja-JP" sz="20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(</a:t>
            </a:r>
            <a:r>
              <a:rPr kumimoji="0" lang="ja-JP" altLang="en-US" sz="20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匹</a:t>
            </a:r>
            <a:r>
              <a:rPr kumimoji="0" lang="en-US" altLang="ja-JP" sz="20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)</a:t>
            </a:r>
            <a:r>
              <a:rPr kumimoji="0" lang="ja-JP" altLang="en-US" sz="20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が亀の数</a:t>
            </a:r>
            <a:endParaRPr kumimoji="0" lang="ja-JP" altLang="en-US" sz="20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7" name="角丸四角形吹き出し 26"/>
          <p:cNvSpPr/>
          <p:nvPr/>
        </p:nvSpPr>
        <p:spPr>
          <a:xfrm>
            <a:off x="1908699" y="1623881"/>
            <a:ext cx="6912582" cy="540000"/>
          </a:xfrm>
          <a:prstGeom prst="wedgeRoundRectCallout">
            <a:avLst>
              <a:gd name="adj1" fmla="val -54199"/>
              <a:gd name="adj2" fmla="val 8837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鶴１匹を亀１羽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に変身させるごとに、足の数を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ずつ増やせるので、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2" name="円弧 61"/>
          <p:cNvSpPr/>
          <p:nvPr/>
        </p:nvSpPr>
        <p:spPr>
          <a:xfrm rot="5400000">
            <a:off x="6565294" y="2856699"/>
            <a:ext cx="468852" cy="576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正方形/長方形 63"/>
          <p:cNvSpPr/>
          <p:nvPr/>
        </p:nvSpPr>
        <p:spPr>
          <a:xfrm>
            <a:off x="6551583" y="3274519"/>
            <a:ext cx="569387" cy="400110"/>
          </a:xfrm>
          <a:prstGeom prst="rect">
            <a:avLst/>
          </a:prstGeom>
          <a:solidFill>
            <a:srgbClr val="66FFFF"/>
          </a:solidFill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匹</a:t>
            </a:r>
            <a:endParaRPr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5" name="円弧 64"/>
          <p:cNvSpPr/>
          <p:nvPr/>
        </p:nvSpPr>
        <p:spPr>
          <a:xfrm rot="5400000">
            <a:off x="6203657" y="2572279"/>
            <a:ext cx="579821" cy="1152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正方形/長方形 65"/>
          <p:cNvSpPr/>
          <p:nvPr/>
        </p:nvSpPr>
        <p:spPr>
          <a:xfrm>
            <a:off x="6201331" y="3275873"/>
            <a:ext cx="569387" cy="400110"/>
          </a:xfrm>
          <a:prstGeom prst="rect">
            <a:avLst/>
          </a:prstGeom>
          <a:solidFill>
            <a:srgbClr val="66FFFF"/>
          </a:solidFill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匹</a:t>
            </a:r>
            <a:endParaRPr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7" name="円弧 66"/>
          <p:cNvSpPr/>
          <p:nvPr/>
        </p:nvSpPr>
        <p:spPr>
          <a:xfrm rot="5400000">
            <a:off x="5838523" y="2253830"/>
            <a:ext cx="767625" cy="1728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正方形/長方形 67"/>
          <p:cNvSpPr/>
          <p:nvPr/>
        </p:nvSpPr>
        <p:spPr>
          <a:xfrm>
            <a:off x="5825184" y="3271094"/>
            <a:ext cx="647934" cy="461665"/>
          </a:xfrm>
          <a:prstGeom prst="rect">
            <a:avLst/>
          </a:prstGeom>
          <a:solidFill>
            <a:srgbClr val="66FFFF"/>
          </a:solidFill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3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匹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9" name="円弧 68"/>
          <p:cNvSpPr/>
          <p:nvPr/>
        </p:nvSpPr>
        <p:spPr>
          <a:xfrm rot="5400000">
            <a:off x="5552828" y="1955956"/>
            <a:ext cx="745215" cy="2304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正方形/長方形 69"/>
          <p:cNvSpPr/>
          <p:nvPr/>
        </p:nvSpPr>
        <p:spPr>
          <a:xfrm>
            <a:off x="5596873" y="3418149"/>
            <a:ext cx="655949" cy="461665"/>
          </a:xfrm>
          <a:prstGeom prst="rect">
            <a:avLst/>
          </a:prstGeom>
          <a:solidFill>
            <a:srgbClr val="66FFFF"/>
          </a:solidFill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4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匹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586198"/>
              </p:ext>
            </p:extLst>
          </p:nvPr>
        </p:nvGraphicFramePr>
        <p:xfrm>
          <a:off x="1320674" y="3140968"/>
          <a:ext cx="576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804"/>
                <a:gridCol w="2291196"/>
              </a:tblGrid>
              <a:tr h="144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noFill/>
                  </a:tcPr>
                </a:tc>
              </a:tr>
              <a:tr h="144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5" name="正方形/長方形 74"/>
          <p:cNvSpPr/>
          <p:nvPr/>
        </p:nvSpPr>
        <p:spPr>
          <a:xfrm>
            <a:off x="1707348" y="5497771"/>
            <a:ext cx="88197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１４本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6161239" y="5519558"/>
            <a:ext cx="72808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８本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1716966" y="5497771"/>
            <a:ext cx="87235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1716966" y="5497771"/>
            <a:ext cx="87235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１６本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6016968" y="5519558"/>
            <a:ext cx="87235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１６本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6012160" y="5519558"/>
            <a:ext cx="87716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1712158" y="5497771"/>
            <a:ext cx="87716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１８本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6156430" y="5519558"/>
            <a:ext cx="73289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3815514" y="4861706"/>
            <a:ext cx="954107" cy="461665"/>
          </a:xfrm>
          <a:prstGeom prst="rect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２６本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3846010" y="4858431"/>
            <a:ext cx="958917" cy="461665"/>
          </a:xfrm>
          <a:prstGeom prst="rect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２８本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7274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89" grpId="0" animBg="1"/>
      <p:bldP spid="88" grpId="0" animBg="1"/>
      <p:bldP spid="28" grpId="0" animBg="1"/>
      <p:bldP spid="635" grpId="0" animBg="1"/>
      <p:bldP spid="13" grpId="0" animBg="1"/>
      <p:bldP spid="15" grpId="0" animBg="1"/>
      <p:bldP spid="24" grpId="0" animBg="1"/>
      <p:bldP spid="25" grpId="0" animBg="1"/>
      <p:bldP spid="29" grpId="0" animBg="1"/>
      <p:bldP spid="33" grpId="0" animBg="1"/>
      <p:bldP spid="37" grpId="0"/>
      <p:bldP spid="37" grpId="2"/>
      <p:bldP spid="38" grpId="0" animBg="1"/>
      <p:bldP spid="42" grpId="0"/>
      <p:bldP spid="42" grpId="1"/>
      <p:bldP spid="47" grpId="0"/>
      <p:bldP spid="47" grpId="1"/>
      <p:bldP spid="52" grpId="0"/>
      <p:bldP spid="52" grpId="1"/>
      <p:bldP spid="59" grpId="0" animBg="1"/>
      <p:bldP spid="27" grpId="0" animBg="1"/>
      <p:bldP spid="62" grpId="0" animBg="1"/>
      <p:bldP spid="62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70" grpId="0" animBg="1"/>
      <p:bldP spid="75" grpId="0"/>
      <p:bldP spid="75" grpId="1"/>
      <p:bldP spid="76" grpId="0"/>
      <p:bldP spid="76" grpId="1"/>
      <p:bldP spid="77" grpId="0"/>
      <p:bldP spid="83" grpId="0"/>
      <p:bldP spid="83" grpId="1"/>
      <p:bldP spid="78" grpId="0"/>
      <p:bldP spid="84" grpId="0"/>
      <p:bldP spid="84" grpId="1"/>
      <p:bldP spid="85" grpId="0"/>
      <p:bldP spid="85" grpId="1"/>
      <p:bldP spid="87" grpId="0"/>
      <p:bldP spid="87" grpId="1"/>
      <p:bldP spid="92" grpId="0" animBg="1"/>
      <p:bldP spid="92" grpId="1" animBg="1"/>
      <p:bldP spid="9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575318" y="3284360"/>
            <a:ext cx="3564000" cy="28800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54" name="グループ化 53"/>
          <p:cNvGrpSpPr/>
          <p:nvPr/>
        </p:nvGrpSpPr>
        <p:grpSpPr>
          <a:xfrm>
            <a:off x="4548607" y="3257792"/>
            <a:ext cx="576000" cy="2921024"/>
            <a:chOff x="-2448961" y="3429000"/>
            <a:chExt cx="576000" cy="2921024"/>
          </a:xfrm>
        </p:grpSpPr>
        <p:sp>
          <p:nvSpPr>
            <p:cNvPr id="55" name="正方形/長方形 54"/>
            <p:cNvSpPr/>
            <p:nvPr/>
          </p:nvSpPr>
          <p:spPr>
            <a:xfrm>
              <a:off x="-2448961" y="3429000"/>
              <a:ext cx="576000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-2448961" y="4910024"/>
              <a:ext cx="576000" cy="144000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3954761" y="3251482"/>
            <a:ext cx="576000" cy="2921024"/>
            <a:chOff x="-2448961" y="3429000"/>
            <a:chExt cx="576000" cy="2921024"/>
          </a:xfrm>
        </p:grpSpPr>
        <p:sp>
          <p:nvSpPr>
            <p:cNvPr id="50" name="正方形/長方形 49"/>
            <p:cNvSpPr/>
            <p:nvPr/>
          </p:nvSpPr>
          <p:spPr>
            <a:xfrm>
              <a:off x="-2448961" y="3429000"/>
              <a:ext cx="576000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-2448961" y="4910024"/>
              <a:ext cx="576000" cy="144000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3362116" y="3260767"/>
            <a:ext cx="576000" cy="2921024"/>
            <a:chOff x="-2448961" y="3429000"/>
            <a:chExt cx="576000" cy="2921024"/>
          </a:xfrm>
        </p:grpSpPr>
        <p:sp>
          <p:nvSpPr>
            <p:cNvPr id="45" name="正方形/長方形 44"/>
            <p:cNvSpPr/>
            <p:nvPr/>
          </p:nvSpPr>
          <p:spPr>
            <a:xfrm>
              <a:off x="-2448961" y="3429000"/>
              <a:ext cx="576000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-2448961" y="4910024"/>
              <a:ext cx="576000" cy="144000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2768791" y="3256227"/>
            <a:ext cx="576000" cy="2921024"/>
            <a:chOff x="-2448961" y="3429000"/>
            <a:chExt cx="576000" cy="2921024"/>
          </a:xfrm>
        </p:grpSpPr>
        <p:sp>
          <p:nvSpPr>
            <p:cNvPr id="40" name="正方形/長方形 39"/>
            <p:cNvSpPr/>
            <p:nvPr/>
          </p:nvSpPr>
          <p:spPr>
            <a:xfrm>
              <a:off x="-2448961" y="3429000"/>
              <a:ext cx="576000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-2448961" y="4910024"/>
              <a:ext cx="576000" cy="144000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2177269" y="3252585"/>
            <a:ext cx="576000" cy="2921024"/>
            <a:chOff x="-2448961" y="3429000"/>
            <a:chExt cx="576000" cy="2921024"/>
          </a:xfrm>
        </p:grpSpPr>
        <p:sp>
          <p:nvSpPr>
            <p:cNvPr id="35" name="正方形/長方形 34"/>
            <p:cNvSpPr/>
            <p:nvPr/>
          </p:nvSpPr>
          <p:spPr>
            <a:xfrm>
              <a:off x="-2448961" y="3429000"/>
              <a:ext cx="576000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-2448961" y="4910024"/>
              <a:ext cx="576000" cy="144000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1586231" y="3247146"/>
            <a:ext cx="576000" cy="2921024"/>
            <a:chOff x="-2448961" y="3429000"/>
            <a:chExt cx="576000" cy="2921024"/>
          </a:xfrm>
        </p:grpSpPr>
        <p:sp>
          <p:nvSpPr>
            <p:cNvPr id="7" name="正方形/長方形 6"/>
            <p:cNvSpPr/>
            <p:nvPr/>
          </p:nvSpPr>
          <p:spPr>
            <a:xfrm>
              <a:off x="-2448961" y="3429000"/>
              <a:ext cx="576000" cy="14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-2448961" y="4910024"/>
              <a:ext cx="576000" cy="144000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03" y="260649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5" name="角丸四角形吹き出し 634"/>
          <p:cNvSpPr/>
          <p:nvPr/>
        </p:nvSpPr>
        <p:spPr>
          <a:xfrm>
            <a:off x="1606128" y="1506689"/>
            <a:ext cx="6958233" cy="461665"/>
          </a:xfrm>
          <a:prstGeom prst="wedgeRoundRectCallout">
            <a:avLst>
              <a:gd name="adj1" fmla="val -53128"/>
              <a:gd name="adj2" fmla="val 5776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 P教科書体M" panose="03000600000000000000" pitchFamily="66" charset="-128"/>
                <a:ea typeface="AR P教科書体M" panose="03000600000000000000" pitchFamily="66" charset="-128"/>
              </a:rPr>
              <a:t>全部鶴だったとして、少ない足の数を足の数の差２で割る。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128088" y="3276740"/>
            <a:ext cx="2284948" cy="28800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6" name="テキスト ボックス 635"/>
          <p:cNvSpPr txBox="1"/>
          <p:nvPr/>
        </p:nvSpPr>
        <p:spPr>
          <a:xfrm>
            <a:off x="307615" y="1632416"/>
            <a:ext cx="103817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140533"/>
              </p:ext>
            </p:extLst>
          </p:nvPr>
        </p:nvGraphicFramePr>
        <p:xfrm>
          <a:off x="1574206" y="3291980"/>
          <a:ext cx="583895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000"/>
                <a:gridCol w="2310950"/>
              </a:tblGrid>
              <a:tr h="144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noFill/>
                  </a:tcPr>
                </a:tc>
              </a:tr>
              <a:tr h="144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41" name="円弧 1040"/>
          <p:cNvSpPr/>
          <p:nvPr/>
        </p:nvSpPr>
        <p:spPr>
          <a:xfrm flipH="1">
            <a:off x="1163840" y="4724360"/>
            <a:ext cx="820732" cy="144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2" name="円弧 661"/>
          <p:cNvSpPr/>
          <p:nvPr/>
        </p:nvSpPr>
        <p:spPr>
          <a:xfrm>
            <a:off x="6924811" y="3284360"/>
            <a:ext cx="828000" cy="288000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3" name="円弧 662"/>
          <p:cNvSpPr/>
          <p:nvPr/>
        </p:nvSpPr>
        <p:spPr>
          <a:xfrm rot="5400000">
            <a:off x="4087581" y="3236985"/>
            <a:ext cx="812079" cy="583883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2" name="正方形/長方形 1041"/>
          <p:cNvSpPr/>
          <p:nvPr/>
        </p:nvSpPr>
        <p:spPr>
          <a:xfrm>
            <a:off x="793963" y="5213527"/>
            <a:ext cx="723275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79" name="正方形/長方形 678"/>
          <p:cNvSpPr/>
          <p:nvPr/>
        </p:nvSpPr>
        <p:spPr>
          <a:xfrm>
            <a:off x="7506417" y="4524305"/>
            <a:ext cx="732893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0" name="正方形/長方形 679"/>
          <p:cNvSpPr/>
          <p:nvPr/>
        </p:nvSpPr>
        <p:spPr>
          <a:xfrm>
            <a:off x="4157265" y="6187112"/>
            <a:ext cx="564578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1" name="正方形/長方形 680"/>
          <p:cNvSpPr/>
          <p:nvPr/>
        </p:nvSpPr>
        <p:spPr>
          <a:xfrm>
            <a:off x="3790103" y="4994989"/>
            <a:ext cx="219002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足合計　２８本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574206" y="3281474"/>
            <a:ext cx="3456000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endCxn id="17" idx="1"/>
          </p:cNvCxnSpPr>
          <p:nvPr/>
        </p:nvCxnSpPr>
        <p:spPr>
          <a:xfrm>
            <a:off x="1574206" y="3291980"/>
            <a:ext cx="0" cy="144000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正方形/長方形 71"/>
          <p:cNvSpPr/>
          <p:nvPr/>
        </p:nvSpPr>
        <p:spPr>
          <a:xfrm>
            <a:off x="3142076" y="4091654"/>
            <a:ext cx="646331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5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羽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3" name="円弧 72"/>
          <p:cNvSpPr/>
          <p:nvPr/>
        </p:nvSpPr>
        <p:spPr>
          <a:xfrm rot="5400000" flipH="1">
            <a:off x="2990939" y="2979220"/>
            <a:ext cx="732420" cy="3482008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4" name="正方形/長方形 73"/>
          <p:cNvSpPr/>
          <p:nvPr/>
        </p:nvSpPr>
        <p:spPr>
          <a:xfrm>
            <a:off x="3042265" y="4053951"/>
            <a:ext cx="646331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6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羽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2923131" y="5593604"/>
            <a:ext cx="8002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12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5946864" y="5597143"/>
            <a:ext cx="8002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16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8" name="円弧 87"/>
          <p:cNvSpPr/>
          <p:nvPr/>
        </p:nvSpPr>
        <p:spPr>
          <a:xfrm rot="5400000" flipH="1">
            <a:off x="5949804" y="2116781"/>
            <a:ext cx="606972" cy="2319490"/>
          </a:xfrm>
          <a:prstGeom prst="arc">
            <a:avLst>
              <a:gd name="adj1" fmla="val 16200000"/>
              <a:gd name="adj2" fmla="val 536726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9" name="正方形/長方形 88"/>
          <p:cNvSpPr/>
          <p:nvPr/>
        </p:nvSpPr>
        <p:spPr>
          <a:xfrm>
            <a:off x="6023807" y="2675356"/>
            <a:ext cx="655949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4</a:t>
            </a:r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匹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0" name="角丸四角形吹き出し 89"/>
          <p:cNvSpPr/>
          <p:nvPr/>
        </p:nvSpPr>
        <p:spPr>
          <a:xfrm>
            <a:off x="1324280" y="260649"/>
            <a:ext cx="7496192" cy="1079225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鶴と亀が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合わせて１０います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。それぞれの足の和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は２８に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なるとき、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鶴は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何羽、亀は何匹いる</a:t>
            </a:r>
            <a:r>
              <a:rPr kumimoji="0" lang="ja-JP" altLang="en-US" sz="2800" b="1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でしょうか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？</a:t>
            </a:r>
            <a:endParaRPr kumimoji="0" lang="en-US" altLang="ja-JP" sz="2800" b="1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04057" y="2052256"/>
            <a:ext cx="2659866" cy="1200329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２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１０＝２０</a:t>
            </a:r>
            <a:endParaRPr kumimoji="1" lang="en-US" altLang="ja-JP" dirty="0" smtClean="0"/>
          </a:p>
          <a:p>
            <a:r>
              <a:rPr kumimoji="1" lang="ja-JP" altLang="en-US" dirty="0" smtClean="0"/>
              <a:t>２８－２０＝８</a:t>
            </a:r>
            <a:endParaRPr kumimoji="1" lang="en-US" altLang="ja-JP" dirty="0" smtClean="0"/>
          </a:p>
          <a:p>
            <a:r>
              <a:rPr kumimoji="1" lang="ja-JP" altLang="en-US" dirty="0" smtClean="0"/>
              <a:t>８</a:t>
            </a:r>
            <a:r>
              <a:rPr kumimoji="1" lang="en-US" altLang="ja-JP" dirty="0" smtClean="0"/>
              <a:t>÷</a:t>
            </a:r>
            <a:r>
              <a:rPr kumimoji="1" lang="ja-JP" altLang="en-US" dirty="0" smtClean="0"/>
              <a:t>２＝４</a:t>
            </a:r>
            <a:endParaRPr kumimoji="1" lang="en-US" altLang="ja-JP" dirty="0" smtClean="0"/>
          </a:p>
          <a:p>
            <a:r>
              <a:rPr kumimoji="1" lang="ja-JP" altLang="en-US" dirty="0" smtClean="0"/>
              <a:t>鶴の数は６羽、亀は４匹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5940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" grpId="0" animBg="1"/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1|2.8|6.1|3|1.9|1.5|1.5|1.6|1.5|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2.2|1.4|2.2|1.8|1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3.2|5.5|2.8|2.5|2|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2.8|2|1.8|1.8|1.8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FFFF"/>
        </a:solidFill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6755</TotalTime>
  <Words>500</Words>
  <Application>Microsoft Office PowerPoint</Application>
  <PresentationFormat>画面に合わせる (4:3)</PresentationFormat>
  <Paragraphs>127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ＭＳ Ｐゴシック</vt:lpstr>
      <vt:lpstr>HG丸ｺﾞｼｯｸM-PRO</vt:lpstr>
      <vt:lpstr>AR P丸ゴシック体E</vt:lpstr>
      <vt:lpstr>Arial</vt:lpstr>
      <vt:lpstr>AR P教科書体M</vt:lpstr>
      <vt:lpstr>Calibri</vt:lpstr>
      <vt:lpstr>フラッシュ１</vt:lpstr>
      <vt:lpstr>塵劫記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220</cp:revision>
  <dcterms:created xsi:type="dcterms:W3CDTF">2015-06-25T04:58:05Z</dcterms:created>
  <dcterms:modified xsi:type="dcterms:W3CDTF">2020-07-20T01:33:01Z</dcterms:modified>
</cp:coreProperties>
</file>