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88" r:id="rId2"/>
    <p:sldId id="289" r:id="rId3"/>
    <p:sldId id="290" r:id="rId4"/>
    <p:sldId id="292" r:id="rId5"/>
    <p:sldId id="293" r:id="rId6"/>
  </p:sldIdLst>
  <p:sldSz cx="9144000" cy="6858000" type="screen4x3"/>
  <p:notesSz cx="6858000" cy="9144000"/>
  <p:embeddedFontLst>
    <p:embeddedFont>
      <p:font typeface="HG丸ｺﾞｼｯｸM-PRO" panose="020F0600000000000000" pitchFamily="50" charset="-128"/>
      <p:regular r:id="rId8"/>
    </p:embeddedFont>
    <p:embeddedFont>
      <p:font typeface="AR P丸ゴシック体E" panose="020F0900000000000000" pitchFamily="50" charset="-128"/>
      <p:regular r:id="rId9"/>
    </p:embeddedFont>
    <p:embeddedFont>
      <p:font typeface="HGP行書体" panose="03000600000000000000" pitchFamily="66" charset="-12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 P教科書体M" panose="03000600000000000000" pitchFamily="66" charset="-128"/>
      <p:regular r:id="rId1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40" y="96"/>
      </p:cViewPr>
      <p:guideLst>
        <p:guide orient="horz" pos="2069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1D78-99EB-45F5-BE76-59F7C1EE38A1}" type="datetimeFigureOut">
              <a:rPr kumimoji="1" lang="ja-JP" altLang="en-US" smtClean="0"/>
              <a:pPr/>
              <a:t>2020/7/21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D5A8-10A7-4DCC-953B-A0DFE8C090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4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dirty="0" smtClean="0">
                <a:ea typeface="HG丸ｺﾞｼｯｸM-PRO" pitchFamily="50" charset="-128"/>
              </a:rPr>
              <a:t>問題を読みましょう。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07456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977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053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546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037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202" y="794135"/>
            <a:ext cx="8579296" cy="1482737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算爼</a:t>
            </a:r>
            <a:endParaRPr kumimoji="1" lang="ja-JP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82352" y="2416622"/>
            <a:ext cx="8579296" cy="389269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RightUp">
                <a:rot lat="2100000" lon="0" rev="0"/>
              </a:camera>
              <a:lightRig rig="threePt" dir="t"/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江戸時代の算術</a:t>
            </a:r>
            <a:endParaRPr lang="en-US" altLang="ja-JP" sz="66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和算を</a:t>
            </a:r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学ぼう６</a:t>
            </a:r>
            <a:endParaRPr lang="en-US" altLang="ja-JP" sz="66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6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旅人算</a:t>
            </a:r>
            <a:endParaRPr lang="en-US" altLang="ja-JP" sz="60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48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パワポで解説</a:t>
            </a:r>
            <a:endParaRPr lang="ja-JP" altLang="en-US" sz="48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6" name="フレーム 5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75856" y="501747"/>
            <a:ext cx="215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　ん　そ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149080"/>
            <a:ext cx="1884960" cy="2448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64" y="4149080"/>
            <a:ext cx="1884960" cy="244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700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角丸四角形吹き出し 79"/>
          <p:cNvSpPr/>
          <p:nvPr/>
        </p:nvSpPr>
        <p:spPr>
          <a:xfrm>
            <a:off x="1259632" y="629980"/>
            <a:ext cx="7462589" cy="1286852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「今京ヨリ下ル者　毎日七里半宛歩ム　又江戸ヨリ登ル者毎日十二里半宛歩ム　同日ニ京江戸ヲ出テ道延百二十里ヲ用テ幾里宛ヲ歩来会スト問」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　</a:t>
            </a:r>
            <a:endParaRPr kumimoji="0" lang="ja-JP" altLang="en-US" sz="2400" kern="0" dirty="0">
              <a:solidFill>
                <a:prstClr val="black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75656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算爼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巻ノ三　原文</a:t>
            </a:r>
            <a:endParaRPr kumimoji="1" lang="ja-JP" altLang="en-US" dirty="0"/>
          </a:p>
        </p:txBody>
      </p:sp>
      <p:sp>
        <p:nvSpPr>
          <p:cNvPr id="27" name="角丸四角形吹き出し 26"/>
          <p:cNvSpPr/>
          <p:nvPr/>
        </p:nvSpPr>
        <p:spPr>
          <a:xfrm>
            <a:off x="1259632" y="2492896"/>
            <a:ext cx="7462589" cy="1728192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「今京より下る者が毎日七里半ずつ歩く。又、江戸より登る者が毎日十二里半ずつ歩く。同じ日に京と江戸を出て、（京と江戸の）道のり百二十里として（各人が）何里ずつを歩いて出会うか。」（一里は約４㎞）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57896" y="202430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現代語訳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09120"/>
            <a:ext cx="1358280" cy="1764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2" y="4509120"/>
            <a:ext cx="1358280" cy="1764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85220" y="620769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京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922002" y="620769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江戸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88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" grpId="0"/>
      <p:bldP spid="2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287779" y="223685"/>
            <a:ext cx="7462589" cy="1728192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「今京より下る者が毎日七里半ずつ歩く。又、江戸より登る者が毎日十二里半ずつ歩く。同じ日に京と江戸を出て、（京と江戸の）道のり百二十里として（各人が）何里ずつを歩いて出会うか。」（一里は約４㎞）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9" y="1981019"/>
            <a:ext cx="1173480" cy="1524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7" y="2005923"/>
            <a:ext cx="1173480" cy="1524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25022" y="338189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京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922002" y="335699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江戸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92104" y="3717032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毎日七里半ずつ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401275" y="3717032"/>
            <a:ext cx="2579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毎日十二里半ずつ</a:t>
            </a:r>
            <a:endParaRPr lang="ja-JP" altLang="en-US" dirty="0"/>
          </a:p>
        </p:txBody>
      </p:sp>
      <p:cxnSp>
        <p:nvCxnSpPr>
          <p:cNvPr id="13" name="直線矢印コネクタ 12"/>
          <p:cNvCxnSpPr>
            <a:stCxn id="5" idx="3"/>
            <a:endCxn id="11" idx="1"/>
          </p:cNvCxnSpPr>
          <p:nvPr/>
        </p:nvCxnSpPr>
        <p:spPr>
          <a:xfrm flipV="1">
            <a:off x="1117465" y="3587825"/>
            <a:ext cx="6804537" cy="24904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3439148" y="3642202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道のり百二十里</a:t>
            </a:r>
            <a:endParaRPr lang="ja-JP" altLang="en-US" dirty="0"/>
          </a:p>
        </p:txBody>
      </p:sp>
      <p:sp>
        <p:nvSpPr>
          <p:cNvPr id="16" name="右矢印 15"/>
          <p:cNvSpPr/>
          <p:nvPr/>
        </p:nvSpPr>
        <p:spPr>
          <a:xfrm>
            <a:off x="1115616" y="2708920"/>
            <a:ext cx="720000" cy="432048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右矢印 19"/>
          <p:cNvSpPr/>
          <p:nvPr/>
        </p:nvSpPr>
        <p:spPr>
          <a:xfrm flipH="1">
            <a:off x="6477869" y="2702922"/>
            <a:ext cx="1334491" cy="432048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50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32587 -3.7037E-6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39722 0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/>
      <p:bldP spid="10" grpId="0"/>
      <p:bldP spid="15" grpId="0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287779" y="223685"/>
            <a:ext cx="7462589" cy="1728192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「今京より下る者が毎日七里半ずつ歩く。又、江戸より登る者が毎日十二里半ずつ歩く。同じ日に京と江戸を出て、（京と江戸の）道のり百二十里として（各人が）何里ずつを歩いて出会うか。」（一里は約４㎞）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84" y="1938087"/>
            <a:ext cx="1173480" cy="1524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005923"/>
            <a:ext cx="1173480" cy="1524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79601" y="335699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京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982074" y="334667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江戸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92104" y="3717032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毎日七里半ずつ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401275" y="3717032"/>
            <a:ext cx="2579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毎日十二里半ずつ</a:t>
            </a:r>
            <a:endParaRPr lang="ja-JP" altLang="en-US" dirty="0"/>
          </a:p>
        </p:txBody>
      </p:sp>
      <p:cxnSp>
        <p:nvCxnSpPr>
          <p:cNvPr id="13" name="直線矢印コネクタ 12"/>
          <p:cNvCxnSpPr>
            <a:stCxn id="5" idx="3"/>
            <a:endCxn id="11" idx="1"/>
          </p:cNvCxnSpPr>
          <p:nvPr/>
        </p:nvCxnSpPr>
        <p:spPr>
          <a:xfrm flipV="1">
            <a:off x="872044" y="3577503"/>
            <a:ext cx="7200000" cy="10322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3439148" y="3642202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道のり百二十里</a:t>
            </a:r>
            <a:endParaRPr lang="ja-JP" altLang="en-US" dirty="0"/>
          </a:p>
        </p:txBody>
      </p:sp>
      <p:sp>
        <p:nvSpPr>
          <p:cNvPr id="16" name="右矢印 15"/>
          <p:cNvSpPr/>
          <p:nvPr/>
        </p:nvSpPr>
        <p:spPr>
          <a:xfrm>
            <a:off x="944614" y="2727946"/>
            <a:ext cx="450000" cy="4320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100" dirty="0" smtClean="0"/>
              <a:t>7.5</a:t>
            </a:r>
            <a:endParaRPr kumimoji="1" lang="ja-JP" altLang="en-US" dirty="0"/>
          </a:p>
        </p:txBody>
      </p:sp>
      <p:sp>
        <p:nvSpPr>
          <p:cNvPr id="20" name="右矢印 19"/>
          <p:cNvSpPr/>
          <p:nvPr/>
        </p:nvSpPr>
        <p:spPr>
          <a:xfrm flipH="1">
            <a:off x="7318660" y="2727922"/>
            <a:ext cx="684000" cy="432048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/>
              <a:t>12.5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1155" y="4134973"/>
            <a:ext cx="2242726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算爼での</a:t>
            </a:r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解き方</a:t>
            </a:r>
            <a:endParaRPr kumimoji="1" lang="ja-JP" altLang="en-US" sz="2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27784" y="4293096"/>
            <a:ext cx="5294218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二人が一日に歩く距離は　７．５＋１２．５＝２０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里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京と江戸の道のりは１２０里なので、一日に進む２０里でわればかかる日数が出る。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１２０</a:t>
            </a:r>
            <a:r>
              <a:rPr kumimoji="1" lang="en-US" altLang="ja-JP" dirty="0" smtClean="0"/>
              <a:t>÷</a:t>
            </a:r>
            <a:r>
              <a:rPr kumimoji="1" lang="ja-JP" altLang="en-US" dirty="0" smtClean="0"/>
              <a:t>２０＝６（日）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男の人が進む距離は、１２．５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６＝７５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里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女の人が進む距離は、７．５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６＝４５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里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これより、京より下る者４５里、江戸より登る者７５里歩いて出会う</a:t>
            </a:r>
            <a:endParaRPr kumimoji="1" lang="ja-JP" altLang="en-US" dirty="0"/>
          </a:p>
        </p:txBody>
      </p:sp>
      <p:sp>
        <p:nvSpPr>
          <p:cNvPr id="18" name="右矢印 17"/>
          <p:cNvSpPr/>
          <p:nvPr/>
        </p:nvSpPr>
        <p:spPr>
          <a:xfrm>
            <a:off x="1394614" y="2727946"/>
            <a:ext cx="450000" cy="4320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100" dirty="0"/>
              <a:t>7.5</a:t>
            </a:r>
            <a:endParaRPr lang="ja-JP" altLang="en-US" sz="1100" dirty="0"/>
          </a:p>
        </p:txBody>
      </p:sp>
      <p:sp>
        <p:nvSpPr>
          <p:cNvPr id="19" name="右矢印 18"/>
          <p:cNvSpPr/>
          <p:nvPr/>
        </p:nvSpPr>
        <p:spPr>
          <a:xfrm flipH="1">
            <a:off x="6610067" y="2727922"/>
            <a:ext cx="684000" cy="432048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rgbClr val="000000"/>
                </a:solidFill>
              </a:rPr>
              <a:t>12.5</a:t>
            </a:r>
            <a:endParaRPr kumimoji="1" lang="ja-JP" altLang="en-US" dirty="0"/>
          </a:p>
        </p:txBody>
      </p:sp>
      <p:sp>
        <p:nvSpPr>
          <p:cNvPr id="21" name="右矢印 20"/>
          <p:cNvSpPr/>
          <p:nvPr/>
        </p:nvSpPr>
        <p:spPr>
          <a:xfrm flipH="1">
            <a:off x="5897165" y="2727922"/>
            <a:ext cx="684000" cy="432048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>
                <a:solidFill>
                  <a:srgbClr val="000000"/>
                </a:solidFill>
              </a:rPr>
              <a:t>12.5</a:t>
            </a:r>
            <a:endParaRPr kumimoji="1" lang="ja-JP" altLang="en-US" dirty="0"/>
          </a:p>
        </p:txBody>
      </p:sp>
      <p:sp>
        <p:nvSpPr>
          <p:cNvPr id="22" name="右矢印 21"/>
          <p:cNvSpPr/>
          <p:nvPr/>
        </p:nvSpPr>
        <p:spPr>
          <a:xfrm flipH="1">
            <a:off x="5186370" y="2727922"/>
            <a:ext cx="684000" cy="432048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>
                <a:solidFill>
                  <a:srgbClr val="000000"/>
                </a:solidFill>
              </a:rPr>
              <a:t>12.5</a:t>
            </a:r>
            <a:endParaRPr kumimoji="1" lang="ja-JP" altLang="en-US" dirty="0"/>
          </a:p>
        </p:txBody>
      </p:sp>
      <p:sp>
        <p:nvSpPr>
          <p:cNvPr id="23" name="右矢印 22"/>
          <p:cNvSpPr/>
          <p:nvPr/>
        </p:nvSpPr>
        <p:spPr>
          <a:xfrm flipH="1">
            <a:off x="4473468" y="2727922"/>
            <a:ext cx="684000" cy="432048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>
                <a:solidFill>
                  <a:srgbClr val="000000"/>
                </a:solidFill>
              </a:rPr>
              <a:t>12.5</a:t>
            </a:r>
            <a:endParaRPr kumimoji="1" lang="ja-JP" altLang="en-US" dirty="0"/>
          </a:p>
        </p:txBody>
      </p:sp>
      <p:sp>
        <p:nvSpPr>
          <p:cNvPr id="24" name="右矢印 23"/>
          <p:cNvSpPr/>
          <p:nvPr/>
        </p:nvSpPr>
        <p:spPr>
          <a:xfrm flipH="1">
            <a:off x="3760566" y="2727922"/>
            <a:ext cx="684000" cy="432048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00">
                <a:solidFill>
                  <a:srgbClr val="000000"/>
                </a:solidFill>
              </a:rPr>
              <a:t>12.5</a:t>
            </a:r>
            <a:endParaRPr kumimoji="1" lang="ja-JP" altLang="en-US" dirty="0"/>
          </a:p>
        </p:txBody>
      </p:sp>
      <p:sp>
        <p:nvSpPr>
          <p:cNvPr id="25" name="右矢印 24"/>
          <p:cNvSpPr/>
          <p:nvPr/>
        </p:nvSpPr>
        <p:spPr>
          <a:xfrm>
            <a:off x="1851866" y="2727946"/>
            <a:ext cx="450000" cy="4320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sz="1100">
                <a:solidFill>
                  <a:srgbClr val="000000"/>
                </a:solidFill>
              </a:rPr>
              <a:t>7.5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2331272" y="2727946"/>
            <a:ext cx="450000" cy="4320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sz="1100">
                <a:solidFill>
                  <a:srgbClr val="000000"/>
                </a:solidFill>
              </a:rPr>
              <a:t>7.5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2810678" y="2727946"/>
            <a:ext cx="450000" cy="4320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sz="1100">
                <a:solidFill>
                  <a:srgbClr val="000000"/>
                </a:solidFill>
              </a:rPr>
              <a:t>7.5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3275041" y="2727946"/>
            <a:ext cx="450000" cy="4320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sz="1100" dirty="0">
                <a:solidFill>
                  <a:srgbClr val="000000"/>
                </a:solidFill>
              </a:rPr>
              <a:t>7.5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944614" y="3284538"/>
            <a:ext cx="2780427" cy="0"/>
          </a:xfrm>
          <a:prstGeom prst="straightConnector1">
            <a:avLst/>
          </a:prstGeom>
          <a:ln w="5715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1937022" y="3228340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４５里</a:t>
            </a:r>
            <a:endParaRPr lang="ja-JP" altLang="en-US" dirty="0"/>
          </a:p>
        </p:txBody>
      </p:sp>
      <p:cxnSp>
        <p:nvCxnSpPr>
          <p:cNvPr id="31" name="直線矢印コネクタ 30"/>
          <p:cNvCxnSpPr/>
          <p:nvPr/>
        </p:nvCxnSpPr>
        <p:spPr>
          <a:xfrm flipH="1">
            <a:off x="3725041" y="3284538"/>
            <a:ext cx="4277619" cy="0"/>
          </a:xfrm>
          <a:prstGeom prst="straightConnector1">
            <a:avLst/>
          </a:prstGeom>
          <a:ln w="57150">
            <a:solidFill>
              <a:srgbClr val="66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5609407" y="3280808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７５里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23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30798 0.00602 " pathEditMode="relative" rAng="0" ptsTypes="AA">
                                      <p:cBhvr>
                                        <p:cTn id="9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3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112E-17 L -0.48698 0.00625 " pathEditMode="relative" rAng="0" ptsTypes="AA">
                                      <p:cBhvr>
                                        <p:cTn id="9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17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92" y="1981019"/>
            <a:ext cx="921173" cy="1524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0" y="2005923"/>
            <a:ext cx="921173" cy="1524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7932787" y="337056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東京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92104" y="3717032"/>
            <a:ext cx="212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毎日３０㎞ずつ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401275" y="3717032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毎日５０㎞ずつ</a:t>
            </a:r>
            <a:endParaRPr lang="ja-JP" altLang="en-US" dirty="0"/>
          </a:p>
        </p:txBody>
      </p:sp>
      <p:cxnSp>
        <p:nvCxnSpPr>
          <p:cNvPr id="13" name="直線矢印コネクタ 12"/>
          <p:cNvCxnSpPr>
            <a:endCxn id="11" idx="1"/>
          </p:cNvCxnSpPr>
          <p:nvPr/>
        </p:nvCxnSpPr>
        <p:spPr>
          <a:xfrm flipV="1">
            <a:off x="1128250" y="3601402"/>
            <a:ext cx="6804537" cy="24904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3439148" y="3642202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道のり４８０㎞</a:t>
            </a:r>
            <a:endParaRPr lang="ja-JP" altLang="en-US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1287779" y="223685"/>
            <a:ext cx="7462589" cy="1728192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現代版旅人算「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今京都より下る者が毎日３０㎞ずつ歩く。又、東京より登る者が毎日５０㎞ずつ歩く。同じ日に京都と東京を出て、（京都と東京の）道のり４８０㎞として（各人が）何㎞ずつを歩いて出会うか。」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92958" y="341136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京都</a:t>
            </a:r>
            <a:endParaRPr lang="ja-JP" altLang="en-US" dirty="0"/>
          </a:p>
        </p:txBody>
      </p:sp>
      <p:sp>
        <p:nvSpPr>
          <p:cNvPr id="21" name="右矢印 20"/>
          <p:cNvSpPr/>
          <p:nvPr/>
        </p:nvSpPr>
        <p:spPr>
          <a:xfrm>
            <a:off x="944614" y="2727946"/>
            <a:ext cx="450000" cy="4320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  <p:sp>
        <p:nvSpPr>
          <p:cNvPr id="22" name="右矢印 21"/>
          <p:cNvSpPr/>
          <p:nvPr/>
        </p:nvSpPr>
        <p:spPr>
          <a:xfrm flipH="1">
            <a:off x="7318660" y="2727922"/>
            <a:ext cx="684000" cy="432048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1155" y="4134973"/>
            <a:ext cx="1173459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解き方</a:t>
            </a:r>
            <a:endParaRPr kumimoji="1" lang="ja-JP" altLang="en-US" sz="2400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51866" y="4219236"/>
            <a:ext cx="5294218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二人が一日に歩く距離は　３０＋５０＝８０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㎞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京都と東京の道のりは４８０㎞なので、一日に進む８０㎞でわればかかる日数が出る。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４８０</a:t>
            </a:r>
            <a:r>
              <a:rPr kumimoji="1" lang="en-US" altLang="ja-JP" dirty="0" smtClean="0"/>
              <a:t>÷</a:t>
            </a:r>
            <a:r>
              <a:rPr kumimoji="1" lang="ja-JP" altLang="en-US" dirty="0" smtClean="0"/>
              <a:t>８０＝６（日）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男の人が進む距離は、５０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６＝３００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㎞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女の人が進む距離は、３０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６＝１８０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㎞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これより、京都より下る者１８０㎞、東京より登る者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３００㎞歩いて出会う</a:t>
            </a:r>
            <a:endParaRPr kumimoji="1" lang="ja-JP" altLang="en-US" dirty="0"/>
          </a:p>
        </p:txBody>
      </p:sp>
      <p:sp>
        <p:nvSpPr>
          <p:cNvPr id="25" name="右矢印 24"/>
          <p:cNvSpPr/>
          <p:nvPr/>
        </p:nvSpPr>
        <p:spPr>
          <a:xfrm>
            <a:off x="1394614" y="2727946"/>
            <a:ext cx="450000" cy="4320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/>
              <a:t>30</a:t>
            </a:r>
            <a:endParaRPr lang="ja-JP" altLang="en-US" sz="1100" dirty="0"/>
          </a:p>
        </p:txBody>
      </p:sp>
      <p:sp>
        <p:nvSpPr>
          <p:cNvPr id="26" name="右矢印 25"/>
          <p:cNvSpPr/>
          <p:nvPr/>
        </p:nvSpPr>
        <p:spPr>
          <a:xfrm flipH="1">
            <a:off x="6610067" y="2727922"/>
            <a:ext cx="684000" cy="432048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28" name="右矢印 27"/>
          <p:cNvSpPr/>
          <p:nvPr/>
        </p:nvSpPr>
        <p:spPr>
          <a:xfrm flipH="1">
            <a:off x="5897165" y="2727922"/>
            <a:ext cx="684000" cy="432048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29" name="右矢印 28"/>
          <p:cNvSpPr/>
          <p:nvPr/>
        </p:nvSpPr>
        <p:spPr>
          <a:xfrm flipH="1">
            <a:off x="5186370" y="2727922"/>
            <a:ext cx="684000" cy="432048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30" name="右矢印 29"/>
          <p:cNvSpPr/>
          <p:nvPr/>
        </p:nvSpPr>
        <p:spPr>
          <a:xfrm flipH="1">
            <a:off x="4473468" y="2727922"/>
            <a:ext cx="684000" cy="432048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31" name="右矢印 30"/>
          <p:cNvSpPr/>
          <p:nvPr/>
        </p:nvSpPr>
        <p:spPr>
          <a:xfrm flipH="1">
            <a:off x="3760566" y="2727922"/>
            <a:ext cx="684000" cy="432048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32" name="右矢印 31"/>
          <p:cNvSpPr/>
          <p:nvPr/>
        </p:nvSpPr>
        <p:spPr>
          <a:xfrm>
            <a:off x="1851866" y="2727946"/>
            <a:ext cx="450000" cy="4320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dirty="0" smtClean="0">
                <a:solidFill>
                  <a:srgbClr val="000000"/>
                </a:solidFill>
              </a:rPr>
              <a:t>30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3" name="右矢印 32"/>
          <p:cNvSpPr/>
          <p:nvPr/>
        </p:nvSpPr>
        <p:spPr>
          <a:xfrm>
            <a:off x="2331272" y="2727946"/>
            <a:ext cx="450000" cy="4320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dirty="0" smtClean="0">
                <a:solidFill>
                  <a:srgbClr val="000000"/>
                </a:solidFill>
              </a:rPr>
              <a:t>30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2810678" y="2727946"/>
            <a:ext cx="450000" cy="4320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dirty="0" smtClean="0">
                <a:solidFill>
                  <a:srgbClr val="000000"/>
                </a:solidFill>
              </a:rPr>
              <a:t>30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5" name="右矢印 34"/>
          <p:cNvSpPr/>
          <p:nvPr/>
        </p:nvSpPr>
        <p:spPr>
          <a:xfrm>
            <a:off x="3275041" y="2727946"/>
            <a:ext cx="450000" cy="4320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dirty="0" smtClean="0">
                <a:solidFill>
                  <a:srgbClr val="000000"/>
                </a:solidFill>
              </a:rPr>
              <a:t>30</a:t>
            </a:r>
            <a:endParaRPr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944614" y="3284538"/>
            <a:ext cx="2780427" cy="0"/>
          </a:xfrm>
          <a:prstGeom prst="straightConnector1">
            <a:avLst/>
          </a:prstGeom>
          <a:ln w="5715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1937022" y="3228340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１８０㎞</a:t>
            </a:r>
            <a:endParaRPr lang="ja-JP" altLang="en-US" dirty="0"/>
          </a:p>
        </p:txBody>
      </p:sp>
      <p:cxnSp>
        <p:nvCxnSpPr>
          <p:cNvPr id="38" name="直線矢印コネクタ 37"/>
          <p:cNvCxnSpPr/>
          <p:nvPr/>
        </p:nvCxnSpPr>
        <p:spPr>
          <a:xfrm flipH="1">
            <a:off x="3725041" y="3284538"/>
            <a:ext cx="4277619" cy="0"/>
          </a:xfrm>
          <a:prstGeom prst="straightConnector1">
            <a:avLst/>
          </a:prstGeom>
          <a:ln w="57150">
            <a:solidFill>
              <a:srgbClr val="66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5609407" y="3280808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３００㎞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86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29097 0.00602 " pathEditMode="relative" rAng="0" ptsTypes="AA">
                                      <p:cBhvr>
                                        <p:cTn id="1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9" y="30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-0.45018 0.00509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0" grpId="0"/>
      <p:bldP spid="15" grpId="0"/>
      <p:bldP spid="17" grpId="0"/>
      <p:bldP spid="21" grpId="0" animBg="1"/>
      <p:bldP spid="22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8|2.4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8|3.4|4.7|2.5|4|2.5|2.6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2|4|4.4|2.1|4.8|4.1|2.4|4.3|3.2|2.8|3.1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FFFF"/>
        </a:solidFill>
      </a:spPr>
      <a:bodyPr rtlCol="0" anchor="ctr"/>
      <a:lstStyle>
        <a:defPPr algn="ctr">
          <a:defRPr kumimoji="1"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57150">
          <a:solidFill>
            <a:srgbClr val="FF99FF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4828</TotalTime>
  <Words>350</Words>
  <Application>Microsoft Office PowerPoint</Application>
  <PresentationFormat>画面に合わせる (4:3)</PresentationFormat>
  <Paragraphs>78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ＭＳ Ｐゴシック</vt:lpstr>
      <vt:lpstr>HG丸ｺﾞｼｯｸM-PRO</vt:lpstr>
      <vt:lpstr>Arial</vt:lpstr>
      <vt:lpstr>AR P丸ゴシック体E</vt:lpstr>
      <vt:lpstr>HGP行書体</vt:lpstr>
      <vt:lpstr>Calibri</vt:lpstr>
      <vt:lpstr>AR P教科書体M</vt:lpstr>
      <vt:lpstr>フラッシュ１</vt:lpstr>
      <vt:lpstr>算爼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打ち消しの言葉</dc:title>
  <dc:creator>小泉 浩</dc:creator>
  <cp:lastModifiedBy>小泉 浩</cp:lastModifiedBy>
  <cp:revision>177</cp:revision>
  <dcterms:created xsi:type="dcterms:W3CDTF">2015-06-25T04:58:05Z</dcterms:created>
  <dcterms:modified xsi:type="dcterms:W3CDTF">2020-07-21T23:05:30Z</dcterms:modified>
</cp:coreProperties>
</file>