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mp4" ContentType="video/mp4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67" r:id="rId2"/>
    <p:sldId id="354" r:id="rId3"/>
    <p:sldId id="361" r:id="rId4"/>
    <p:sldId id="360" r:id="rId5"/>
    <p:sldId id="362" r:id="rId6"/>
    <p:sldId id="353" r:id="rId7"/>
    <p:sldId id="363" r:id="rId8"/>
    <p:sldId id="358" r:id="rId9"/>
  </p:sldIdLst>
  <p:sldSz cx="9906000" cy="6858000" type="A4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CC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1" autoAdjust="0"/>
    <p:restoredTop sz="99401" autoAdjust="0"/>
  </p:normalViewPr>
  <p:slideViewPr>
    <p:cSldViewPr showGuides="1">
      <p:cViewPr varScale="1">
        <p:scale>
          <a:sx n="71" d="100"/>
          <a:sy n="71" d="100"/>
        </p:scale>
        <p:origin x="438" y="6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4F915D78-5A22-451C-9B52-958158CE9F39}" type="datetimeFigureOut">
              <a:rPr lang="ja-JP" altLang="en-US"/>
              <a:pPr>
                <a:defRPr/>
              </a:pPr>
              <a:t>2020/6/2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 smtClean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59517D7-17FE-4D36-9C48-BA9D2B5AA655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581062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42950" indent="-28575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43000" indent="-22860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600200" indent="-22860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57400" indent="-22860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3B9FA7F7-DFF2-4C27-B6C8-5047A4E960B5}" type="slidenum">
              <a:rPr lang="en-US" altLang="ja-JP" sz="1300" smtClean="0">
                <a:solidFill>
                  <a:srgbClr val="000000"/>
                </a:solidFill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</a:t>
            </a:fld>
            <a:endParaRPr lang="en-US" altLang="ja-JP" sz="1300" smtClean="0">
              <a:solidFill>
                <a:srgbClr val="000000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79463" y="768350"/>
            <a:ext cx="5540375" cy="3836988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963485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9582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1632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42844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1288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5810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5879" y="1709739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75879" y="4589464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1205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1037" y="1825625"/>
            <a:ext cx="4189413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825625"/>
            <a:ext cx="4189413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8937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758" y="365126"/>
            <a:ext cx="8543925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2758" y="1681163"/>
            <a:ext cx="419113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82758" y="2505075"/>
            <a:ext cx="4191132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77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77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5860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2045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1558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758" y="457200"/>
            <a:ext cx="319537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211770" y="987426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758" y="2057400"/>
            <a:ext cx="319537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8178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758" y="457200"/>
            <a:ext cx="319537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211770" y="987426"/>
            <a:ext cx="5014913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758" y="2057400"/>
            <a:ext cx="319537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1147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hangingPunct="0"/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 eaLnBrk="0" hangingPunct="0"/>
              <a:t>2020/6/2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hangingPunct="0"/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hangingPunct="0"/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 eaLnBrk="0" hangingPunct="0"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7044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7" Type="http://schemas.openxmlformats.org/officeDocument/2006/relationships/image" Target="../media/image2.png"/><Relationship Id="rId2" Type="http://schemas.microsoft.com/office/2007/relationships/media" Target="../media/media1.mp4"/><Relationship Id="rId1" Type="http://schemas.openxmlformats.org/officeDocument/2006/relationships/tags" Target="../tags/tag2.xml"/><Relationship Id="rId6" Type="http://schemas.openxmlformats.org/officeDocument/2006/relationships/image" Target="../media/image3.PNG"/><Relationship Id="rId5" Type="http://schemas.openxmlformats.org/officeDocument/2006/relationships/image" Target="../media/image1.jpeg"/><Relationship Id="rId4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7" Type="http://schemas.openxmlformats.org/officeDocument/2006/relationships/image" Target="../media/image2.png"/><Relationship Id="rId2" Type="http://schemas.microsoft.com/office/2007/relationships/media" Target="../media/media1.mp4"/><Relationship Id="rId1" Type="http://schemas.openxmlformats.org/officeDocument/2006/relationships/tags" Target="../tags/tag3.xml"/><Relationship Id="rId6" Type="http://schemas.openxmlformats.org/officeDocument/2006/relationships/image" Target="../media/image3.PNG"/><Relationship Id="rId5" Type="http://schemas.openxmlformats.org/officeDocument/2006/relationships/image" Target="../media/image1.jpeg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4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5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6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7" Type="http://schemas.openxmlformats.org/officeDocument/2006/relationships/image" Target="../media/image2.png"/><Relationship Id="rId2" Type="http://schemas.microsoft.com/office/2007/relationships/media" Target="../media/media1.mp4"/><Relationship Id="rId1" Type="http://schemas.openxmlformats.org/officeDocument/2006/relationships/tags" Target="../tags/tag7.xml"/><Relationship Id="rId6" Type="http://schemas.openxmlformats.org/officeDocument/2006/relationships/image" Target="../media/image3.PNG"/><Relationship Id="rId5" Type="http://schemas.openxmlformats.org/officeDocument/2006/relationships/image" Target="../media/image1.jpeg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84547" y="979821"/>
            <a:ext cx="8136905" cy="2452081"/>
          </a:xfrm>
          <a:ln w="38100">
            <a:solidFill>
              <a:schemeClr val="tx1"/>
            </a:solidFill>
          </a:ln>
        </p:spPr>
        <p:txBody>
          <a:bodyPr anchor="ctr">
            <a:normAutofit fontScale="90000"/>
          </a:bodyPr>
          <a:lstStyle/>
          <a:p>
            <a:r>
              <a:rPr lang="ja-JP" altLang="en-US" sz="88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合体漢字クイズ</a:t>
            </a:r>
            <a:r>
              <a:rPr lang="en-US" altLang="ja-JP" sz="88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/>
            </a:r>
            <a:br>
              <a:rPr lang="en-US" altLang="ja-JP" sz="88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</a:br>
            <a:r>
              <a:rPr lang="ja-JP" altLang="en-US" sz="88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４年生</a:t>
            </a:r>
            <a:endParaRPr lang="ja-JP" altLang="en-US" sz="88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grpSp>
        <p:nvGrpSpPr>
          <p:cNvPr id="7" name="グループ化 6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8" name="フレーム 7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4663"/>
              </a:avLst>
            </a:prstGeom>
            <a:solidFill>
              <a:srgbClr val="92D050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9" name="フレーム 8"/>
            <p:cNvSpPr/>
            <p:nvPr/>
          </p:nvSpPr>
          <p:spPr>
            <a:xfrm>
              <a:off x="323528" y="332656"/>
              <a:ext cx="8496944" cy="6192688"/>
            </a:xfrm>
            <a:prstGeom prst="frame">
              <a:avLst>
                <a:gd name="adj1" fmla="val 2909"/>
              </a:avLst>
            </a:prstGeom>
            <a:solidFill>
              <a:srgbClr val="FFCC99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</p:grpSp>
      <p:sp>
        <p:nvSpPr>
          <p:cNvPr id="2" name="正方形/長方形 1"/>
          <p:cNvSpPr/>
          <p:nvPr/>
        </p:nvSpPr>
        <p:spPr>
          <a:xfrm>
            <a:off x="1496616" y="3431902"/>
            <a:ext cx="691276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2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小学校４年生</a:t>
            </a:r>
            <a:r>
              <a:rPr lang="ja-JP" altLang="en-US" sz="32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で習う漢字のパーツを並び替えて合体漢字を完成させましょう。</a:t>
            </a:r>
            <a:endParaRPr lang="ja-JP" altLang="en-US" sz="3200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741885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直方体 30"/>
          <p:cNvSpPr/>
          <p:nvPr/>
        </p:nvSpPr>
        <p:spPr>
          <a:xfrm>
            <a:off x="7498103" y="1560109"/>
            <a:ext cx="1728192" cy="1728192"/>
          </a:xfrm>
          <a:prstGeom prst="cube">
            <a:avLst>
              <a:gd name="adj" fmla="val 15663"/>
            </a:avLst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lvl="0"/>
            <a:r>
              <a:rPr lang="ja-JP" altLang="en-US" sz="9750" dirty="0" smtClean="0">
                <a:solidFill>
                  <a:prstClr val="black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力</a:t>
            </a:r>
            <a:endParaRPr lang="ja-JP" altLang="en-US" sz="9750" dirty="0">
              <a:solidFill>
                <a:prstClr val="black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30" name="直方体 29"/>
          <p:cNvSpPr/>
          <p:nvPr/>
        </p:nvSpPr>
        <p:spPr>
          <a:xfrm>
            <a:off x="4248820" y="1584928"/>
            <a:ext cx="1728192" cy="1728192"/>
          </a:xfrm>
          <a:prstGeom prst="cube">
            <a:avLst>
              <a:gd name="adj" fmla="val 15663"/>
            </a:avLst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lvl="0"/>
            <a:r>
              <a:rPr lang="ja-JP" altLang="en-US" sz="9750" dirty="0" smtClean="0">
                <a:solidFill>
                  <a:prstClr val="black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又</a:t>
            </a:r>
            <a:endParaRPr lang="ja-JP" altLang="en-US" sz="9750" dirty="0">
              <a:solidFill>
                <a:prstClr val="black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29" name="直方体 28"/>
          <p:cNvSpPr/>
          <p:nvPr/>
        </p:nvSpPr>
        <p:spPr>
          <a:xfrm>
            <a:off x="1296328" y="1586596"/>
            <a:ext cx="1728192" cy="1728192"/>
          </a:xfrm>
          <a:prstGeom prst="cube">
            <a:avLst>
              <a:gd name="adj" fmla="val 15663"/>
            </a:avLst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kumimoji="1" lang="ja-JP" altLang="en-US" sz="9600" dirty="0" smtClean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女</a:t>
            </a:r>
            <a:endParaRPr kumimoji="1" lang="ja-JP" altLang="en-US" sz="9600" dirty="0">
              <a:solidFill>
                <a:schemeClr val="tx1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25" name="四角形 21">
            <a:extLst>
              <a:ext uri="{FF2B5EF4-FFF2-40B4-BE49-F238E27FC236}">
                <a16:creationId xmlns="" xmlns:a16="http://schemas.microsoft.com/office/drawing/2014/main" id="{C1329FB1-0575-C145-A4CE-CD2F70BE4170}"/>
              </a:ext>
            </a:extLst>
          </p:cNvPr>
          <p:cNvSpPr/>
          <p:nvPr/>
        </p:nvSpPr>
        <p:spPr>
          <a:xfrm>
            <a:off x="3868763" y="3861369"/>
            <a:ext cx="2304000" cy="230400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="" xmlns:a16="http://schemas.microsoft.com/office/drawing/2014/main" id="{963E0D91-F9F5-BE4D-963B-E06802AFFAE9}"/>
              </a:ext>
            </a:extLst>
          </p:cNvPr>
          <p:cNvSpPr txBox="1"/>
          <p:nvPr/>
        </p:nvSpPr>
        <p:spPr>
          <a:xfrm>
            <a:off x="2938321" y="1721920"/>
            <a:ext cx="118637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8800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＋</a:t>
            </a:r>
          </a:p>
        </p:txBody>
      </p:sp>
      <p:grpSp>
        <p:nvGrpSpPr>
          <p:cNvPr id="11" name="グループ化 10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12" name="フレーム 11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2394"/>
              </a:avLst>
            </a:prstGeom>
            <a:solidFill>
              <a:srgbClr val="92D050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13" name="フレーム 12"/>
            <p:cNvSpPr/>
            <p:nvPr/>
          </p:nvSpPr>
          <p:spPr>
            <a:xfrm>
              <a:off x="148952" y="174813"/>
              <a:ext cx="8825408" cy="6494928"/>
            </a:xfrm>
            <a:prstGeom prst="frame">
              <a:avLst>
                <a:gd name="adj1" fmla="val 2909"/>
              </a:avLst>
            </a:prstGeom>
            <a:solidFill>
              <a:srgbClr val="FFCC99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</p:grpSp>
      <p:sp>
        <p:nvSpPr>
          <p:cNvPr id="17" name="テキスト ボックス 16">
            <a:extLst>
              <a:ext uri="{FF2B5EF4-FFF2-40B4-BE49-F238E27FC236}">
                <a16:creationId xmlns="" xmlns:a16="http://schemas.microsoft.com/office/drawing/2014/main" id="{85620856-2E62-9543-9C13-F8107EA0D795}"/>
              </a:ext>
            </a:extLst>
          </p:cNvPr>
          <p:cNvSpPr txBox="1"/>
          <p:nvPr/>
        </p:nvSpPr>
        <p:spPr>
          <a:xfrm>
            <a:off x="3827440" y="3804036"/>
            <a:ext cx="2286858" cy="234294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ja-JP" altLang="en-US" sz="14625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努</a:t>
            </a:r>
            <a:endParaRPr lang="ja-JP" altLang="en-US" sz="14625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488504" y="476672"/>
            <a:ext cx="864096" cy="83099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800" dirty="0" smtClean="0"/>
              <a:t>１</a:t>
            </a:r>
            <a:endParaRPr kumimoji="1" lang="ja-JP" altLang="en-US" sz="4800" dirty="0"/>
          </a:p>
        </p:txBody>
      </p:sp>
      <p:sp>
        <p:nvSpPr>
          <p:cNvPr id="24" name="テキスト ボックス 23">
            <a:extLst>
              <a:ext uri="{FF2B5EF4-FFF2-40B4-BE49-F238E27FC236}">
                <a16:creationId xmlns="" xmlns:a16="http://schemas.microsoft.com/office/drawing/2014/main" id="{963E0D91-F9F5-BE4D-963B-E06802AFFAE9}"/>
              </a:ext>
            </a:extLst>
          </p:cNvPr>
          <p:cNvSpPr txBox="1"/>
          <p:nvPr/>
        </p:nvSpPr>
        <p:spPr>
          <a:xfrm>
            <a:off x="6055193" y="1732529"/>
            <a:ext cx="118637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8800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＋</a:t>
            </a:r>
          </a:p>
        </p:txBody>
      </p:sp>
      <p:sp>
        <p:nvSpPr>
          <p:cNvPr id="23" name="直方体 22"/>
          <p:cNvSpPr/>
          <p:nvPr/>
        </p:nvSpPr>
        <p:spPr>
          <a:xfrm>
            <a:off x="7498103" y="1553349"/>
            <a:ext cx="1728192" cy="1728192"/>
          </a:xfrm>
          <a:prstGeom prst="cube">
            <a:avLst>
              <a:gd name="adj" fmla="val 15663"/>
            </a:avLst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lvl="0"/>
            <a:r>
              <a:rPr lang="ja-JP" altLang="en-US" sz="9750" dirty="0" smtClean="0">
                <a:solidFill>
                  <a:prstClr val="black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力</a:t>
            </a:r>
            <a:endParaRPr lang="ja-JP" altLang="en-US" sz="9750" dirty="0">
              <a:solidFill>
                <a:prstClr val="black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2" name="直方体 1"/>
          <p:cNvSpPr/>
          <p:nvPr/>
        </p:nvSpPr>
        <p:spPr>
          <a:xfrm>
            <a:off x="1280592" y="1591708"/>
            <a:ext cx="1728192" cy="1728192"/>
          </a:xfrm>
          <a:prstGeom prst="cube">
            <a:avLst>
              <a:gd name="adj" fmla="val 15663"/>
            </a:avLst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kumimoji="1" lang="ja-JP" altLang="en-US" sz="9600" dirty="0" smtClean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女</a:t>
            </a:r>
            <a:endParaRPr kumimoji="1" lang="ja-JP" altLang="en-US" sz="9600" dirty="0">
              <a:solidFill>
                <a:schemeClr val="tx1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21" name="直方体 20"/>
          <p:cNvSpPr/>
          <p:nvPr/>
        </p:nvSpPr>
        <p:spPr>
          <a:xfrm>
            <a:off x="4251168" y="1591708"/>
            <a:ext cx="1728192" cy="1728192"/>
          </a:xfrm>
          <a:prstGeom prst="cube">
            <a:avLst>
              <a:gd name="adj" fmla="val 15663"/>
            </a:avLst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lvl="0"/>
            <a:r>
              <a:rPr lang="ja-JP" altLang="en-US" sz="9750" dirty="0" smtClean="0">
                <a:solidFill>
                  <a:prstClr val="black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又</a:t>
            </a:r>
            <a:endParaRPr lang="ja-JP" altLang="en-US" sz="9750" dirty="0">
              <a:solidFill>
                <a:prstClr val="black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pic>
        <p:nvPicPr>
          <p:cNvPr id="27" name="Picture 15" descr="C:\Users\kouchyou\AppData\Local\Microsoft\Windows\Temporary Internet Files\Content.IE5\8K3LR06N\lgi01b201402240400[1]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0843" y="707049"/>
            <a:ext cx="1382712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15" descr="C:\Users\kouchyou\AppData\Local\Microsoft\Windows\Temporary Internet Files\Content.IE5\8K3LR06N\lgi01b201402240400[1]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1124" y="763231"/>
            <a:ext cx="1382712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15" descr="C:\Users\kouchyou\AppData\Local\Microsoft\Windows\Temporary Internet Files\Content.IE5\8K3LR06N\lgi01b201402240400[1]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6876" y="753559"/>
            <a:ext cx="1382712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額縁 2"/>
          <p:cNvSpPr/>
          <p:nvPr/>
        </p:nvSpPr>
        <p:spPr>
          <a:xfrm>
            <a:off x="470379" y="3519511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答え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29184" y="5497505"/>
            <a:ext cx="53146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0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いどうします！</a:t>
            </a:r>
            <a:endParaRPr kumimoji="1" lang="ja-JP" altLang="en-US" sz="60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pic>
        <p:nvPicPr>
          <p:cNvPr id="7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391739" y="4293353"/>
            <a:ext cx="1644204" cy="1233153"/>
          </a:xfrm>
          <a:prstGeom prst="rect">
            <a:avLst/>
          </a:prstGeom>
        </p:spPr>
      </p:pic>
      <p:sp>
        <p:nvSpPr>
          <p:cNvPr id="33" name="稲妻 32"/>
          <p:cNvSpPr/>
          <p:nvPr/>
        </p:nvSpPr>
        <p:spPr>
          <a:xfrm rot="11195983">
            <a:off x="3587938" y="4499599"/>
            <a:ext cx="756093" cy="616184"/>
          </a:xfrm>
          <a:prstGeom prst="lightningBol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4" name="Picture 15" descr="C:\Users\kouchyou\AppData\Local\Microsoft\Windows\Temporary Internet Files\Content.IE5\8K3LR06N\lgi01b201402240400[1]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6952" y="3427847"/>
            <a:ext cx="1382712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" name="正方形/長方形 34"/>
          <p:cNvSpPr/>
          <p:nvPr/>
        </p:nvSpPr>
        <p:spPr>
          <a:xfrm>
            <a:off x="1513965" y="513518"/>
            <a:ext cx="78315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4000" dirty="0" smtClean="0">
                <a:solidFill>
                  <a:prstClr val="black"/>
                </a:solidFill>
              </a:rPr>
              <a:t>漢字を合わせるとなんという字？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738124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5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0"/>
                            </p:stCondLst>
                            <p:childTnLst>
                              <p:par>
                                <p:cTn id="39" presetID="2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40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53846E-6 -4.07407E-6 L 0.96634 -4.07407E-6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31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4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8974E-6 -1.85185E-6 L 0.23349 0.26783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667" y="13380"/>
                                    </p:animMotion>
                                  </p:childTnLst>
                                </p:cTn>
                              </p:par>
                              <p:par>
                                <p:cTn id="57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12821E-7 1.85185E-6 L 0.23878 0.28912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939" y="144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000"/>
                            </p:stCondLst>
                            <p:childTnLst>
                              <p:par>
                                <p:cTn id="60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12821E-7 -4.81481E-6 L -0.32163 0.45348 " pathEditMode="relative" rAng="0" ptsTypes="AA">
                                      <p:cBhvr>
                                        <p:cTn id="74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090" y="22662"/>
                                    </p:animMotion>
                                  </p:childTnLst>
                                </p:cTn>
                              </p:par>
                              <p:par>
                                <p:cTn id="7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12821E-7 -3.7037E-6 L -0.31635 0.44098 " pathEditMode="relative" rAng="0" ptsTypes="AA">
                                      <p:cBhvr>
                                        <p:cTn id="76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817" y="220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500"/>
                            </p:stCondLst>
                            <p:childTnLst>
                              <p:par>
                                <p:cTn id="78" presetID="2" presetClass="exit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"/>
                            </p:stCondLst>
                            <p:childTnLst>
                              <p:par>
                                <p:cTn id="91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4615E-6 -1.85185E-6 L 0.05929 0.26783 " pathEditMode="relative" rAng="0" ptsTypes="AA">
                                      <p:cBhvr>
                                        <p:cTn id="9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65" y="13380"/>
                                    </p:animMotion>
                                  </p:childTnLst>
                                </p:cTn>
                              </p:par>
                              <p:par>
                                <p:cTn id="9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0256E-6 2.96296E-6 L 0.06987 0.27615 " pathEditMode="relative" rAng="0" ptsTypes="AA">
                                      <p:cBhvr>
                                        <p:cTn id="94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94" y="137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2500"/>
                            </p:stCondLst>
                            <p:childTnLst>
                              <p:par>
                                <p:cTn id="96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7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500"/>
                            </p:stCondLst>
                            <p:childTnLst>
                              <p:par>
                                <p:cTn id="107" presetID="22" presetClass="entr" presetSubtype="1" repeatCount="5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9" dur="2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07"/>
                                            </p:cond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10" presetID="6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1" dur="2000" fill="hold"/>
                                        <p:tgtEl>
                                          <p:spTgt spid="2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13" presetID="2" presetClass="exit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4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0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3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3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2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142" fill="hold" display="0">
                  <p:stCondLst>
                    <p:cond delay="indefinite"/>
                  </p:stCondLst>
                </p:cTn>
                <p:tgtEl>
                  <p:spTgt spid="7"/>
                </p:tgtEl>
              </p:cMediaNode>
            </p:video>
          </p:childTnLst>
        </p:cTn>
      </p:par>
    </p:tnLst>
    <p:bldLst>
      <p:bldP spid="31" grpId="0" animBg="1"/>
      <p:bldP spid="30" grpId="0" animBg="1"/>
      <p:bldP spid="29" grpId="0" animBg="1"/>
      <p:bldP spid="25" grpId="0" animBg="1"/>
      <p:bldP spid="14" grpId="0"/>
      <p:bldP spid="17" grpId="0"/>
      <p:bldP spid="24" grpId="0"/>
      <p:bldP spid="23" grpId="0" animBg="1"/>
      <p:bldP spid="23" grpId="1" animBg="1"/>
      <p:bldP spid="23" grpId="2" animBg="1"/>
      <p:bldP spid="23" grpId="3" animBg="1"/>
      <p:bldP spid="2" grpId="0" animBg="1"/>
      <p:bldP spid="2" grpId="1" animBg="1"/>
      <p:bldP spid="2" grpId="2" animBg="1"/>
      <p:bldP spid="21" grpId="0" animBg="1"/>
      <p:bldP spid="21" grpId="1" animBg="1"/>
      <p:bldP spid="21" grpId="2" animBg="1"/>
      <p:bldP spid="3" grpId="0" animBg="1"/>
      <p:bldP spid="5" grpId="0"/>
      <p:bldP spid="5" grpId="1"/>
      <p:bldP spid="3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四角形 21">
            <a:extLst>
              <a:ext uri="{FF2B5EF4-FFF2-40B4-BE49-F238E27FC236}">
                <a16:creationId xmlns:a16="http://schemas.microsoft.com/office/drawing/2014/main" xmlns="" id="{C1329FB1-0575-C145-A4CE-CD2F70BE4170}"/>
              </a:ext>
            </a:extLst>
          </p:cNvPr>
          <p:cNvSpPr/>
          <p:nvPr/>
        </p:nvSpPr>
        <p:spPr>
          <a:xfrm>
            <a:off x="3868763" y="3861369"/>
            <a:ext cx="2304000" cy="230400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xmlns="" id="{963E0D91-F9F5-BE4D-963B-E06802AFFAE9}"/>
              </a:ext>
            </a:extLst>
          </p:cNvPr>
          <p:cNvSpPr txBox="1"/>
          <p:nvPr/>
        </p:nvSpPr>
        <p:spPr>
          <a:xfrm>
            <a:off x="2938321" y="1721920"/>
            <a:ext cx="118637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8800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＋</a:t>
            </a:r>
          </a:p>
        </p:txBody>
      </p:sp>
      <p:grpSp>
        <p:nvGrpSpPr>
          <p:cNvPr id="11" name="グループ化 10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12" name="フレーム 11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2394"/>
              </a:avLst>
            </a:prstGeom>
            <a:solidFill>
              <a:srgbClr val="92D050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13" name="フレーム 12"/>
            <p:cNvSpPr/>
            <p:nvPr/>
          </p:nvSpPr>
          <p:spPr>
            <a:xfrm>
              <a:off x="148952" y="174813"/>
              <a:ext cx="8825408" cy="6494928"/>
            </a:xfrm>
            <a:prstGeom prst="frame">
              <a:avLst>
                <a:gd name="adj1" fmla="val 2909"/>
              </a:avLst>
            </a:prstGeom>
            <a:solidFill>
              <a:srgbClr val="FFCC99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</p:grp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xmlns="" id="{85620856-2E62-9543-9C13-F8107EA0D795}"/>
              </a:ext>
            </a:extLst>
          </p:cNvPr>
          <p:cNvSpPr txBox="1"/>
          <p:nvPr/>
        </p:nvSpPr>
        <p:spPr>
          <a:xfrm>
            <a:off x="3827440" y="3804036"/>
            <a:ext cx="2286858" cy="234294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ja-JP" altLang="en-US" sz="14625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季</a:t>
            </a:r>
            <a:endParaRPr lang="ja-JP" altLang="en-US" sz="14625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488504" y="476672"/>
            <a:ext cx="864096" cy="83099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800" dirty="0" smtClean="0"/>
              <a:t>２</a:t>
            </a:r>
            <a:endParaRPr kumimoji="1" lang="ja-JP" altLang="en-US" sz="4800" dirty="0"/>
          </a:p>
        </p:txBody>
      </p:sp>
      <p:sp>
        <p:nvSpPr>
          <p:cNvPr id="31" name="直方体 30"/>
          <p:cNvSpPr/>
          <p:nvPr/>
        </p:nvSpPr>
        <p:spPr>
          <a:xfrm>
            <a:off x="7498103" y="1560109"/>
            <a:ext cx="1728192" cy="1728192"/>
          </a:xfrm>
          <a:prstGeom prst="cube">
            <a:avLst>
              <a:gd name="adj" fmla="val 15663"/>
            </a:avLst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lvl="0"/>
            <a:r>
              <a:rPr lang="ja-JP" altLang="en-US" sz="9750" dirty="0" smtClean="0">
                <a:solidFill>
                  <a:prstClr val="black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子</a:t>
            </a:r>
            <a:endParaRPr lang="ja-JP" altLang="en-US" sz="9750" dirty="0">
              <a:solidFill>
                <a:prstClr val="black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30" name="直方体 29"/>
          <p:cNvSpPr/>
          <p:nvPr/>
        </p:nvSpPr>
        <p:spPr>
          <a:xfrm>
            <a:off x="4248820" y="1584928"/>
            <a:ext cx="1728192" cy="1728192"/>
          </a:xfrm>
          <a:prstGeom prst="cube">
            <a:avLst>
              <a:gd name="adj" fmla="val 15663"/>
            </a:avLst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lvl="0"/>
            <a:r>
              <a:rPr lang="ja-JP" altLang="en-US" sz="9750" dirty="0" smtClean="0">
                <a:solidFill>
                  <a:prstClr val="black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木</a:t>
            </a:r>
            <a:endParaRPr lang="ja-JP" altLang="en-US" sz="9750" dirty="0">
              <a:solidFill>
                <a:prstClr val="black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29" name="直方体 28"/>
          <p:cNvSpPr/>
          <p:nvPr/>
        </p:nvSpPr>
        <p:spPr>
          <a:xfrm>
            <a:off x="1296328" y="1586596"/>
            <a:ext cx="1728192" cy="1728192"/>
          </a:xfrm>
          <a:prstGeom prst="cube">
            <a:avLst>
              <a:gd name="adj" fmla="val 15663"/>
            </a:avLst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kumimoji="1" lang="ja-JP" altLang="en-US" sz="9600" dirty="0" smtClean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ノ</a:t>
            </a:r>
            <a:endParaRPr kumimoji="1" lang="ja-JP" altLang="en-US" sz="9600" dirty="0">
              <a:solidFill>
                <a:schemeClr val="tx1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23" name="直方体 22"/>
          <p:cNvSpPr/>
          <p:nvPr/>
        </p:nvSpPr>
        <p:spPr>
          <a:xfrm>
            <a:off x="7498103" y="1553349"/>
            <a:ext cx="1728192" cy="1728192"/>
          </a:xfrm>
          <a:prstGeom prst="cube">
            <a:avLst>
              <a:gd name="adj" fmla="val 15663"/>
            </a:avLst>
          </a:prstGeom>
          <a:solidFill>
            <a:schemeClr val="accent4">
              <a:lumMod val="20000"/>
              <a:lumOff val="80000"/>
              <a:alpha val="5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lvl="0"/>
            <a:r>
              <a:rPr lang="ja-JP" altLang="en-US" sz="9750" dirty="0" smtClean="0">
                <a:solidFill>
                  <a:prstClr val="black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子</a:t>
            </a:r>
            <a:endParaRPr lang="ja-JP" altLang="en-US" sz="9750" dirty="0">
              <a:solidFill>
                <a:prstClr val="black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21" name="直方体 20"/>
          <p:cNvSpPr/>
          <p:nvPr/>
        </p:nvSpPr>
        <p:spPr>
          <a:xfrm>
            <a:off x="4251168" y="1591708"/>
            <a:ext cx="1728192" cy="1728192"/>
          </a:xfrm>
          <a:prstGeom prst="cube">
            <a:avLst>
              <a:gd name="adj" fmla="val 15663"/>
            </a:avLst>
          </a:prstGeom>
          <a:solidFill>
            <a:schemeClr val="accent4">
              <a:lumMod val="20000"/>
              <a:lumOff val="80000"/>
              <a:alpha val="5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lvl="0"/>
            <a:r>
              <a:rPr lang="ja-JP" altLang="en-US" sz="9750" dirty="0" smtClean="0">
                <a:solidFill>
                  <a:prstClr val="black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木</a:t>
            </a:r>
            <a:endParaRPr lang="ja-JP" altLang="en-US" sz="9750" dirty="0">
              <a:solidFill>
                <a:prstClr val="black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2" name="直方体 1"/>
          <p:cNvSpPr/>
          <p:nvPr/>
        </p:nvSpPr>
        <p:spPr>
          <a:xfrm>
            <a:off x="1280592" y="1591708"/>
            <a:ext cx="1728192" cy="1728192"/>
          </a:xfrm>
          <a:prstGeom prst="cube">
            <a:avLst>
              <a:gd name="adj" fmla="val 15663"/>
            </a:avLst>
          </a:prstGeom>
          <a:solidFill>
            <a:schemeClr val="accent4">
              <a:lumMod val="20000"/>
              <a:lumOff val="80000"/>
              <a:alpha val="5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kumimoji="1" lang="ja-JP" altLang="en-US" sz="9600" dirty="0" smtClean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ノ</a:t>
            </a:r>
            <a:endParaRPr kumimoji="1" lang="ja-JP" altLang="en-US" sz="9600" dirty="0">
              <a:solidFill>
                <a:schemeClr val="tx1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xmlns="" id="{963E0D91-F9F5-BE4D-963B-E06802AFFAE9}"/>
              </a:ext>
            </a:extLst>
          </p:cNvPr>
          <p:cNvSpPr txBox="1"/>
          <p:nvPr/>
        </p:nvSpPr>
        <p:spPr>
          <a:xfrm>
            <a:off x="6055193" y="1732529"/>
            <a:ext cx="118637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8800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＋</a:t>
            </a:r>
          </a:p>
        </p:txBody>
      </p:sp>
      <p:pic>
        <p:nvPicPr>
          <p:cNvPr id="27" name="Picture 15" descr="C:\Users\kouchyou\AppData\Local\Microsoft\Windows\Temporary Internet Files\Content.IE5\8K3LR06N\lgi01b201402240400[1]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0843" y="707049"/>
            <a:ext cx="1382712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15" descr="C:\Users\kouchyou\AppData\Local\Microsoft\Windows\Temporary Internet Files\Content.IE5\8K3LR06N\lgi01b201402240400[1]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1124" y="763231"/>
            <a:ext cx="1382712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図 32" hidden="1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2017" y="2313082"/>
            <a:ext cx="1167824" cy="434192"/>
          </a:xfrm>
          <a:prstGeom prst="rect">
            <a:avLst/>
          </a:prstGeom>
        </p:spPr>
      </p:pic>
      <p:sp>
        <p:nvSpPr>
          <p:cNvPr id="3" name="額縁 2"/>
          <p:cNvSpPr/>
          <p:nvPr/>
        </p:nvSpPr>
        <p:spPr>
          <a:xfrm>
            <a:off x="470379" y="3519511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答え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29184" y="5497505"/>
            <a:ext cx="53146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0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いどうします！</a:t>
            </a:r>
            <a:endParaRPr kumimoji="1" lang="ja-JP" altLang="en-US" sz="60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pic>
        <p:nvPicPr>
          <p:cNvPr id="7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391739" y="4293353"/>
            <a:ext cx="1644204" cy="1233153"/>
          </a:xfrm>
          <a:prstGeom prst="rect">
            <a:avLst/>
          </a:prstGeom>
        </p:spPr>
      </p:pic>
      <p:sp>
        <p:nvSpPr>
          <p:cNvPr id="32" name="正方形/長方形 31"/>
          <p:cNvSpPr/>
          <p:nvPr/>
        </p:nvSpPr>
        <p:spPr>
          <a:xfrm>
            <a:off x="1513965" y="513518"/>
            <a:ext cx="78315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4000" dirty="0" smtClean="0">
                <a:solidFill>
                  <a:prstClr val="black"/>
                </a:solidFill>
              </a:rPr>
              <a:t>漢字を合わせるとなんという字？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pic>
        <p:nvPicPr>
          <p:cNvPr id="26" name="Picture 15" descr="C:\Users\kouchyou\AppData\Local\Microsoft\Windows\Temporary Internet Files\Content.IE5\8K3LR06N\lgi01b201402240400[1]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6876" y="753559"/>
            <a:ext cx="1382712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" name="稲妻 33"/>
          <p:cNvSpPr/>
          <p:nvPr/>
        </p:nvSpPr>
        <p:spPr>
          <a:xfrm rot="11195983">
            <a:off x="3408766" y="2965055"/>
            <a:ext cx="756093" cy="616184"/>
          </a:xfrm>
          <a:prstGeom prst="lightningBol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5" name="Picture 15" descr="C:\Users\kouchyou\AppData\Local\Microsoft\Windows\Temporary Internet Files\Content.IE5\8K3LR06N\lgi01b201402240400[1]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7780" y="1893303"/>
            <a:ext cx="1382712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2687027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5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0"/>
                            </p:stCondLst>
                            <p:childTnLst>
                              <p:par>
                                <p:cTn id="39" presetID="2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40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53846E-6 -4.07407E-6 L 0.96634 -4.07407E-6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31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4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8974E-6 -1.85185E-6 L 0.29038 0.21621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519" y="10810"/>
                                    </p:animMotion>
                                  </p:childTnLst>
                                </p:cTn>
                              </p:par>
                              <p:par>
                                <p:cTn id="57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12821E-7 1.85185E-6 L 0.30353 0.1662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359" y="10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000"/>
                            </p:stCondLst>
                            <p:childTnLst>
                              <p:par>
                                <p:cTn id="60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12821E-7 -4.81481E-6 L -0.33718 0.44653 " pathEditMode="relative" rAng="0" ptsTypes="AA">
                                      <p:cBhvr>
                                        <p:cTn id="74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859" y="22315"/>
                                    </p:animMotion>
                                  </p:childTnLst>
                                </p:cTn>
                              </p:par>
                              <p:par>
                                <p:cTn id="7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12821E-7 -3.7037E-6 L -0.34407 0.45857 " pathEditMode="relative" rAng="0" ptsTypes="AA">
                                      <p:cBhvr>
                                        <p:cTn id="76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212" y="229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500"/>
                            </p:stCondLst>
                            <p:childTnLst>
                              <p:par>
                                <p:cTn id="78" presetID="2" presetClass="exit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"/>
                            </p:stCondLst>
                            <p:childTnLst>
                              <p:par>
                                <p:cTn id="91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4615E-6 -1.85185E-6 L -0.00946 0.30162 " pathEditMode="relative" rAng="0" ptsTypes="AA">
                                      <p:cBhvr>
                                        <p:cTn id="9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1" y="15069"/>
                                    </p:animMotion>
                                  </p:childTnLst>
                                </p:cTn>
                              </p:par>
                              <p:par>
                                <p:cTn id="9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0256E-6 2.96296E-6 L -0.0117 0.31898 " pathEditMode="relative" rAng="0" ptsTypes="AA">
                                      <p:cBhvr>
                                        <p:cTn id="94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93" y="1594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2500"/>
                            </p:stCondLst>
                            <p:childTnLst>
                              <p:par>
                                <p:cTn id="96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7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500"/>
                            </p:stCondLst>
                            <p:childTnLst>
                              <p:par>
                                <p:cTn id="107" presetID="22" presetClass="entr" presetSubtype="1" repeatCount="5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9" dur="2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07"/>
                                            </p:cond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750"/>
                            </p:stCondLst>
                            <p:childTnLst>
                              <p:par>
                                <p:cTn id="111" presetID="2" presetClass="exit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2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0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117" presetID="6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8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60000" y="160000"/>
                                    </p:animScale>
                                  </p:childTnLst>
                                </p:cTn>
                              </p:par>
                              <p:par>
                                <p:cTn id="119" presetID="6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0" dur="2000" fill="hold"/>
                                        <p:tgtEl>
                                          <p:spTgt spid="21"/>
                                        </p:tgtEl>
                                      </p:cBhvr>
                                      <p:by x="10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121" presetID="6" presetClass="emph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2" dur="2000" fill="hold"/>
                                        <p:tgtEl>
                                          <p:spTgt spid="21"/>
                                        </p:tgtEl>
                                      </p:cBhvr>
                                      <p:by x="160000" y="16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3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2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3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8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148" fill="hold" display="0">
                  <p:stCondLst>
                    <p:cond delay="indefinite"/>
                  </p:stCondLst>
                </p:cTn>
                <p:tgtEl>
                  <p:spTgt spid="7"/>
                </p:tgtEl>
              </p:cMediaNode>
            </p:video>
          </p:childTnLst>
        </p:cTn>
      </p:par>
    </p:tnLst>
    <p:bldLst>
      <p:bldP spid="25" grpId="0" animBg="1"/>
      <p:bldP spid="14" grpId="0"/>
      <p:bldP spid="17" grpId="0"/>
      <p:bldP spid="31" grpId="0" animBg="1"/>
      <p:bldP spid="30" grpId="0" animBg="1"/>
      <p:bldP spid="29" grpId="0" animBg="1"/>
      <p:bldP spid="23" grpId="0" animBg="1"/>
      <p:bldP spid="23" grpId="1" animBg="1"/>
      <p:bldP spid="23" grpId="2" animBg="1"/>
      <p:bldP spid="21" grpId="0" animBg="1"/>
      <p:bldP spid="21" grpId="1" animBg="1"/>
      <p:bldP spid="21" grpId="2" animBg="1"/>
      <p:bldP spid="21" grpId="3" animBg="1"/>
      <p:bldP spid="21" grpId="4" animBg="1"/>
      <p:bldP spid="2" grpId="0" animBg="1"/>
      <p:bldP spid="2" grpId="1" animBg="1"/>
      <p:bldP spid="2" grpId="2" animBg="1"/>
      <p:bldP spid="2" grpId="3" animBg="1"/>
      <p:bldP spid="24" grpId="0"/>
      <p:bldP spid="3" grpId="0" animBg="1"/>
      <p:bldP spid="5" grpId="0"/>
      <p:bldP spid="5" grpId="1"/>
      <p:bldP spid="3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直方体 30"/>
          <p:cNvSpPr/>
          <p:nvPr/>
        </p:nvSpPr>
        <p:spPr>
          <a:xfrm>
            <a:off x="7498103" y="1560109"/>
            <a:ext cx="1728192" cy="1728192"/>
          </a:xfrm>
          <a:prstGeom prst="cube">
            <a:avLst>
              <a:gd name="adj" fmla="val 15663"/>
            </a:avLst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lvl="0"/>
            <a:r>
              <a:rPr lang="ja-JP" altLang="en-US" sz="9750" dirty="0" smtClean="0">
                <a:solidFill>
                  <a:prstClr val="black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巾</a:t>
            </a:r>
            <a:endParaRPr lang="ja-JP" altLang="en-US" sz="9750" dirty="0">
              <a:solidFill>
                <a:prstClr val="black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30" name="直方体 29"/>
          <p:cNvSpPr/>
          <p:nvPr/>
        </p:nvSpPr>
        <p:spPr>
          <a:xfrm>
            <a:off x="4248820" y="1584928"/>
            <a:ext cx="1728192" cy="1728192"/>
          </a:xfrm>
          <a:prstGeom prst="cube">
            <a:avLst>
              <a:gd name="adj" fmla="val 15663"/>
            </a:avLst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lvl="0"/>
            <a:r>
              <a:rPr lang="ja-JP" altLang="en-US" sz="9750" dirty="0" smtClean="0">
                <a:solidFill>
                  <a:prstClr val="black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ナ</a:t>
            </a:r>
            <a:endParaRPr lang="ja-JP" altLang="en-US" sz="9750" dirty="0">
              <a:solidFill>
                <a:prstClr val="black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29" name="直方体 28"/>
          <p:cNvSpPr/>
          <p:nvPr/>
        </p:nvSpPr>
        <p:spPr>
          <a:xfrm>
            <a:off x="1296328" y="1586596"/>
            <a:ext cx="1728192" cy="1728192"/>
          </a:xfrm>
          <a:prstGeom prst="cube">
            <a:avLst>
              <a:gd name="adj" fmla="val 15663"/>
            </a:avLst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kumimoji="1" lang="ja-JP" altLang="en-US" sz="9600" dirty="0" smtClean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メ</a:t>
            </a:r>
            <a:endParaRPr kumimoji="1" lang="ja-JP" altLang="en-US" sz="9600" dirty="0">
              <a:solidFill>
                <a:schemeClr val="tx1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25" name="四角形 21">
            <a:extLst>
              <a:ext uri="{FF2B5EF4-FFF2-40B4-BE49-F238E27FC236}">
                <a16:creationId xmlns:a16="http://schemas.microsoft.com/office/drawing/2014/main" xmlns="" id="{C1329FB1-0575-C145-A4CE-CD2F70BE4170}"/>
              </a:ext>
            </a:extLst>
          </p:cNvPr>
          <p:cNvSpPr/>
          <p:nvPr/>
        </p:nvSpPr>
        <p:spPr>
          <a:xfrm>
            <a:off x="3868763" y="3861369"/>
            <a:ext cx="2304000" cy="230400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xmlns="" id="{963E0D91-F9F5-BE4D-963B-E06802AFFAE9}"/>
              </a:ext>
            </a:extLst>
          </p:cNvPr>
          <p:cNvSpPr txBox="1"/>
          <p:nvPr/>
        </p:nvSpPr>
        <p:spPr>
          <a:xfrm>
            <a:off x="2938321" y="1721920"/>
            <a:ext cx="118637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8800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＋</a:t>
            </a:r>
          </a:p>
        </p:txBody>
      </p:sp>
      <p:grpSp>
        <p:nvGrpSpPr>
          <p:cNvPr id="11" name="グループ化 10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12" name="フレーム 11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2394"/>
              </a:avLst>
            </a:prstGeom>
            <a:solidFill>
              <a:srgbClr val="92D050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13" name="フレーム 12"/>
            <p:cNvSpPr/>
            <p:nvPr/>
          </p:nvSpPr>
          <p:spPr>
            <a:xfrm>
              <a:off x="148952" y="174813"/>
              <a:ext cx="8825408" cy="6494928"/>
            </a:xfrm>
            <a:prstGeom prst="frame">
              <a:avLst>
                <a:gd name="adj1" fmla="val 2909"/>
              </a:avLst>
            </a:prstGeom>
            <a:solidFill>
              <a:srgbClr val="FFCC99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</p:grp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xmlns="" id="{85620856-2E62-9543-9C13-F8107EA0D795}"/>
              </a:ext>
            </a:extLst>
          </p:cNvPr>
          <p:cNvSpPr txBox="1"/>
          <p:nvPr/>
        </p:nvSpPr>
        <p:spPr>
          <a:xfrm>
            <a:off x="3827440" y="3804036"/>
            <a:ext cx="2286858" cy="234294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ja-JP" altLang="en-US" sz="14625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希</a:t>
            </a:r>
            <a:endParaRPr lang="ja-JP" altLang="en-US" sz="14625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488504" y="476672"/>
            <a:ext cx="864096" cy="83099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800" dirty="0" smtClean="0"/>
              <a:t>３</a:t>
            </a:r>
            <a:endParaRPr kumimoji="1" lang="ja-JP" altLang="en-US" sz="4800" dirty="0"/>
          </a:p>
        </p:txBody>
      </p:sp>
      <p:sp>
        <p:nvSpPr>
          <p:cNvPr id="23" name="直方体 22"/>
          <p:cNvSpPr/>
          <p:nvPr/>
        </p:nvSpPr>
        <p:spPr>
          <a:xfrm>
            <a:off x="7498103" y="1553349"/>
            <a:ext cx="1728192" cy="1728192"/>
          </a:xfrm>
          <a:prstGeom prst="cube">
            <a:avLst>
              <a:gd name="adj" fmla="val 15663"/>
            </a:avLst>
          </a:prstGeom>
          <a:solidFill>
            <a:schemeClr val="accent4">
              <a:lumMod val="20000"/>
              <a:lumOff val="80000"/>
              <a:alpha val="5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lvl="0"/>
            <a:r>
              <a:rPr lang="ja-JP" altLang="en-US" sz="9750" dirty="0" smtClean="0">
                <a:solidFill>
                  <a:prstClr val="black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巾</a:t>
            </a:r>
            <a:endParaRPr lang="ja-JP" altLang="en-US" sz="9750" dirty="0">
              <a:solidFill>
                <a:prstClr val="black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21" name="直方体 20"/>
          <p:cNvSpPr/>
          <p:nvPr/>
        </p:nvSpPr>
        <p:spPr>
          <a:xfrm>
            <a:off x="4251168" y="1591708"/>
            <a:ext cx="1728192" cy="1728192"/>
          </a:xfrm>
          <a:prstGeom prst="cube">
            <a:avLst>
              <a:gd name="adj" fmla="val 15663"/>
            </a:avLst>
          </a:prstGeom>
          <a:solidFill>
            <a:schemeClr val="accent4">
              <a:lumMod val="20000"/>
              <a:lumOff val="80000"/>
              <a:alpha val="5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lvl="0"/>
            <a:r>
              <a:rPr lang="ja-JP" altLang="en-US" sz="9750" dirty="0" smtClean="0">
                <a:solidFill>
                  <a:prstClr val="black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ナ</a:t>
            </a:r>
            <a:endParaRPr lang="ja-JP" altLang="en-US" sz="9750" dirty="0">
              <a:solidFill>
                <a:prstClr val="black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2" name="直方体 1"/>
          <p:cNvSpPr/>
          <p:nvPr/>
        </p:nvSpPr>
        <p:spPr>
          <a:xfrm>
            <a:off x="1280592" y="1591708"/>
            <a:ext cx="1728192" cy="1728192"/>
          </a:xfrm>
          <a:prstGeom prst="cube">
            <a:avLst>
              <a:gd name="adj" fmla="val 15663"/>
            </a:avLst>
          </a:prstGeom>
          <a:solidFill>
            <a:schemeClr val="accent4">
              <a:lumMod val="20000"/>
              <a:lumOff val="80000"/>
              <a:alpha val="5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kumimoji="1" lang="ja-JP" altLang="en-US" sz="9600" dirty="0" smtClean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メ</a:t>
            </a:r>
            <a:endParaRPr kumimoji="1" lang="ja-JP" altLang="en-US" sz="9600" dirty="0">
              <a:solidFill>
                <a:schemeClr val="tx1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xmlns="" id="{963E0D91-F9F5-BE4D-963B-E06802AFFAE9}"/>
              </a:ext>
            </a:extLst>
          </p:cNvPr>
          <p:cNvSpPr txBox="1"/>
          <p:nvPr/>
        </p:nvSpPr>
        <p:spPr>
          <a:xfrm>
            <a:off x="6055193" y="1732529"/>
            <a:ext cx="118637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8800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＋</a:t>
            </a:r>
          </a:p>
        </p:txBody>
      </p:sp>
      <p:pic>
        <p:nvPicPr>
          <p:cNvPr id="27" name="Picture 15" descr="C:\Users\kouchyou\AppData\Local\Microsoft\Windows\Temporary Internet Files\Content.IE5\8K3LR06N\lgi01b201402240400[1]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0843" y="707049"/>
            <a:ext cx="1382712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15" descr="C:\Users\kouchyou\AppData\Local\Microsoft\Windows\Temporary Internet Files\Content.IE5\8K3LR06N\lgi01b201402240400[1]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1124" y="763231"/>
            <a:ext cx="1382712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図 32" hidden="1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2017" y="2313082"/>
            <a:ext cx="1167824" cy="434192"/>
          </a:xfrm>
          <a:prstGeom prst="rect">
            <a:avLst/>
          </a:prstGeom>
        </p:spPr>
      </p:pic>
      <p:sp>
        <p:nvSpPr>
          <p:cNvPr id="3" name="額縁 2"/>
          <p:cNvSpPr/>
          <p:nvPr/>
        </p:nvSpPr>
        <p:spPr>
          <a:xfrm>
            <a:off x="470379" y="3519511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答え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29184" y="5497505"/>
            <a:ext cx="53146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0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いどうします！</a:t>
            </a:r>
            <a:endParaRPr kumimoji="1" lang="ja-JP" altLang="en-US" sz="60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pic>
        <p:nvPicPr>
          <p:cNvPr id="7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391739" y="4293353"/>
            <a:ext cx="1644204" cy="1233153"/>
          </a:xfrm>
          <a:prstGeom prst="rect">
            <a:avLst/>
          </a:prstGeom>
        </p:spPr>
      </p:pic>
      <p:sp>
        <p:nvSpPr>
          <p:cNvPr id="32" name="正方形/長方形 31"/>
          <p:cNvSpPr/>
          <p:nvPr/>
        </p:nvSpPr>
        <p:spPr>
          <a:xfrm>
            <a:off x="1513965" y="513518"/>
            <a:ext cx="78315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4000" dirty="0" smtClean="0">
                <a:solidFill>
                  <a:prstClr val="black"/>
                </a:solidFill>
              </a:rPr>
              <a:t>漢字を合わせるとなんという字？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pic>
        <p:nvPicPr>
          <p:cNvPr id="26" name="Picture 15" descr="C:\Users\kouchyou\AppData\Local\Microsoft\Windows\Temporary Internet Files\Content.IE5\8K3LR06N\lgi01b201402240400[1]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6876" y="753559"/>
            <a:ext cx="1382712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" name="稲妻 33"/>
          <p:cNvSpPr/>
          <p:nvPr/>
        </p:nvSpPr>
        <p:spPr>
          <a:xfrm rot="11195983">
            <a:off x="3408766" y="2965055"/>
            <a:ext cx="756093" cy="616184"/>
          </a:xfrm>
          <a:prstGeom prst="lightningBol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5" name="Picture 15" descr="C:\Users\kouchyou\AppData\Local\Microsoft\Windows\Temporary Internet Files\Content.IE5\8K3LR06N\lgi01b201402240400[1]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7780" y="1893303"/>
            <a:ext cx="1382712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7351936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5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0"/>
                            </p:stCondLst>
                            <p:childTnLst>
                              <p:par>
                                <p:cTn id="39" presetID="2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40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53846E-6 -4.07407E-6 L 0.96634 -4.07407E-6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31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4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8974E-6 -1.85185E-6 L 0.29038 0.21621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519" y="10810"/>
                                    </p:animMotion>
                                  </p:childTnLst>
                                </p:cTn>
                              </p:par>
                              <p:par>
                                <p:cTn id="57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12821E-7 1.85185E-6 L 0.30353 0.1662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359" y="10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000"/>
                            </p:stCondLst>
                            <p:childTnLst>
                              <p:par>
                                <p:cTn id="60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12821E-7 -4.81481E-6 L -0.33718 0.44653 " pathEditMode="relative" rAng="0" ptsTypes="AA">
                                      <p:cBhvr>
                                        <p:cTn id="74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859" y="22315"/>
                                    </p:animMotion>
                                  </p:childTnLst>
                                </p:cTn>
                              </p:par>
                              <p:par>
                                <p:cTn id="7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12821E-7 -3.7037E-6 L -0.34407 0.45857 " pathEditMode="relative" rAng="0" ptsTypes="AA">
                                      <p:cBhvr>
                                        <p:cTn id="76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212" y="229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500"/>
                            </p:stCondLst>
                            <p:childTnLst>
                              <p:par>
                                <p:cTn id="78" presetID="2" presetClass="exit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"/>
                            </p:stCondLst>
                            <p:childTnLst>
                              <p:par>
                                <p:cTn id="91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4615E-6 -1.85185E-6 L -0.00946 0.30162 " pathEditMode="relative" rAng="0" ptsTypes="AA">
                                      <p:cBhvr>
                                        <p:cTn id="9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1" y="15069"/>
                                    </p:animMotion>
                                  </p:childTnLst>
                                </p:cTn>
                              </p:par>
                              <p:par>
                                <p:cTn id="9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0256E-6 2.96296E-6 L -0.0117 0.31898 " pathEditMode="relative" rAng="0" ptsTypes="AA">
                                      <p:cBhvr>
                                        <p:cTn id="94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93" y="1594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2500"/>
                            </p:stCondLst>
                            <p:childTnLst>
                              <p:par>
                                <p:cTn id="96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7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500"/>
                            </p:stCondLst>
                            <p:childTnLst>
                              <p:par>
                                <p:cTn id="107" presetID="22" presetClass="entr" presetSubtype="1" repeatCount="5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9" dur="2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07"/>
                                            </p:cond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750"/>
                            </p:stCondLst>
                            <p:childTnLst>
                              <p:par>
                                <p:cTn id="111" presetID="2" presetClass="exit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2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0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117" presetID="6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8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60000" y="160000"/>
                                    </p:animScale>
                                  </p:childTnLst>
                                </p:cTn>
                              </p:par>
                              <p:par>
                                <p:cTn id="119" presetID="6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0" dur="2000" fill="hold"/>
                                        <p:tgtEl>
                                          <p:spTgt spid="21"/>
                                        </p:tgtEl>
                                      </p:cBhvr>
                                      <p:by x="10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121" presetID="6" presetClass="emph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2" dur="2000" fill="hold"/>
                                        <p:tgtEl>
                                          <p:spTgt spid="21"/>
                                        </p:tgtEl>
                                      </p:cBhvr>
                                      <p:by x="160000" y="16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3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2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3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8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148" fill="hold" display="0">
                  <p:stCondLst>
                    <p:cond delay="indefinite"/>
                  </p:stCondLst>
                </p:cTn>
                <p:tgtEl>
                  <p:spTgt spid="7"/>
                </p:tgtEl>
              </p:cMediaNode>
            </p:video>
          </p:childTnLst>
        </p:cTn>
      </p:par>
    </p:tnLst>
    <p:bldLst>
      <p:bldP spid="31" grpId="0" animBg="1"/>
      <p:bldP spid="30" grpId="0" animBg="1"/>
      <p:bldP spid="29" grpId="0" animBg="1"/>
      <p:bldP spid="25" grpId="0" animBg="1"/>
      <p:bldP spid="14" grpId="0"/>
      <p:bldP spid="17" grpId="0"/>
      <p:bldP spid="23" grpId="0" animBg="1"/>
      <p:bldP spid="23" grpId="1" animBg="1"/>
      <p:bldP spid="23" grpId="2" animBg="1"/>
      <p:bldP spid="21" grpId="0" animBg="1"/>
      <p:bldP spid="21" grpId="1" animBg="1"/>
      <p:bldP spid="21" grpId="2" animBg="1"/>
      <p:bldP spid="21" grpId="3" animBg="1"/>
      <p:bldP spid="21" grpId="4" animBg="1"/>
      <p:bldP spid="2" grpId="0" animBg="1"/>
      <p:bldP spid="2" grpId="1" animBg="1"/>
      <p:bldP spid="2" grpId="2" animBg="1"/>
      <p:bldP spid="2" grpId="3" animBg="1"/>
      <p:bldP spid="24" grpId="0"/>
      <p:bldP spid="3" grpId="0" animBg="1"/>
      <p:bldP spid="5" grpId="0"/>
      <p:bldP spid="5" grpId="1"/>
      <p:bldP spid="3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直方体 30"/>
          <p:cNvSpPr/>
          <p:nvPr/>
        </p:nvSpPr>
        <p:spPr>
          <a:xfrm>
            <a:off x="7498103" y="1560109"/>
            <a:ext cx="1728192" cy="1728192"/>
          </a:xfrm>
          <a:prstGeom prst="cube">
            <a:avLst>
              <a:gd name="adj" fmla="val 15663"/>
            </a:avLst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lvl="0"/>
            <a:r>
              <a:rPr lang="ja-JP" altLang="en-US" sz="9750" dirty="0" smtClean="0">
                <a:solidFill>
                  <a:prstClr val="black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十</a:t>
            </a:r>
            <a:endParaRPr lang="ja-JP" altLang="en-US" sz="9750" dirty="0">
              <a:solidFill>
                <a:prstClr val="black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30" name="直方体 29"/>
          <p:cNvSpPr/>
          <p:nvPr/>
        </p:nvSpPr>
        <p:spPr>
          <a:xfrm>
            <a:off x="4248820" y="1584928"/>
            <a:ext cx="1728192" cy="1728192"/>
          </a:xfrm>
          <a:prstGeom prst="cube">
            <a:avLst>
              <a:gd name="adj" fmla="val 15663"/>
            </a:avLst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lvl="0"/>
            <a:r>
              <a:rPr lang="ja-JP" altLang="en-US" sz="9750" dirty="0" smtClean="0">
                <a:solidFill>
                  <a:prstClr val="black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立</a:t>
            </a:r>
            <a:endParaRPr lang="ja-JP" altLang="en-US" sz="9750" dirty="0">
              <a:solidFill>
                <a:prstClr val="black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29" name="直方体 28"/>
          <p:cNvSpPr/>
          <p:nvPr/>
        </p:nvSpPr>
        <p:spPr>
          <a:xfrm>
            <a:off x="1296328" y="1586596"/>
            <a:ext cx="1728192" cy="1728192"/>
          </a:xfrm>
          <a:prstGeom prst="cube">
            <a:avLst>
              <a:gd name="adj" fmla="val 15663"/>
            </a:avLst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kumimoji="1" lang="ja-JP" altLang="en-US" sz="9600" dirty="0" smtClean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舌</a:t>
            </a:r>
            <a:endParaRPr kumimoji="1" lang="ja-JP" altLang="en-US" sz="9600" dirty="0">
              <a:solidFill>
                <a:schemeClr val="tx1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25" name="四角形 21">
            <a:extLst>
              <a:ext uri="{FF2B5EF4-FFF2-40B4-BE49-F238E27FC236}">
                <a16:creationId xmlns="" xmlns:a16="http://schemas.microsoft.com/office/drawing/2014/main" id="{C1329FB1-0575-C145-A4CE-CD2F70BE4170}"/>
              </a:ext>
            </a:extLst>
          </p:cNvPr>
          <p:cNvSpPr/>
          <p:nvPr/>
        </p:nvSpPr>
        <p:spPr>
          <a:xfrm>
            <a:off x="3868763" y="3861369"/>
            <a:ext cx="2304000" cy="230400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="" xmlns:a16="http://schemas.microsoft.com/office/drawing/2014/main" id="{963E0D91-F9F5-BE4D-963B-E06802AFFAE9}"/>
              </a:ext>
            </a:extLst>
          </p:cNvPr>
          <p:cNvSpPr txBox="1"/>
          <p:nvPr/>
        </p:nvSpPr>
        <p:spPr>
          <a:xfrm>
            <a:off x="2938321" y="1721920"/>
            <a:ext cx="118637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8800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＋</a:t>
            </a:r>
          </a:p>
        </p:txBody>
      </p:sp>
      <p:grpSp>
        <p:nvGrpSpPr>
          <p:cNvPr id="11" name="グループ化 10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12" name="フレーム 11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2394"/>
              </a:avLst>
            </a:prstGeom>
            <a:solidFill>
              <a:srgbClr val="92D050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13" name="フレーム 12"/>
            <p:cNvSpPr/>
            <p:nvPr/>
          </p:nvSpPr>
          <p:spPr>
            <a:xfrm>
              <a:off x="148952" y="174813"/>
              <a:ext cx="8825408" cy="6494928"/>
            </a:xfrm>
            <a:prstGeom prst="frame">
              <a:avLst>
                <a:gd name="adj1" fmla="val 2909"/>
              </a:avLst>
            </a:prstGeom>
            <a:solidFill>
              <a:srgbClr val="FFCC99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</p:grpSp>
      <p:sp>
        <p:nvSpPr>
          <p:cNvPr id="17" name="テキスト ボックス 16">
            <a:extLst>
              <a:ext uri="{FF2B5EF4-FFF2-40B4-BE49-F238E27FC236}">
                <a16:creationId xmlns="" xmlns:a16="http://schemas.microsoft.com/office/drawing/2014/main" id="{85620856-2E62-9543-9C13-F8107EA0D795}"/>
              </a:ext>
            </a:extLst>
          </p:cNvPr>
          <p:cNvSpPr txBox="1"/>
          <p:nvPr/>
        </p:nvSpPr>
        <p:spPr>
          <a:xfrm>
            <a:off x="3827440" y="3804036"/>
            <a:ext cx="2286858" cy="234294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ja-JP" altLang="en-US" sz="14625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辞</a:t>
            </a:r>
            <a:endParaRPr lang="ja-JP" altLang="en-US" sz="14625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488504" y="476672"/>
            <a:ext cx="864096" cy="83099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800" dirty="0" smtClean="0"/>
              <a:t>４</a:t>
            </a:r>
            <a:endParaRPr kumimoji="1" lang="ja-JP" altLang="en-US" sz="4800" dirty="0"/>
          </a:p>
        </p:txBody>
      </p:sp>
      <p:sp>
        <p:nvSpPr>
          <p:cNvPr id="24" name="テキスト ボックス 23">
            <a:extLst>
              <a:ext uri="{FF2B5EF4-FFF2-40B4-BE49-F238E27FC236}">
                <a16:creationId xmlns="" xmlns:a16="http://schemas.microsoft.com/office/drawing/2014/main" id="{963E0D91-F9F5-BE4D-963B-E06802AFFAE9}"/>
              </a:ext>
            </a:extLst>
          </p:cNvPr>
          <p:cNvSpPr txBox="1"/>
          <p:nvPr/>
        </p:nvSpPr>
        <p:spPr>
          <a:xfrm>
            <a:off x="6055193" y="1732529"/>
            <a:ext cx="118637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8800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＋</a:t>
            </a:r>
          </a:p>
        </p:txBody>
      </p:sp>
      <p:sp>
        <p:nvSpPr>
          <p:cNvPr id="2" name="直方体 1"/>
          <p:cNvSpPr/>
          <p:nvPr/>
        </p:nvSpPr>
        <p:spPr>
          <a:xfrm>
            <a:off x="1280592" y="1591708"/>
            <a:ext cx="1728192" cy="1728192"/>
          </a:xfrm>
          <a:prstGeom prst="cube">
            <a:avLst>
              <a:gd name="adj" fmla="val 15663"/>
            </a:avLst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kumimoji="1" lang="ja-JP" altLang="en-US" sz="9600" dirty="0" smtClean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舌</a:t>
            </a:r>
            <a:endParaRPr kumimoji="1" lang="ja-JP" altLang="en-US" sz="9600" dirty="0">
              <a:solidFill>
                <a:schemeClr val="tx1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23" name="直方体 22"/>
          <p:cNvSpPr/>
          <p:nvPr/>
        </p:nvSpPr>
        <p:spPr>
          <a:xfrm>
            <a:off x="7498103" y="1553349"/>
            <a:ext cx="1728192" cy="1728192"/>
          </a:xfrm>
          <a:prstGeom prst="cube">
            <a:avLst>
              <a:gd name="adj" fmla="val 15663"/>
            </a:avLst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lvl="0"/>
            <a:r>
              <a:rPr lang="ja-JP" altLang="en-US" sz="9750" dirty="0" smtClean="0">
                <a:solidFill>
                  <a:prstClr val="black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十</a:t>
            </a:r>
            <a:endParaRPr lang="ja-JP" altLang="en-US" sz="9750" dirty="0">
              <a:solidFill>
                <a:prstClr val="black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21" name="直方体 20"/>
          <p:cNvSpPr/>
          <p:nvPr/>
        </p:nvSpPr>
        <p:spPr>
          <a:xfrm>
            <a:off x="4251168" y="1591708"/>
            <a:ext cx="1728192" cy="1728192"/>
          </a:xfrm>
          <a:prstGeom prst="cube">
            <a:avLst>
              <a:gd name="adj" fmla="val 15663"/>
            </a:avLst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lvl="0"/>
            <a:r>
              <a:rPr lang="ja-JP" altLang="en-US" sz="9750" dirty="0" smtClean="0">
                <a:solidFill>
                  <a:prstClr val="black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立</a:t>
            </a:r>
            <a:endParaRPr lang="ja-JP" altLang="en-US" sz="9750" dirty="0">
              <a:solidFill>
                <a:prstClr val="black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pic>
        <p:nvPicPr>
          <p:cNvPr id="27" name="Picture 15" descr="C:\Users\kouchyou\AppData\Local\Microsoft\Windows\Temporary Internet Files\Content.IE5\8K3LR06N\lgi01b201402240400[1]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0843" y="707049"/>
            <a:ext cx="1382712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15" descr="C:\Users\kouchyou\AppData\Local\Microsoft\Windows\Temporary Internet Files\Content.IE5\8K3LR06N\lgi01b201402240400[1]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1124" y="763231"/>
            <a:ext cx="1382712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15" descr="C:\Users\kouchyou\AppData\Local\Microsoft\Windows\Temporary Internet Files\Content.IE5\8K3LR06N\lgi01b201402240400[1]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6876" y="753559"/>
            <a:ext cx="1382712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額縁 2"/>
          <p:cNvSpPr/>
          <p:nvPr/>
        </p:nvSpPr>
        <p:spPr>
          <a:xfrm>
            <a:off x="470379" y="3519511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答え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29184" y="5497505"/>
            <a:ext cx="53146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0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いどうします！</a:t>
            </a:r>
            <a:endParaRPr kumimoji="1" lang="ja-JP" altLang="en-US" sz="60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pic>
        <p:nvPicPr>
          <p:cNvPr id="7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391739" y="4293353"/>
            <a:ext cx="1644204" cy="1233153"/>
          </a:xfrm>
          <a:prstGeom prst="rect">
            <a:avLst/>
          </a:prstGeom>
        </p:spPr>
      </p:pic>
      <p:sp>
        <p:nvSpPr>
          <p:cNvPr id="33" name="稲妻 32"/>
          <p:cNvSpPr/>
          <p:nvPr/>
        </p:nvSpPr>
        <p:spPr>
          <a:xfrm rot="11195983">
            <a:off x="3254018" y="4113716"/>
            <a:ext cx="756093" cy="616184"/>
          </a:xfrm>
          <a:prstGeom prst="lightningBol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4" name="Picture 15" descr="C:\Users\kouchyou\AppData\Local\Microsoft\Windows\Temporary Internet Files\Content.IE5\8K3LR06N\lgi01b201402240400[1]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3032" y="3041964"/>
            <a:ext cx="1382712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" name="正方形/長方形 34"/>
          <p:cNvSpPr/>
          <p:nvPr/>
        </p:nvSpPr>
        <p:spPr>
          <a:xfrm>
            <a:off x="1513965" y="513518"/>
            <a:ext cx="78315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4000" dirty="0" smtClean="0">
                <a:solidFill>
                  <a:prstClr val="black"/>
                </a:solidFill>
              </a:rPr>
              <a:t>漢字を合わせるとなんという字？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450729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5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0"/>
                            </p:stCondLst>
                            <p:childTnLst>
                              <p:par>
                                <p:cTn id="39" presetID="2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40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53846E-6 -4.07407E-6 L 0.96634 -4.07407E-6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31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4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8974E-6 -1.85185E-6 L 0.23349 0.36366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667" y="18171"/>
                                    </p:animMotion>
                                  </p:childTnLst>
                                </p:cTn>
                              </p:par>
                              <p:par>
                                <p:cTn id="57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12821E-7 1.85185E-6 L 0.23718 0.37106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859" y="185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000"/>
                            </p:stCondLst>
                            <p:childTnLst>
                              <p:par>
                                <p:cTn id="60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12821E-7 -4.81481E-6 L -0.26843 0.44375 " pathEditMode="relative" rAng="0" ptsTypes="AA">
                                      <p:cBhvr>
                                        <p:cTn id="74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429" y="22176"/>
                                    </p:animMotion>
                                  </p:childTnLst>
                                </p:cTn>
                              </p:par>
                              <p:par>
                                <p:cTn id="7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12821E-7 -3.7037E-6 L -0.26426 0.44098 " pathEditMode="relative" rAng="0" ptsTypes="AA">
                                      <p:cBhvr>
                                        <p:cTn id="76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221" y="220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500"/>
                            </p:stCondLst>
                            <p:childTnLst>
                              <p:par>
                                <p:cTn id="78" presetID="2" presetClass="exit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"/>
                            </p:stCondLst>
                            <p:childTnLst>
                              <p:par>
                                <p:cTn id="91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4615E-6 -1.85185E-6 L 0.05929 0.26783 " pathEditMode="relative" rAng="0" ptsTypes="AA">
                                      <p:cBhvr>
                                        <p:cTn id="9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65" y="13380"/>
                                    </p:animMotion>
                                  </p:childTnLst>
                                </p:cTn>
                              </p:par>
                              <p:par>
                                <p:cTn id="9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0256E-6 2.96296E-6 L 0.06987 0.27615 " pathEditMode="relative" rAng="0" ptsTypes="AA">
                                      <p:cBhvr>
                                        <p:cTn id="94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94" y="137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2500"/>
                            </p:stCondLst>
                            <p:childTnLst>
                              <p:par>
                                <p:cTn id="96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7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500"/>
                            </p:stCondLst>
                            <p:childTnLst>
                              <p:par>
                                <p:cTn id="107" presetID="22" presetClass="entr" presetSubtype="1" repeatCount="5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9" dur="2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07"/>
                                            </p:cond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750"/>
                            </p:stCondLst>
                            <p:childTnLst>
                              <p:par>
                                <p:cTn id="111" presetID="6" presetClass="emp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2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00000" y="17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3750"/>
                            </p:stCondLst>
                            <p:childTnLst>
                              <p:par>
                                <p:cTn id="114" presetID="2" presetClass="exit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5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1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3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7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3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3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143" fill="hold" display="0">
                  <p:stCondLst>
                    <p:cond delay="indefinite"/>
                  </p:stCondLst>
                </p:cTn>
                <p:tgtEl>
                  <p:spTgt spid="7"/>
                </p:tgtEl>
              </p:cMediaNode>
            </p:video>
          </p:childTnLst>
        </p:cTn>
      </p:par>
    </p:tnLst>
    <p:bldLst>
      <p:bldP spid="31" grpId="0" animBg="1"/>
      <p:bldP spid="30" grpId="0" animBg="1"/>
      <p:bldP spid="29" grpId="0" animBg="1"/>
      <p:bldP spid="25" grpId="0" animBg="1"/>
      <p:bldP spid="14" grpId="0"/>
      <p:bldP spid="17" grpId="0"/>
      <p:bldP spid="24" grpId="0"/>
      <p:bldP spid="2" grpId="0" animBg="1"/>
      <p:bldP spid="2" grpId="1" animBg="1"/>
      <p:bldP spid="2" grpId="2" animBg="1"/>
      <p:bldP spid="2" grpId="3" animBg="1"/>
      <p:bldP spid="23" grpId="0" animBg="1"/>
      <p:bldP spid="23" grpId="1" animBg="1"/>
      <p:bldP spid="23" grpId="2" animBg="1"/>
      <p:bldP spid="21" grpId="0" animBg="1"/>
      <p:bldP spid="21" grpId="1" animBg="1"/>
      <p:bldP spid="21" grpId="2" animBg="1"/>
      <p:bldP spid="3" grpId="0" animBg="1"/>
      <p:bldP spid="5" grpId="0"/>
      <p:bldP spid="5" grpId="1"/>
      <p:bldP spid="3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直方体 30"/>
          <p:cNvSpPr/>
          <p:nvPr/>
        </p:nvSpPr>
        <p:spPr>
          <a:xfrm>
            <a:off x="7498103" y="1560109"/>
            <a:ext cx="1728192" cy="1728192"/>
          </a:xfrm>
          <a:prstGeom prst="cube">
            <a:avLst>
              <a:gd name="adj" fmla="val 15663"/>
            </a:avLst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lvl="0"/>
            <a:r>
              <a:rPr lang="ja-JP" altLang="en-US" sz="9750" dirty="0" smtClean="0">
                <a:solidFill>
                  <a:prstClr val="black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口</a:t>
            </a:r>
            <a:endParaRPr lang="ja-JP" altLang="en-US" sz="9750" dirty="0">
              <a:solidFill>
                <a:prstClr val="black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30" name="直方体 29"/>
          <p:cNvSpPr/>
          <p:nvPr/>
        </p:nvSpPr>
        <p:spPr>
          <a:xfrm>
            <a:off x="4248820" y="1584928"/>
            <a:ext cx="1728192" cy="1728192"/>
          </a:xfrm>
          <a:prstGeom prst="cube">
            <a:avLst>
              <a:gd name="adj" fmla="val 15663"/>
            </a:avLst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lvl="0"/>
            <a:r>
              <a:rPr lang="ja-JP" altLang="en-US" sz="9750" dirty="0" smtClean="0">
                <a:solidFill>
                  <a:prstClr val="black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士</a:t>
            </a:r>
            <a:endParaRPr lang="ja-JP" altLang="en-US" sz="9750" dirty="0">
              <a:solidFill>
                <a:prstClr val="black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29" name="直方体 28"/>
          <p:cNvSpPr/>
          <p:nvPr/>
        </p:nvSpPr>
        <p:spPr>
          <a:xfrm>
            <a:off x="1296328" y="1586596"/>
            <a:ext cx="1728192" cy="1728192"/>
          </a:xfrm>
          <a:prstGeom prst="cube">
            <a:avLst>
              <a:gd name="adj" fmla="val 15663"/>
            </a:avLst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kumimoji="1" lang="ja-JP" altLang="en-US" sz="9600" dirty="0" smtClean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糸</a:t>
            </a:r>
            <a:endParaRPr kumimoji="1" lang="ja-JP" altLang="en-US" sz="9600" dirty="0">
              <a:solidFill>
                <a:schemeClr val="tx1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25" name="四角形 21">
            <a:extLst>
              <a:ext uri="{FF2B5EF4-FFF2-40B4-BE49-F238E27FC236}">
                <a16:creationId xmlns="" xmlns:a16="http://schemas.microsoft.com/office/drawing/2014/main" id="{C1329FB1-0575-C145-A4CE-CD2F70BE4170}"/>
              </a:ext>
            </a:extLst>
          </p:cNvPr>
          <p:cNvSpPr/>
          <p:nvPr/>
        </p:nvSpPr>
        <p:spPr>
          <a:xfrm>
            <a:off x="3868763" y="3861369"/>
            <a:ext cx="2304000" cy="230400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="" xmlns:a16="http://schemas.microsoft.com/office/drawing/2014/main" id="{963E0D91-F9F5-BE4D-963B-E06802AFFAE9}"/>
              </a:ext>
            </a:extLst>
          </p:cNvPr>
          <p:cNvSpPr txBox="1"/>
          <p:nvPr/>
        </p:nvSpPr>
        <p:spPr>
          <a:xfrm>
            <a:off x="2938321" y="1721920"/>
            <a:ext cx="118637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8800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＋</a:t>
            </a:r>
          </a:p>
        </p:txBody>
      </p:sp>
      <p:grpSp>
        <p:nvGrpSpPr>
          <p:cNvPr id="11" name="グループ化 10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12" name="フレーム 11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2394"/>
              </a:avLst>
            </a:prstGeom>
            <a:solidFill>
              <a:srgbClr val="92D050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13" name="フレーム 12"/>
            <p:cNvSpPr/>
            <p:nvPr/>
          </p:nvSpPr>
          <p:spPr>
            <a:xfrm>
              <a:off x="148952" y="174813"/>
              <a:ext cx="8825408" cy="6494928"/>
            </a:xfrm>
            <a:prstGeom prst="frame">
              <a:avLst>
                <a:gd name="adj1" fmla="val 2909"/>
              </a:avLst>
            </a:prstGeom>
            <a:solidFill>
              <a:srgbClr val="FFCC99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</p:grpSp>
      <p:sp>
        <p:nvSpPr>
          <p:cNvPr id="17" name="テキスト ボックス 16">
            <a:extLst>
              <a:ext uri="{FF2B5EF4-FFF2-40B4-BE49-F238E27FC236}">
                <a16:creationId xmlns="" xmlns:a16="http://schemas.microsoft.com/office/drawing/2014/main" id="{85620856-2E62-9543-9C13-F8107EA0D795}"/>
              </a:ext>
            </a:extLst>
          </p:cNvPr>
          <p:cNvSpPr txBox="1"/>
          <p:nvPr/>
        </p:nvSpPr>
        <p:spPr>
          <a:xfrm>
            <a:off x="3827440" y="3804036"/>
            <a:ext cx="2286858" cy="234294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ja-JP" altLang="en-US" sz="14625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結</a:t>
            </a:r>
            <a:endParaRPr lang="ja-JP" altLang="en-US" sz="14625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488504" y="476672"/>
            <a:ext cx="864096" cy="83099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800" dirty="0" smtClean="0"/>
              <a:t>５</a:t>
            </a:r>
            <a:endParaRPr kumimoji="1" lang="ja-JP" altLang="en-US" sz="4800" dirty="0"/>
          </a:p>
        </p:txBody>
      </p:sp>
      <p:sp>
        <p:nvSpPr>
          <p:cNvPr id="24" name="テキスト ボックス 23">
            <a:extLst>
              <a:ext uri="{FF2B5EF4-FFF2-40B4-BE49-F238E27FC236}">
                <a16:creationId xmlns="" xmlns:a16="http://schemas.microsoft.com/office/drawing/2014/main" id="{963E0D91-F9F5-BE4D-963B-E06802AFFAE9}"/>
              </a:ext>
            </a:extLst>
          </p:cNvPr>
          <p:cNvSpPr txBox="1"/>
          <p:nvPr/>
        </p:nvSpPr>
        <p:spPr>
          <a:xfrm>
            <a:off x="6055193" y="1732529"/>
            <a:ext cx="118637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8800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＋</a:t>
            </a:r>
          </a:p>
        </p:txBody>
      </p:sp>
      <p:sp>
        <p:nvSpPr>
          <p:cNvPr id="2" name="直方体 1"/>
          <p:cNvSpPr/>
          <p:nvPr/>
        </p:nvSpPr>
        <p:spPr>
          <a:xfrm>
            <a:off x="1280592" y="1591708"/>
            <a:ext cx="1728192" cy="1728192"/>
          </a:xfrm>
          <a:prstGeom prst="cube">
            <a:avLst>
              <a:gd name="adj" fmla="val 15663"/>
            </a:avLst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kumimoji="1" lang="ja-JP" altLang="en-US" sz="9600" dirty="0" smtClean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糸</a:t>
            </a:r>
            <a:endParaRPr kumimoji="1" lang="ja-JP" altLang="en-US" sz="9600" dirty="0">
              <a:solidFill>
                <a:schemeClr val="tx1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23" name="直方体 22"/>
          <p:cNvSpPr/>
          <p:nvPr/>
        </p:nvSpPr>
        <p:spPr>
          <a:xfrm>
            <a:off x="7498103" y="1553349"/>
            <a:ext cx="1728192" cy="1728192"/>
          </a:xfrm>
          <a:prstGeom prst="cube">
            <a:avLst>
              <a:gd name="adj" fmla="val 15663"/>
            </a:avLst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lvl="0"/>
            <a:r>
              <a:rPr lang="ja-JP" altLang="en-US" sz="9750" dirty="0" smtClean="0">
                <a:solidFill>
                  <a:prstClr val="black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口</a:t>
            </a:r>
            <a:endParaRPr lang="ja-JP" altLang="en-US" sz="9750" dirty="0">
              <a:solidFill>
                <a:prstClr val="black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21" name="直方体 20"/>
          <p:cNvSpPr/>
          <p:nvPr/>
        </p:nvSpPr>
        <p:spPr>
          <a:xfrm>
            <a:off x="4251168" y="1591708"/>
            <a:ext cx="1728192" cy="1728192"/>
          </a:xfrm>
          <a:prstGeom prst="cube">
            <a:avLst>
              <a:gd name="adj" fmla="val 15663"/>
            </a:avLst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lvl="0"/>
            <a:r>
              <a:rPr lang="ja-JP" altLang="en-US" sz="9750" dirty="0" smtClean="0">
                <a:solidFill>
                  <a:prstClr val="black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士</a:t>
            </a:r>
            <a:endParaRPr lang="ja-JP" altLang="en-US" sz="9750" dirty="0">
              <a:solidFill>
                <a:prstClr val="black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pic>
        <p:nvPicPr>
          <p:cNvPr id="27" name="Picture 15" descr="C:\Users\kouchyou\AppData\Local\Microsoft\Windows\Temporary Internet Files\Content.IE5\8K3LR06N\lgi01b201402240400[1]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0843" y="707049"/>
            <a:ext cx="1382712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15" descr="C:\Users\kouchyou\AppData\Local\Microsoft\Windows\Temporary Internet Files\Content.IE5\8K3LR06N\lgi01b201402240400[1]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1124" y="763231"/>
            <a:ext cx="1382712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15" descr="C:\Users\kouchyou\AppData\Local\Microsoft\Windows\Temporary Internet Files\Content.IE5\8K3LR06N\lgi01b201402240400[1]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6876" y="753559"/>
            <a:ext cx="1382712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額縁 2"/>
          <p:cNvSpPr/>
          <p:nvPr/>
        </p:nvSpPr>
        <p:spPr>
          <a:xfrm>
            <a:off x="470379" y="3519511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答え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29184" y="5497505"/>
            <a:ext cx="53146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0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いどうします！</a:t>
            </a:r>
            <a:endParaRPr kumimoji="1" lang="ja-JP" altLang="en-US" sz="60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pic>
        <p:nvPicPr>
          <p:cNvPr id="7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391739" y="4293353"/>
            <a:ext cx="1644204" cy="1233153"/>
          </a:xfrm>
          <a:prstGeom prst="rect">
            <a:avLst/>
          </a:prstGeom>
        </p:spPr>
      </p:pic>
      <p:sp>
        <p:nvSpPr>
          <p:cNvPr id="33" name="稲妻 32"/>
          <p:cNvSpPr/>
          <p:nvPr/>
        </p:nvSpPr>
        <p:spPr>
          <a:xfrm rot="11195983">
            <a:off x="3254018" y="4113716"/>
            <a:ext cx="756093" cy="616184"/>
          </a:xfrm>
          <a:prstGeom prst="lightningBol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4" name="Picture 15" descr="C:\Users\kouchyou\AppData\Local\Microsoft\Windows\Temporary Internet Files\Content.IE5\8K3LR06N\lgi01b201402240400[1]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3032" y="3041964"/>
            <a:ext cx="1382712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" name="正方形/長方形 34"/>
          <p:cNvSpPr/>
          <p:nvPr/>
        </p:nvSpPr>
        <p:spPr>
          <a:xfrm>
            <a:off x="1513965" y="513518"/>
            <a:ext cx="78315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4000" dirty="0" smtClean="0">
                <a:solidFill>
                  <a:prstClr val="black"/>
                </a:solidFill>
              </a:rPr>
              <a:t>漢字を合わせるとなんという字？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998933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5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0"/>
                            </p:stCondLst>
                            <p:childTnLst>
                              <p:par>
                                <p:cTn id="39" presetID="2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40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53846E-6 -4.07407E-6 L 0.96634 -4.07407E-6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31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4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8974E-6 -1.85185E-6 L 0.23349 0.36366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667" y="18171"/>
                                    </p:animMotion>
                                  </p:childTnLst>
                                </p:cTn>
                              </p:par>
                              <p:par>
                                <p:cTn id="57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12821E-7 1.85185E-6 L 0.23718 0.37106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859" y="185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000"/>
                            </p:stCondLst>
                            <p:childTnLst>
                              <p:par>
                                <p:cTn id="60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12821E-7 -4.81481E-6 L -0.26843 0.44375 " pathEditMode="relative" rAng="0" ptsTypes="AA">
                                      <p:cBhvr>
                                        <p:cTn id="74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429" y="22176"/>
                                    </p:animMotion>
                                  </p:childTnLst>
                                </p:cTn>
                              </p:par>
                              <p:par>
                                <p:cTn id="7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12821E-7 -3.7037E-6 L -0.26426 0.44098 " pathEditMode="relative" rAng="0" ptsTypes="AA">
                                      <p:cBhvr>
                                        <p:cTn id="76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221" y="220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500"/>
                            </p:stCondLst>
                            <p:childTnLst>
                              <p:par>
                                <p:cTn id="78" presetID="2" presetClass="exit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"/>
                            </p:stCondLst>
                            <p:childTnLst>
                              <p:par>
                                <p:cTn id="91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4615E-6 -1.85185E-6 L 0.05929 0.26783 " pathEditMode="relative" rAng="0" ptsTypes="AA">
                                      <p:cBhvr>
                                        <p:cTn id="9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65" y="13380"/>
                                    </p:animMotion>
                                  </p:childTnLst>
                                </p:cTn>
                              </p:par>
                              <p:par>
                                <p:cTn id="9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0256E-6 2.96296E-6 L 0.06987 0.27615 " pathEditMode="relative" rAng="0" ptsTypes="AA">
                                      <p:cBhvr>
                                        <p:cTn id="94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94" y="137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2500"/>
                            </p:stCondLst>
                            <p:childTnLst>
                              <p:par>
                                <p:cTn id="96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7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500"/>
                            </p:stCondLst>
                            <p:childTnLst>
                              <p:par>
                                <p:cTn id="107" presetID="22" presetClass="entr" presetSubtype="1" repeatCount="5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9" dur="2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07"/>
                                            </p:cond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750"/>
                            </p:stCondLst>
                            <p:childTnLst>
                              <p:par>
                                <p:cTn id="111" presetID="6" presetClass="emp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2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00000" y="17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3750"/>
                            </p:stCondLst>
                            <p:childTnLst>
                              <p:par>
                                <p:cTn id="114" presetID="2" presetClass="exit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5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1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3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7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3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3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143" fill="hold" display="0">
                  <p:stCondLst>
                    <p:cond delay="indefinite"/>
                  </p:stCondLst>
                </p:cTn>
                <p:tgtEl>
                  <p:spTgt spid="7"/>
                </p:tgtEl>
              </p:cMediaNode>
            </p:video>
          </p:childTnLst>
        </p:cTn>
      </p:par>
    </p:tnLst>
    <p:bldLst>
      <p:bldP spid="31" grpId="0" animBg="1"/>
      <p:bldP spid="30" grpId="0" animBg="1"/>
      <p:bldP spid="29" grpId="0" animBg="1"/>
      <p:bldP spid="25" grpId="0" animBg="1"/>
      <p:bldP spid="14" grpId="0"/>
      <p:bldP spid="17" grpId="0"/>
      <p:bldP spid="24" grpId="0"/>
      <p:bldP spid="2" grpId="0" animBg="1"/>
      <p:bldP spid="2" grpId="1" animBg="1"/>
      <p:bldP spid="2" grpId="2" animBg="1"/>
      <p:bldP spid="2" grpId="3" animBg="1"/>
      <p:bldP spid="23" grpId="0" animBg="1"/>
      <p:bldP spid="23" grpId="1" animBg="1"/>
      <p:bldP spid="23" grpId="2" animBg="1"/>
      <p:bldP spid="21" grpId="0" animBg="1"/>
      <p:bldP spid="21" grpId="1" animBg="1"/>
      <p:bldP spid="21" grpId="2" animBg="1"/>
      <p:bldP spid="3" grpId="0" animBg="1"/>
      <p:bldP spid="5" grpId="0"/>
      <p:bldP spid="5" grpId="1"/>
      <p:bldP spid="3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直方体 30"/>
          <p:cNvSpPr/>
          <p:nvPr/>
        </p:nvSpPr>
        <p:spPr>
          <a:xfrm>
            <a:off x="7498103" y="1560109"/>
            <a:ext cx="1728192" cy="1728192"/>
          </a:xfrm>
          <a:prstGeom prst="cube">
            <a:avLst>
              <a:gd name="adj" fmla="val 15663"/>
            </a:avLst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lvl="0"/>
            <a:r>
              <a:rPr lang="ja-JP" altLang="en-US" sz="9750" dirty="0" smtClean="0">
                <a:solidFill>
                  <a:prstClr val="black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王</a:t>
            </a:r>
            <a:endParaRPr lang="ja-JP" altLang="en-US" sz="9750" dirty="0">
              <a:solidFill>
                <a:prstClr val="black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30" name="直方体 29"/>
          <p:cNvSpPr/>
          <p:nvPr/>
        </p:nvSpPr>
        <p:spPr>
          <a:xfrm>
            <a:off x="4248820" y="1584928"/>
            <a:ext cx="1728192" cy="1728192"/>
          </a:xfrm>
          <a:prstGeom prst="cube">
            <a:avLst>
              <a:gd name="adj" fmla="val 15663"/>
            </a:avLst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lvl="0"/>
            <a:r>
              <a:rPr lang="ja-JP" altLang="en-US" sz="9750" dirty="0" smtClean="0">
                <a:solidFill>
                  <a:prstClr val="black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月</a:t>
            </a:r>
            <a:endParaRPr lang="ja-JP" altLang="en-US" sz="9750" dirty="0">
              <a:solidFill>
                <a:prstClr val="black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29" name="直方体 28"/>
          <p:cNvSpPr/>
          <p:nvPr/>
        </p:nvSpPr>
        <p:spPr>
          <a:xfrm>
            <a:off x="1296328" y="1586596"/>
            <a:ext cx="1728192" cy="1728192"/>
          </a:xfrm>
          <a:prstGeom prst="cube">
            <a:avLst>
              <a:gd name="adj" fmla="val 15663"/>
            </a:avLst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kumimoji="1" lang="ja-JP" altLang="en-US" sz="9600" dirty="0" smtClean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亡</a:t>
            </a:r>
            <a:endParaRPr kumimoji="1" lang="ja-JP" altLang="en-US" sz="9600" dirty="0">
              <a:solidFill>
                <a:schemeClr val="tx1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25" name="四角形 21">
            <a:extLst>
              <a:ext uri="{FF2B5EF4-FFF2-40B4-BE49-F238E27FC236}">
                <a16:creationId xmlns="" xmlns:a16="http://schemas.microsoft.com/office/drawing/2014/main" id="{C1329FB1-0575-C145-A4CE-CD2F70BE4170}"/>
              </a:ext>
            </a:extLst>
          </p:cNvPr>
          <p:cNvSpPr/>
          <p:nvPr/>
        </p:nvSpPr>
        <p:spPr>
          <a:xfrm>
            <a:off x="3868763" y="3861369"/>
            <a:ext cx="2304000" cy="230400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="" xmlns:a16="http://schemas.microsoft.com/office/drawing/2014/main" id="{963E0D91-F9F5-BE4D-963B-E06802AFFAE9}"/>
              </a:ext>
            </a:extLst>
          </p:cNvPr>
          <p:cNvSpPr txBox="1"/>
          <p:nvPr/>
        </p:nvSpPr>
        <p:spPr>
          <a:xfrm>
            <a:off x="2938321" y="1721920"/>
            <a:ext cx="118637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8800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＋</a:t>
            </a:r>
          </a:p>
        </p:txBody>
      </p:sp>
      <p:grpSp>
        <p:nvGrpSpPr>
          <p:cNvPr id="11" name="グループ化 10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12" name="フレーム 11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2394"/>
              </a:avLst>
            </a:prstGeom>
            <a:solidFill>
              <a:srgbClr val="92D050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13" name="フレーム 12"/>
            <p:cNvSpPr/>
            <p:nvPr/>
          </p:nvSpPr>
          <p:spPr>
            <a:xfrm>
              <a:off x="148952" y="174813"/>
              <a:ext cx="8825408" cy="6494928"/>
            </a:xfrm>
            <a:prstGeom prst="frame">
              <a:avLst>
                <a:gd name="adj1" fmla="val 2909"/>
              </a:avLst>
            </a:prstGeom>
            <a:solidFill>
              <a:srgbClr val="FFCC99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</p:grpSp>
      <p:sp>
        <p:nvSpPr>
          <p:cNvPr id="17" name="テキスト ボックス 16">
            <a:extLst>
              <a:ext uri="{FF2B5EF4-FFF2-40B4-BE49-F238E27FC236}">
                <a16:creationId xmlns="" xmlns:a16="http://schemas.microsoft.com/office/drawing/2014/main" id="{85620856-2E62-9543-9C13-F8107EA0D795}"/>
              </a:ext>
            </a:extLst>
          </p:cNvPr>
          <p:cNvSpPr txBox="1"/>
          <p:nvPr/>
        </p:nvSpPr>
        <p:spPr>
          <a:xfrm>
            <a:off x="3827440" y="3804036"/>
            <a:ext cx="2286858" cy="234294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ja-JP" altLang="en-US" sz="14625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望</a:t>
            </a:r>
            <a:endParaRPr lang="ja-JP" altLang="en-US" sz="14625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488504" y="476672"/>
            <a:ext cx="864096" cy="83099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800" dirty="0" smtClean="0"/>
              <a:t>６</a:t>
            </a:r>
            <a:endParaRPr kumimoji="1" lang="ja-JP" altLang="en-US" sz="4800" dirty="0"/>
          </a:p>
        </p:txBody>
      </p:sp>
      <p:sp>
        <p:nvSpPr>
          <p:cNvPr id="24" name="テキスト ボックス 23">
            <a:extLst>
              <a:ext uri="{FF2B5EF4-FFF2-40B4-BE49-F238E27FC236}">
                <a16:creationId xmlns="" xmlns:a16="http://schemas.microsoft.com/office/drawing/2014/main" id="{963E0D91-F9F5-BE4D-963B-E06802AFFAE9}"/>
              </a:ext>
            </a:extLst>
          </p:cNvPr>
          <p:cNvSpPr txBox="1"/>
          <p:nvPr/>
        </p:nvSpPr>
        <p:spPr>
          <a:xfrm>
            <a:off x="6055193" y="1732529"/>
            <a:ext cx="118637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8800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＋</a:t>
            </a:r>
          </a:p>
        </p:txBody>
      </p:sp>
      <p:sp>
        <p:nvSpPr>
          <p:cNvPr id="23" name="直方体 22"/>
          <p:cNvSpPr/>
          <p:nvPr/>
        </p:nvSpPr>
        <p:spPr>
          <a:xfrm>
            <a:off x="7498103" y="1553349"/>
            <a:ext cx="1728192" cy="1728192"/>
          </a:xfrm>
          <a:prstGeom prst="cube">
            <a:avLst>
              <a:gd name="adj" fmla="val 15663"/>
            </a:avLst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lvl="0"/>
            <a:r>
              <a:rPr lang="ja-JP" altLang="en-US" sz="9750" dirty="0" smtClean="0">
                <a:solidFill>
                  <a:prstClr val="black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王</a:t>
            </a:r>
            <a:endParaRPr lang="ja-JP" altLang="en-US" sz="9750" dirty="0">
              <a:solidFill>
                <a:prstClr val="black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2" name="直方体 1"/>
          <p:cNvSpPr/>
          <p:nvPr/>
        </p:nvSpPr>
        <p:spPr>
          <a:xfrm>
            <a:off x="1280592" y="1591708"/>
            <a:ext cx="1728192" cy="1728192"/>
          </a:xfrm>
          <a:prstGeom prst="cube">
            <a:avLst>
              <a:gd name="adj" fmla="val 15663"/>
            </a:avLst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kumimoji="1" lang="ja-JP" altLang="en-US" sz="9600" dirty="0" smtClean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亡</a:t>
            </a:r>
            <a:endParaRPr kumimoji="1" lang="ja-JP" altLang="en-US" sz="9600" dirty="0">
              <a:solidFill>
                <a:schemeClr val="tx1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21" name="直方体 20"/>
          <p:cNvSpPr/>
          <p:nvPr/>
        </p:nvSpPr>
        <p:spPr>
          <a:xfrm>
            <a:off x="4251168" y="1591708"/>
            <a:ext cx="1728192" cy="1728192"/>
          </a:xfrm>
          <a:prstGeom prst="cube">
            <a:avLst>
              <a:gd name="adj" fmla="val 15663"/>
            </a:avLst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lvl="0"/>
            <a:r>
              <a:rPr lang="ja-JP" altLang="en-US" sz="9750" dirty="0" smtClean="0">
                <a:solidFill>
                  <a:prstClr val="black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月</a:t>
            </a:r>
            <a:endParaRPr lang="ja-JP" altLang="en-US" sz="9750" dirty="0">
              <a:solidFill>
                <a:prstClr val="black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pic>
        <p:nvPicPr>
          <p:cNvPr id="27" name="Picture 15" descr="C:\Users\kouchyou\AppData\Local\Microsoft\Windows\Temporary Internet Files\Content.IE5\8K3LR06N\lgi01b201402240400[1]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0843" y="707049"/>
            <a:ext cx="1382712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15" descr="C:\Users\kouchyou\AppData\Local\Microsoft\Windows\Temporary Internet Files\Content.IE5\8K3LR06N\lgi01b201402240400[1]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1124" y="763231"/>
            <a:ext cx="1382712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15" descr="C:\Users\kouchyou\AppData\Local\Microsoft\Windows\Temporary Internet Files\Content.IE5\8K3LR06N\lgi01b201402240400[1]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6876" y="753559"/>
            <a:ext cx="1382712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額縁 2"/>
          <p:cNvSpPr/>
          <p:nvPr/>
        </p:nvSpPr>
        <p:spPr>
          <a:xfrm>
            <a:off x="470379" y="3519511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答え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29184" y="5497505"/>
            <a:ext cx="53146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0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いどうします！</a:t>
            </a:r>
            <a:endParaRPr kumimoji="1" lang="ja-JP" altLang="en-US" sz="60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pic>
        <p:nvPicPr>
          <p:cNvPr id="7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391739" y="4293353"/>
            <a:ext cx="1644204" cy="1233153"/>
          </a:xfrm>
          <a:prstGeom prst="rect">
            <a:avLst/>
          </a:prstGeom>
        </p:spPr>
      </p:pic>
      <p:sp>
        <p:nvSpPr>
          <p:cNvPr id="33" name="稲妻 32"/>
          <p:cNvSpPr/>
          <p:nvPr/>
        </p:nvSpPr>
        <p:spPr>
          <a:xfrm rot="11195983">
            <a:off x="3587938" y="4499599"/>
            <a:ext cx="756093" cy="616184"/>
          </a:xfrm>
          <a:prstGeom prst="lightningBol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4" name="Picture 15" descr="C:\Users\kouchyou\AppData\Local\Microsoft\Windows\Temporary Internet Files\Content.IE5\8K3LR06N\lgi01b201402240400[1]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6952" y="3427847"/>
            <a:ext cx="1382712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" name="正方形/長方形 34"/>
          <p:cNvSpPr/>
          <p:nvPr/>
        </p:nvSpPr>
        <p:spPr>
          <a:xfrm>
            <a:off x="1513965" y="513518"/>
            <a:ext cx="78315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4000" dirty="0" smtClean="0">
                <a:solidFill>
                  <a:prstClr val="black"/>
                </a:solidFill>
              </a:rPr>
              <a:t>漢字を合わせるとなんという字？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289020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5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0"/>
                            </p:stCondLst>
                            <p:childTnLst>
                              <p:par>
                                <p:cTn id="39" presetID="2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40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53846E-6 -4.07407E-6 L 0.96634 -4.07407E-6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31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4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8974E-6 -1.85185E-6 L 0.23349 0.26783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667" y="13380"/>
                                    </p:animMotion>
                                  </p:childTnLst>
                                </p:cTn>
                              </p:par>
                              <p:par>
                                <p:cTn id="57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12821E-7 1.85185E-6 L 0.23878 0.28912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939" y="144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000"/>
                            </p:stCondLst>
                            <p:childTnLst>
                              <p:par>
                                <p:cTn id="60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12821E-7 -4.81481E-6 L -0.32163 0.45348 " pathEditMode="relative" rAng="0" ptsTypes="AA">
                                      <p:cBhvr>
                                        <p:cTn id="74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090" y="22662"/>
                                    </p:animMotion>
                                  </p:childTnLst>
                                </p:cTn>
                              </p:par>
                              <p:par>
                                <p:cTn id="7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12821E-7 -3.7037E-6 L -0.31635 0.44098 " pathEditMode="relative" rAng="0" ptsTypes="AA">
                                      <p:cBhvr>
                                        <p:cTn id="76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817" y="220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500"/>
                            </p:stCondLst>
                            <p:childTnLst>
                              <p:par>
                                <p:cTn id="78" presetID="2" presetClass="exit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"/>
                            </p:stCondLst>
                            <p:childTnLst>
                              <p:par>
                                <p:cTn id="91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4615E-6 -1.85185E-6 L 0.05929 0.26783 " pathEditMode="relative" rAng="0" ptsTypes="AA">
                                      <p:cBhvr>
                                        <p:cTn id="9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65" y="13380"/>
                                    </p:animMotion>
                                  </p:childTnLst>
                                </p:cTn>
                              </p:par>
                              <p:par>
                                <p:cTn id="9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0256E-6 2.96296E-6 L 0.06987 0.27615 " pathEditMode="relative" rAng="0" ptsTypes="AA">
                                      <p:cBhvr>
                                        <p:cTn id="94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94" y="137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2500"/>
                            </p:stCondLst>
                            <p:childTnLst>
                              <p:par>
                                <p:cTn id="96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7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500"/>
                            </p:stCondLst>
                            <p:childTnLst>
                              <p:par>
                                <p:cTn id="107" presetID="22" presetClass="entr" presetSubtype="1" repeatCount="5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9" dur="2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07"/>
                                            </p:cond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10" presetID="6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1" dur="2000" fill="hold"/>
                                        <p:tgtEl>
                                          <p:spTgt spid="23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13" presetID="2" presetClass="exit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4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0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3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3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2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142" fill="hold" display="0">
                  <p:stCondLst>
                    <p:cond delay="indefinite"/>
                  </p:stCondLst>
                </p:cTn>
                <p:tgtEl>
                  <p:spTgt spid="7"/>
                </p:tgtEl>
              </p:cMediaNode>
            </p:video>
          </p:childTnLst>
        </p:cTn>
      </p:par>
    </p:tnLst>
    <p:bldLst>
      <p:bldP spid="31" grpId="0" animBg="1"/>
      <p:bldP spid="30" grpId="0" animBg="1"/>
      <p:bldP spid="29" grpId="0" animBg="1"/>
      <p:bldP spid="25" grpId="0" animBg="1"/>
      <p:bldP spid="14" grpId="0"/>
      <p:bldP spid="17" grpId="0"/>
      <p:bldP spid="24" grpId="0"/>
      <p:bldP spid="23" grpId="0" animBg="1"/>
      <p:bldP spid="23" grpId="1" animBg="1"/>
      <p:bldP spid="23" grpId="2" animBg="1"/>
      <p:bldP spid="23" grpId="3" animBg="1"/>
      <p:bldP spid="2" grpId="0" animBg="1"/>
      <p:bldP spid="2" grpId="1" animBg="1"/>
      <p:bldP spid="2" grpId="2" animBg="1"/>
      <p:bldP spid="21" grpId="0" animBg="1"/>
      <p:bldP spid="21" grpId="1" animBg="1"/>
      <p:bldP spid="21" grpId="2" animBg="1"/>
      <p:bldP spid="3" grpId="0" animBg="1"/>
      <p:bldP spid="5" grpId="0"/>
      <p:bldP spid="5" grpId="1"/>
      <p:bldP spid="3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直方体 30"/>
          <p:cNvSpPr/>
          <p:nvPr/>
        </p:nvSpPr>
        <p:spPr>
          <a:xfrm>
            <a:off x="7498103" y="1560109"/>
            <a:ext cx="1728192" cy="1728192"/>
          </a:xfrm>
          <a:prstGeom prst="cube">
            <a:avLst>
              <a:gd name="adj" fmla="val 15663"/>
            </a:avLst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lvl="0"/>
            <a:r>
              <a:rPr lang="ja-JP" altLang="en-US" sz="9750" dirty="0" smtClean="0">
                <a:solidFill>
                  <a:prstClr val="black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木</a:t>
            </a:r>
            <a:endParaRPr lang="ja-JP" altLang="en-US" sz="9750" dirty="0">
              <a:solidFill>
                <a:prstClr val="black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30" name="直方体 29"/>
          <p:cNvSpPr/>
          <p:nvPr/>
        </p:nvSpPr>
        <p:spPr>
          <a:xfrm>
            <a:off x="4248820" y="1584928"/>
            <a:ext cx="1728192" cy="1728192"/>
          </a:xfrm>
          <a:prstGeom prst="cube">
            <a:avLst>
              <a:gd name="adj" fmla="val 15663"/>
            </a:avLst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lvl="0"/>
            <a:r>
              <a:rPr lang="ja-JP" altLang="en-US" sz="9750" dirty="0" smtClean="0">
                <a:solidFill>
                  <a:prstClr val="black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女</a:t>
            </a:r>
            <a:endParaRPr lang="ja-JP" altLang="en-US" sz="9750" dirty="0">
              <a:solidFill>
                <a:prstClr val="black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29" name="直方体 28"/>
          <p:cNvSpPr/>
          <p:nvPr/>
        </p:nvSpPr>
        <p:spPr>
          <a:xfrm>
            <a:off x="1296328" y="1586596"/>
            <a:ext cx="1728192" cy="1728192"/>
          </a:xfrm>
          <a:prstGeom prst="cube">
            <a:avLst>
              <a:gd name="adj" fmla="val 15663"/>
            </a:avLst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kumimoji="1" lang="ja-JP" altLang="en-US" sz="9600" dirty="0" smtClean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ウ</a:t>
            </a:r>
            <a:endParaRPr kumimoji="1" lang="ja-JP" altLang="en-US" sz="9600" dirty="0">
              <a:solidFill>
                <a:schemeClr val="tx1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25" name="四角形 21">
            <a:extLst>
              <a:ext uri="{FF2B5EF4-FFF2-40B4-BE49-F238E27FC236}">
                <a16:creationId xmlns:a16="http://schemas.microsoft.com/office/drawing/2014/main" xmlns="" id="{C1329FB1-0575-C145-A4CE-CD2F70BE4170}"/>
              </a:ext>
            </a:extLst>
          </p:cNvPr>
          <p:cNvSpPr/>
          <p:nvPr/>
        </p:nvSpPr>
        <p:spPr>
          <a:xfrm>
            <a:off x="3868763" y="3861369"/>
            <a:ext cx="2304000" cy="230400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xmlns="" id="{963E0D91-F9F5-BE4D-963B-E06802AFFAE9}"/>
              </a:ext>
            </a:extLst>
          </p:cNvPr>
          <p:cNvSpPr txBox="1"/>
          <p:nvPr/>
        </p:nvSpPr>
        <p:spPr>
          <a:xfrm>
            <a:off x="2938321" y="1721920"/>
            <a:ext cx="118637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8800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＋</a:t>
            </a:r>
          </a:p>
        </p:txBody>
      </p:sp>
      <p:grpSp>
        <p:nvGrpSpPr>
          <p:cNvPr id="11" name="グループ化 10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12" name="フレーム 11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2394"/>
              </a:avLst>
            </a:prstGeom>
            <a:solidFill>
              <a:srgbClr val="92D050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13" name="フレーム 12"/>
            <p:cNvSpPr/>
            <p:nvPr/>
          </p:nvSpPr>
          <p:spPr>
            <a:xfrm>
              <a:off x="148952" y="174813"/>
              <a:ext cx="8825408" cy="6494928"/>
            </a:xfrm>
            <a:prstGeom prst="frame">
              <a:avLst>
                <a:gd name="adj1" fmla="val 2909"/>
              </a:avLst>
            </a:prstGeom>
            <a:solidFill>
              <a:srgbClr val="FFCC99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</p:grp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xmlns="" id="{85620856-2E62-9543-9C13-F8107EA0D795}"/>
              </a:ext>
            </a:extLst>
          </p:cNvPr>
          <p:cNvSpPr txBox="1"/>
          <p:nvPr/>
        </p:nvSpPr>
        <p:spPr>
          <a:xfrm>
            <a:off x="3827440" y="3804036"/>
            <a:ext cx="2286858" cy="234294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ja-JP" altLang="en-US" sz="14625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案</a:t>
            </a:r>
            <a:endParaRPr lang="ja-JP" altLang="en-US" sz="14625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488504" y="476672"/>
            <a:ext cx="864096" cy="83099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800" dirty="0" smtClean="0"/>
              <a:t>７</a:t>
            </a:r>
            <a:endParaRPr kumimoji="1" lang="ja-JP" altLang="en-US" sz="4800" dirty="0"/>
          </a:p>
        </p:txBody>
      </p:sp>
      <p:sp>
        <p:nvSpPr>
          <p:cNvPr id="23" name="直方体 22"/>
          <p:cNvSpPr/>
          <p:nvPr/>
        </p:nvSpPr>
        <p:spPr>
          <a:xfrm>
            <a:off x="7498103" y="1553349"/>
            <a:ext cx="1728192" cy="1728192"/>
          </a:xfrm>
          <a:prstGeom prst="cube">
            <a:avLst>
              <a:gd name="adj" fmla="val 15663"/>
            </a:avLst>
          </a:prstGeom>
          <a:solidFill>
            <a:schemeClr val="accent4">
              <a:lumMod val="20000"/>
              <a:lumOff val="80000"/>
              <a:alpha val="5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lvl="0"/>
            <a:r>
              <a:rPr lang="ja-JP" altLang="en-US" sz="9750" dirty="0" smtClean="0">
                <a:solidFill>
                  <a:prstClr val="black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木</a:t>
            </a:r>
            <a:endParaRPr lang="ja-JP" altLang="en-US" sz="9750" dirty="0">
              <a:solidFill>
                <a:prstClr val="black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21" name="直方体 20"/>
          <p:cNvSpPr/>
          <p:nvPr/>
        </p:nvSpPr>
        <p:spPr>
          <a:xfrm>
            <a:off x="4251168" y="1591708"/>
            <a:ext cx="1728192" cy="1728192"/>
          </a:xfrm>
          <a:prstGeom prst="cube">
            <a:avLst>
              <a:gd name="adj" fmla="val 15663"/>
            </a:avLst>
          </a:prstGeom>
          <a:solidFill>
            <a:schemeClr val="accent4">
              <a:lumMod val="20000"/>
              <a:lumOff val="80000"/>
              <a:alpha val="5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lvl="0"/>
            <a:r>
              <a:rPr lang="ja-JP" altLang="en-US" sz="9750" dirty="0" smtClean="0">
                <a:solidFill>
                  <a:prstClr val="black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女</a:t>
            </a:r>
            <a:endParaRPr lang="ja-JP" altLang="en-US" sz="9750" dirty="0">
              <a:solidFill>
                <a:prstClr val="black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2" name="直方体 1"/>
          <p:cNvSpPr/>
          <p:nvPr/>
        </p:nvSpPr>
        <p:spPr>
          <a:xfrm>
            <a:off x="1280592" y="1591708"/>
            <a:ext cx="1728192" cy="1728192"/>
          </a:xfrm>
          <a:prstGeom prst="cube">
            <a:avLst>
              <a:gd name="adj" fmla="val 15663"/>
            </a:avLst>
          </a:prstGeom>
          <a:solidFill>
            <a:schemeClr val="accent4">
              <a:lumMod val="20000"/>
              <a:lumOff val="80000"/>
              <a:alpha val="5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kumimoji="1" lang="ja-JP" altLang="en-US" sz="9600" dirty="0" smtClean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ウ</a:t>
            </a:r>
            <a:endParaRPr kumimoji="1" lang="ja-JP" altLang="en-US" sz="9600" dirty="0">
              <a:solidFill>
                <a:schemeClr val="tx1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xmlns="" id="{963E0D91-F9F5-BE4D-963B-E06802AFFAE9}"/>
              </a:ext>
            </a:extLst>
          </p:cNvPr>
          <p:cNvSpPr txBox="1"/>
          <p:nvPr/>
        </p:nvSpPr>
        <p:spPr>
          <a:xfrm>
            <a:off x="6055193" y="1732529"/>
            <a:ext cx="118637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8800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＋</a:t>
            </a:r>
          </a:p>
        </p:txBody>
      </p:sp>
      <p:pic>
        <p:nvPicPr>
          <p:cNvPr id="27" name="Picture 15" descr="C:\Users\kouchyou\AppData\Local\Microsoft\Windows\Temporary Internet Files\Content.IE5\8K3LR06N\lgi01b201402240400[1]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0843" y="707049"/>
            <a:ext cx="1382712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15" descr="C:\Users\kouchyou\AppData\Local\Microsoft\Windows\Temporary Internet Files\Content.IE5\8K3LR06N\lgi01b201402240400[1]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1124" y="763231"/>
            <a:ext cx="1382712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図 32" hidden="1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2017" y="2313082"/>
            <a:ext cx="1167824" cy="434192"/>
          </a:xfrm>
          <a:prstGeom prst="rect">
            <a:avLst/>
          </a:prstGeom>
        </p:spPr>
      </p:pic>
      <p:sp>
        <p:nvSpPr>
          <p:cNvPr id="3" name="額縁 2"/>
          <p:cNvSpPr/>
          <p:nvPr/>
        </p:nvSpPr>
        <p:spPr>
          <a:xfrm>
            <a:off x="470379" y="3519511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答え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29184" y="5497505"/>
            <a:ext cx="53146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0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いどうします！</a:t>
            </a:r>
            <a:endParaRPr kumimoji="1" lang="ja-JP" altLang="en-US" sz="60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pic>
        <p:nvPicPr>
          <p:cNvPr id="7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391739" y="4293353"/>
            <a:ext cx="1644204" cy="1233153"/>
          </a:xfrm>
          <a:prstGeom prst="rect">
            <a:avLst/>
          </a:prstGeom>
        </p:spPr>
      </p:pic>
      <p:sp>
        <p:nvSpPr>
          <p:cNvPr id="32" name="正方形/長方形 31"/>
          <p:cNvSpPr/>
          <p:nvPr/>
        </p:nvSpPr>
        <p:spPr>
          <a:xfrm>
            <a:off x="1513965" y="513518"/>
            <a:ext cx="78315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4000" dirty="0" smtClean="0">
                <a:solidFill>
                  <a:prstClr val="black"/>
                </a:solidFill>
              </a:rPr>
              <a:t>漢字を合わせるとなんという字？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pic>
        <p:nvPicPr>
          <p:cNvPr id="26" name="Picture 15" descr="C:\Users\kouchyou\AppData\Local\Microsoft\Windows\Temporary Internet Files\Content.IE5\8K3LR06N\lgi01b201402240400[1]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6876" y="753559"/>
            <a:ext cx="1382712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" name="稲妻 33"/>
          <p:cNvSpPr/>
          <p:nvPr/>
        </p:nvSpPr>
        <p:spPr>
          <a:xfrm rot="11195983">
            <a:off x="3408766" y="2965055"/>
            <a:ext cx="756093" cy="616184"/>
          </a:xfrm>
          <a:prstGeom prst="lightningBol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5" name="Picture 15" descr="C:\Users\kouchyou\AppData\Local\Microsoft\Windows\Temporary Internet Files\Content.IE5\8K3LR06N\lgi01b201402240400[1]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7780" y="1893303"/>
            <a:ext cx="1382712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4666020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5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0"/>
                            </p:stCondLst>
                            <p:childTnLst>
                              <p:par>
                                <p:cTn id="39" presetID="2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40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53846E-6 -4.07407E-6 L 0.96634 -4.07407E-6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31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4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8974E-6 -1.85185E-6 L 0.29038 0.21621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519" y="10810"/>
                                    </p:animMotion>
                                  </p:childTnLst>
                                </p:cTn>
                              </p:par>
                              <p:par>
                                <p:cTn id="57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12821E-7 1.85185E-6 L 0.30353 0.1662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359" y="10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000"/>
                            </p:stCondLst>
                            <p:childTnLst>
                              <p:par>
                                <p:cTn id="60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12821E-7 -4.81481E-6 L -0.33718 0.44653 " pathEditMode="relative" rAng="0" ptsTypes="AA">
                                      <p:cBhvr>
                                        <p:cTn id="74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859" y="22315"/>
                                    </p:animMotion>
                                  </p:childTnLst>
                                </p:cTn>
                              </p:par>
                              <p:par>
                                <p:cTn id="7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12821E-7 -3.7037E-6 L -0.34407 0.45857 " pathEditMode="relative" rAng="0" ptsTypes="AA">
                                      <p:cBhvr>
                                        <p:cTn id="76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212" y="229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500"/>
                            </p:stCondLst>
                            <p:childTnLst>
                              <p:par>
                                <p:cTn id="78" presetID="2" presetClass="exit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"/>
                            </p:stCondLst>
                            <p:childTnLst>
                              <p:par>
                                <p:cTn id="91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4615E-6 -1.85185E-6 L -0.00946 0.30162 " pathEditMode="relative" rAng="0" ptsTypes="AA">
                                      <p:cBhvr>
                                        <p:cTn id="9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1" y="15069"/>
                                    </p:animMotion>
                                  </p:childTnLst>
                                </p:cTn>
                              </p:par>
                              <p:par>
                                <p:cTn id="9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0256E-6 2.96296E-6 L -0.0117 0.31898 " pathEditMode="relative" rAng="0" ptsTypes="AA">
                                      <p:cBhvr>
                                        <p:cTn id="94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93" y="1594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2500"/>
                            </p:stCondLst>
                            <p:childTnLst>
                              <p:par>
                                <p:cTn id="96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7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500"/>
                            </p:stCondLst>
                            <p:childTnLst>
                              <p:par>
                                <p:cTn id="107" presetID="22" presetClass="entr" presetSubtype="1" repeatCount="5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9" dur="2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07"/>
                                            </p:cond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750"/>
                            </p:stCondLst>
                            <p:childTnLst>
                              <p:par>
                                <p:cTn id="111" presetID="2" presetClass="exit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2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6" presetClass="emph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0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117" presetID="6" presetClass="emph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8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60000" y="16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2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3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8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3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4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144" fill="hold" display="0">
                  <p:stCondLst>
                    <p:cond delay="indefinite"/>
                  </p:stCondLst>
                </p:cTn>
                <p:tgtEl>
                  <p:spTgt spid="7"/>
                </p:tgtEl>
              </p:cMediaNode>
            </p:video>
          </p:childTnLst>
        </p:cTn>
      </p:par>
    </p:tnLst>
    <p:bldLst>
      <p:bldP spid="31" grpId="0" animBg="1"/>
      <p:bldP spid="30" grpId="0" animBg="1"/>
      <p:bldP spid="29" grpId="0" animBg="1"/>
      <p:bldP spid="25" grpId="0" animBg="1"/>
      <p:bldP spid="14" grpId="0"/>
      <p:bldP spid="17" grpId="0"/>
      <p:bldP spid="23" grpId="0" animBg="1"/>
      <p:bldP spid="23" grpId="1" animBg="1"/>
      <p:bldP spid="23" grpId="2" animBg="1"/>
      <p:bldP spid="21" grpId="0" animBg="1"/>
      <p:bldP spid="21" grpId="1" animBg="1"/>
      <p:bldP spid="21" grpId="2" animBg="1"/>
      <p:bldP spid="2" grpId="0" animBg="1"/>
      <p:bldP spid="2" grpId="3" animBg="1"/>
      <p:bldP spid="2" grpId="4" animBg="1"/>
      <p:bldP spid="2" grpId="5" animBg="1"/>
      <p:bldP spid="24" grpId="0"/>
      <p:bldP spid="3" grpId="0" animBg="1"/>
      <p:bldP spid="5" grpId="0"/>
      <p:bldP spid="5" grpId="1"/>
      <p:bldP spid="34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6.9|2.8|3.5|3.7|3.7|4.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.8|2.3|3.3|3.3|3.3|5.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6.2|2.6|3.5|3.3|3.3|5.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7|3.5|3|3.5|3.4|5.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6.9|2.6|3.1|3.6|3.7|5.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6.8|2.8|3.2|3.3|3.6|4.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6|2.7|3.3|3.4|3.5|5.6"/>
</p:tagLst>
</file>

<file path=ppt/theme/theme1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2130</TotalTime>
  <Words>187</Words>
  <Application>Microsoft Office PowerPoint</Application>
  <PresentationFormat>A4 210 x 297 mm</PresentationFormat>
  <Paragraphs>94</Paragraphs>
  <Slides>8</Slides>
  <Notes>1</Notes>
  <HiddenSlides>0</HiddenSlides>
  <MMClips>7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9" baseType="lpstr">
      <vt:lpstr>AR P丸ゴシック体E</vt:lpstr>
      <vt:lpstr>AR P教科書体M</vt:lpstr>
      <vt:lpstr>AR教科書体M</vt:lpstr>
      <vt:lpstr>ＤＦ平成ゴシック体W5</vt:lpstr>
      <vt:lpstr>HGS創英角ｺﾞｼｯｸUB</vt:lpstr>
      <vt:lpstr>ＭＳ Ｐゴシック</vt:lpstr>
      <vt:lpstr>ＭＳ Ｐ明朝</vt:lpstr>
      <vt:lpstr>Arial</vt:lpstr>
      <vt:lpstr>Calibri</vt:lpstr>
      <vt:lpstr>Calibri Light</vt:lpstr>
      <vt:lpstr>デザインの設定</vt:lpstr>
      <vt:lpstr>合体漢字クイズ ４年生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小泉 浩</dc:creator>
  <cp:lastModifiedBy>小泉 浩</cp:lastModifiedBy>
  <cp:revision>167</cp:revision>
  <dcterms:created xsi:type="dcterms:W3CDTF">2008-01-09T07:37:16Z</dcterms:created>
  <dcterms:modified xsi:type="dcterms:W3CDTF">2020-06-02T01:27:46Z</dcterms:modified>
</cp:coreProperties>
</file>