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7" r:id="rId2"/>
    <p:sldId id="358" r:id="rId3"/>
    <p:sldId id="353" r:id="rId4"/>
    <p:sldId id="354" r:id="rId5"/>
    <p:sldId id="355" r:id="rId6"/>
    <p:sldId id="356" r:id="rId7"/>
    <p:sldId id="357" r:id="rId8"/>
    <p:sldId id="359" r:id="rId9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1" autoAdjust="0"/>
    <p:restoredTop sz="99401" autoAdjust="0"/>
  </p:normalViewPr>
  <p:slideViewPr>
    <p:cSldViewPr showGuides="1">
      <p:cViewPr varScale="1">
        <p:scale>
          <a:sx n="68" d="100"/>
          <a:sy n="68" d="100"/>
        </p:scale>
        <p:origin x="66" y="5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F915D78-5A22-451C-9B52-958158CE9F39}" type="datetimeFigureOut">
              <a:rPr lang="ja-JP" altLang="en-US"/>
              <a:pPr>
                <a:defRPr/>
              </a:pPr>
              <a:t>2020/6/2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9517D7-17FE-4D36-9C48-BA9D2B5AA65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106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 smtClean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6348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582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63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42844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28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1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20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3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6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04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55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17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14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2020/6/2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04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7" Type="http://schemas.openxmlformats.org/officeDocument/2006/relationships/image" Target="../media/image3.png"/><Relationship Id="rId2" Type="http://schemas.microsoft.com/office/2007/relationships/media" Target="../media/media1.mp4"/><Relationship Id="rId1" Type="http://schemas.openxmlformats.org/officeDocument/2006/relationships/tags" Target="../tags/tag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2.xml"/><Relationship Id="rId6" Type="http://schemas.openxmlformats.org/officeDocument/2006/relationships/image" Target="../media/image3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3.xml"/><Relationship Id="rId6" Type="http://schemas.openxmlformats.org/officeDocument/2006/relationships/image" Target="../media/image3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4.xml"/><Relationship Id="rId6" Type="http://schemas.openxmlformats.org/officeDocument/2006/relationships/image" Target="../media/image3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5.xml"/><Relationship Id="rId6" Type="http://schemas.openxmlformats.org/officeDocument/2006/relationships/image" Target="../media/image3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7" Type="http://schemas.openxmlformats.org/officeDocument/2006/relationships/image" Target="../media/image3.png"/><Relationship Id="rId2" Type="http://schemas.microsoft.com/office/2007/relationships/media" Target="../media/media1.mp4"/><Relationship Id="rId1" Type="http://schemas.openxmlformats.org/officeDocument/2006/relationships/tags" Target="../tags/tag6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7" Type="http://schemas.openxmlformats.org/officeDocument/2006/relationships/image" Target="../media/image3.png"/><Relationship Id="rId2" Type="http://schemas.microsoft.com/office/2007/relationships/media" Target="../media/media1.mp4"/><Relationship Id="rId1" Type="http://schemas.openxmlformats.org/officeDocument/2006/relationships/tags" Target="../tags/tag7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4547" y="979821"/>
            <a:ext cx="8136905" cy="2452081"/>
          </a:xfrm>
          <a:ln w="38100">
            <a:solidFill>
              <a:schemeClr val="tx1"/>
            </a:solidFill>
          </a:ln>
        </p:spPr>
        <p:txBody>
          <a:bodyPr anchor="ctr">
            <a:normAutofit fontScale="90000"/>
          </a:bodyPr>
          <a:lstStyle/>
          <a:p>
            <a:r>
              <a:rPr lang="ja-JP" altLang="en-US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合体漢字クイズ</a:t>
            </a:r>
            <a:r>
              <a:rPr lang="en-US" altLang="ja-JP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/>
            </a:r>
            <a:br>
              <a:rPr lang="en-US" altLang="ja-JP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</a:br>
            <a:r>
              <a:rPr lang="ja-JP" altLang="en-US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３年生</a:t>
            </a:r>
            <a:endParaRPr lang="ja-JP" altLang="en-US" sz="8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8" name="フレーム 7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4663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" name="フレーム 8"/>
            <p:cNvSpPr/>
            <p:nvPr/>
          </p:nvSpPr>
          <p:spPr>
            <a:xfrm>
              <a:off x="323528" y="332656"/>
              <a:ext cx="8496944" cy="619268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2" name="正方形/長方形 1"/>
          <p:cNvSpPr/>
          <p:nvPr/>
        </p:nvSpPr>
        <p:spPr>
          <a:xfrm>
            <a:off x="1496616" y="3431902"/>
            <a:ext cx="69127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小学校３年生</a:t>
            </a:r>
            <a:r>
              <a:rPr lang="ja-JP" altLang="en-US" sz="32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で習う漢字のパーツを並び替えて合体漢字を完成させましょう。</a:t>
            </a:r>
            <a:endParaRPr lang="ja-JP" altLang="en-US" sz="32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41885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直方体 30"/>
          <p:cNvSpPr/>
          <p:nvPr/>
        </p:nvSpPr>
        <p:spPr>
          <a:xfrm>
            <a:off x="7498103" y="156010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口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直方体 29"/>
          <p:cNvSpPr/>
          <p:nvPr/>
        </p:nvSpPr>
        <p:spPr>
          <a:xfrm>
            <a:off x="4248820" y="158492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口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9" name="直方体 28"/>
          <p:cNvSpPr/>
          <p:nvPr/>
        </p:nvSpPr>
        <p:spPr>
          <a:xfrm>
            <a:off x="1296328" y="1586596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口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5" name="四角形 21">
            <a:extLst>
              <a:ext uri="{FF2B5EF4-FFF2-40B4-BE49-F238E27FC236}">
                <a16:creationId xmlns="" xmlns:a16="http://schemas.microsoft.com/office/drawing/2014/main" id="{C1329FB1-0575-C145-A4CE-CD2F70BE4170}"/>
              </a:ext>
            </a:extLst>
          </p:cNvPr>
          <p:cNvSpPr/>
          <p:nvPr/>
        </p:nvSpPr>
        <p:spPr>
          <a:xfrm>
            <a:off x="3868763" y="3861369"/>
            <a:ext cx="2304000" cy="2304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="" xmlns:a16="http://schemas.microsoft.com/office/drawing/2014/main" id="{963E0D91-F9F5-BE4D-963B-E06802AFFAE9}"/>
              </a:ext>
            </a:extLst>
          </p:cNvPr>
          <p:cNvSpPr txBox="1"/>
          <p:nvPr/>
        </p:nvSpPr>
        <p:spPr>
          <a:xfrm>
            <a:off x="2938321" y="1721920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7" name="テキスト ボックス 16">
            <a:extLst>
              <a:ext uri="{FF2B5EF4-FFF2-40B4-BE49-F238E27FC236}">
                <a16:creationId xmlns="" xmlns:a16="http://schemas.microsoft.com/office/drawing/2014/main" id="{85620856-2E62-9543-9C13-F8107EA0D795}"/>
              </a:ext>
            </a:extLst>
          </p:cNvPr>
          <p:cNvSpPr txBox="1"/>
          <p:nvPr/>
        </p:nvSpPr>
        <p:spPr>
          <a:xfrm>
            <a:off x="3827440" y="3804036"/>
            <a:ext cx="2286858" cy="23429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625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品</a:t>
            </a:r>
            <a:endParaRPr lang="ja-JP" altLang="en-US" sz="14625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１</a:t>
            </a:r>
            <a:endParaRPr kumimoji="1" lang="ja-JP" altLang="en-US" sz="4800" dirty="0"/>
          </a:p>
        </p:txBody>
      </p:sp>
      <p:sp>
        <p:nvSpPr>
          <p:cNvPr id="21" name="直方体 20"/>
          <p:cNvSpPr/>
          <p:nvPr/>
        </p:nvSpPr>
        <p:spPr>
          <a:xfrm>
            <a:off x="4251168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口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3" name="直方体 22"/>
          <p:cNvSpPr/>
          <p:nvPr/>
        </p:nvSpPr>
        <p:spPr>
          <a:xfrm>
            <a:off x="7498103" y="155334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口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" name="直方体 1"/>
          <p:cNvSpPr/>
          <p:nvPr/>
        </p:nvSpPr>
        <p:spPr>
          <a:xfrm>
            <a:off x="1280592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口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="" xmlns:a16="http://schemas.microsoft.com/office/drawing/2014/main" id="{963E0D91-F9F5-BE4D-963B-E06802AFFAE9}"/>
              </a:ext>
            </a:extLst>
          </p:cNvPr>
          <p:cNvSpPr txBox="1"/>
          <p:nvPr/>
        </p:nvSpPr>
        <p:spPr>
          <a:xfrm>
            <a:off x="6055193" y="1732529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pic>
        <p:nvPicPr>
          <p:cNvPr id="27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843" y="70704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124" y="763231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図 32" hidden="1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017" y="2313082"/>
            <a:ext cx="1167824" cy="434192"/>
          </a:xfrm>
          <a:prstGeom prst="rect">
            <a:avLst/>
          </a:prstGeom>
        </p:spPr>
      </p:pic>
      <p:sp>
        <p:nvSpPr>
          <p:cNvPr id="3" name="額縁 2"/>
          <p:cNvSpPr/>
          <p:nvPr/>
        </p:nvSpPr>
        <p:spPr>
          <a:xfrm>
            <a:off x="470379" y="351951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9184" y="5497505"/>
            <a:ext cx="53146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いどうします！</a:t>
            </a:r>
            <a:endParaRPr kumimoji="1" lang="ja-JP" altLang="en-US" sz="6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391739" y="4293353"/>
            <a:ext cx="1644204" cy="1233153"/>
          </a:xfrm>
          <a:prstGeom prst="rect">
            <a:avLst/>
          </a:prstGeom>
        </p:spPr>
      </p:pic>
      <p:sp>
        <p:nvSpPr>
          <p:cNvPr id="32" name="正方形/長方形 31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漢字を合わせると</a:t>
            </a:r>
            <a:r>
              <a:rPr lang="ja-JP" altLang="en-US" sz="4000" dirty="0" smtClean="0">
                <a:solidFill>
                  <a:prstClr val="black"/>
                </a:solidFill>
              </a:rPr>
              <a:t>なんという字？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pic>
        <p:nvPicPr>
          <p:cNvPr id="26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876" y="75355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66602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40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846E-6 -4.07407E-6 L 0.96634 -4.07407E-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3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8974E-6 -1.85185E-6 L 0.29038 0.24653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19" y="12315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1.85185E-6 L 0.28702 0.25741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43" y="12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4.81481E-6 L -0.27436 0.42176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18" y="21088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3.7037E-6 L -0.27003 0.42986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10" y="21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4615E-6 -1.85185E-6 L -0.08446 0.41713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31" y="20856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0256E-6 2.96296E-6 L -0.07613 0.42152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14" y="21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500"/>
                            </p:stCondLst>
                            <p:childTnLst>
                              <p:par>
                                <p:cTn id="9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3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25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31" grpId="0" animBg="1"/>
      <p:bldP spid="30" grpId="0" animBg="1"/>
      <p:bldP spid="29" grpId="0" animBg="1"/>
      <p:bldP spid="25" grpId="0" animBg="1"/>
      <p:bldP spid="14" grpId="0"/>
      <p:bldP spid="17" grpId="0"/>
      <p:bldP spid="21" grpId="0" animBg="1"/>
      <p:bldP spid="21" grpId="1" animBg="1"/>
      <p:bldP spid="21" grpId="2" animBg="1"/>
      <p:bldP spid="23" grpId="0" animBg="1"/>
      <p:bldP spid="23" grpId="1" animBg="1"/>
      <p:bldP spid="23" grpId="2" animBg="1"/>
      <p:bldP spid="2" grpId="0" animBg="1"/>
      <p:bldP spid="2" grpId="3" animBg="1"/>
      <p:bldP spid="24" grpId="0"/>
      <p:bldP spid="3" grpId="0" animBg="1"/>
      <p:bldP spid="5" grpId="0"/>
      <p:bldP spid="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直方体 30"/>
          <p:cNvSpPr/>
          <p:nvPr/>
        </p:nvSpPr>
        <p:spPr>
          <a:xfrm>
            <a:off x="7498103" y="156010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ム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直方体 29"/>
          <p:cNvSpPr/>
          <p:nvPr/>
        </p:nvSpPr>
        <p:spPr>
          <a:xfrm>
            <a:off x="4248820" y="158492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二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9" name="直方体 28"/>
          <p:cNvSpPr/>
          <p:nvPr/>
        </p:nvSpPr>
        <p:spPr>
          <a:xfrm>
            <a:off x="1296328" y="1586596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車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5" name="四角形 21">
            <a:extLst>
              <a:ext uri="{FF2B5EF4-FFF2-40B4-BE49-F238E27FC236}">
                <a16:creationId xmlns:a16="http://schemas.microsoft.com/office/drawing/2014/main" xmlns="" id="{C1329FB1-0575-C145-A4CE-CD2F70BE4170}"/>
              </a:ext>
            </a:extLst>
          </p:cNvPr>
          <p:cNvSpPr/>
          <p:nvPr/>
        </p:nvSpPr>
        <p:spPr>
          <a:xfrm>
            <a:off x="3868763" y="3861369"/>
            <a:ext cx="2304000" cy="2304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xmlns="" id="{963E0D91-F9F5-BE4D-963B-E06802AFFAE9}"/>
              </a:ext>
            </a:extLst>
          </p:cNvPr>
          <p:cNvSpPr txBox="1"/>
          <p:nvPr/>
        </p:nvSpPr>
        <p:spPr>
          <a:xfrm>
            <a:off x="2938321" y="1721920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xmlns="" id="{85620856-2E62-9543-9C13-F8107EA0D795}"/>
              </a:ext>
            </a:extLst>
          </p:cNvPr>
          <p:cNvSpPr txBox="1"/>
          <p:nvPr/>
        </p:nvSpPr>
        <p:spPr>
          <a:xfrm>
            <a:off x="3827440" y="3804036"/>
            <a:ext cx="2286858" cy="23429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625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転</a:t>
            </a:r>
            <a:endParaRPr lang="ja-JP" altLang="en-US" sz="14625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２</a:t>
            </a:r>
            <a:endParaRPr kumimoji="1" lang="ja-JP" altLang="en-US" sz="480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xmlns="" id="{963E0D91-F9F5-BE4D-963B-E06802AFFAE9}"/>
              </a:ext>
            </a:extLst>
          </p:cNvPr>
          <p:cNvSpPr txBox="1"/>
          <p:nvPr/>
        </p:nvSpPr>
        <p:spPr>
          <a:xfrm>
            <a:off x="6055193" y="1732529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sp>
        <p:nvSpPr>
          <p:cNvPr id="2" name="直方体 1"/>
          <p:cNvSpPr/>
          <p:nvPr/>
        </p:nvSpPr>
        <p:spPr>
          <a:xfrm>
            <a:off x="1280592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車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3" name="直方体 22"/>
          <p:cNvSpPr/>
          <p:nvPr/>
        </p:nvSpPr>
        <p:spPr>
          <a:xfrm>
            <a:off x="7498103" y="155334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ム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1" name="直方体 20"/>
          <p:cNvSpPr/>
          <p:nvPr/>
        </p:nvSpPr>
        <p:spPr>
          <a:xfrm>
            <a:off x="4251168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二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27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843" y="70704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124" y="763231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876" y="75355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470379" y="351951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9184" y="5497505"/>
            <a:ext cx="53146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いどうします！</a:t>
            </a:r>
            <a:endParaRPr kumimoji="1" lang="ja-JP" altLang="en-US" sz="6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391739" y="4293353"/>
            <a:ext cx="1644204" cy="1233153"/>
          </a:xfrm>
          <a:prstGeom prst="rect">
            <a:avLst/>
          </a:prstGeom>
        </p:spPr>
      </p:pic>
      <p:sp>
        <p:nvSpPr>
          <p:cNvPr id="33" name="稲妻 32"/>
          <p:cNvSpPr/>
          <p:nvPr/>
        </p:nvSpPr>
        <p:spPr>
          <a:xfrm rot="11195983">
            <a:off x="3254018" y="4113716"/>
            <a:ext cx="756093" cy="61618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4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032" y="3041964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正方形/長方形 34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漢字を合わせると</a:t>
            </a:r>
            <a:r>
              <a:rPr lang="ja-JP" altLang="en-US" sz="4000" dirty="0" smtClean="0">
                <a:solidFill>
                  <a:prstClr val="black"/>
                </a:solidFill>
              </a:rPr>
              <a:t>なんという字？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99893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40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846E-6 -4.07407E-6 L 0.96634 -4.07407E-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3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8974E-6 -1.85185E-6 L 0.23349 0.36366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67" y="18171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1.85185E-6 L 0.23718 0.3710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59" y="18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4.81481E-6 L -0.26843 0.44375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29" y="22176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3.7037E-6 L -0.26426 0.44098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221" y="22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4615E-6 -1.85185E-6 L 0.05929 0.26783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65" y="13380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0256E-6 2.96296E-6 L 0.06987 0.27615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94" y="13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500"/>
                            </p:stCondLst>
                            <p:childTnLst>
                              <p:par>
                                <p:cTn id="9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2" presetClass="entr" presetSubtype="1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7"/>
                                            </p:cond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1" presetID="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2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00000" y="1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3750"/>
                            </p:stCondLst>
                            <p:childTnLst>
                              <p:par>
                                <p:cTn id="114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43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31" grpId="0" animBg="1"/>
      <p:bldP spid="30" grpId="0" animBg="1"/>
      <p:bldP spid="29" grpId="0" animBg="1"/>
      <p:bldP spid="25" grpId="0" animBg="1"/>
      <p:bldP spid="14" grpId="0"/>
      <p:bldP spid="17" grpId="0"/>
      <p:bldP spid="24" grpId="0"/>
      <p:bldP spid="2" grpId="0" animBg="1"/>
      <p:bldP spid="2" grpId="1" animBg="1"/>
      <p:bldP spid="2" grpId="2" animBg="1"/>
      <p:bldP spid="2" grpId="3" animBg="1"/>
      <p:bldP spid="23" grpId="0" animBg="1"/>
      <p:bldP spid="23" grpId="1" animBg="1"/>
      <p:bldP spid="23" grpId="2" animBg="1"/>
      <p:bldP spid="21" grpId="0" animBg="1"/>
      <p:bldP spid="21" grpId="1" animBg="1"/>
      <p:bldP spid="21" grpId="2" animBg="1"/>
      <p:bldP spid="3" grpId="0" animBg="1"/>
      <p:bldP spid="5" grpId="0"/>
      <p:bldP spid="5" grpId="1"/>
      <p:bldP spid="3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直方体 30"/>
          <p:cNvSpPr/>
          <p:nvPr/>
        </p:nvSpPr>
        <p:spPr>
          <a:xfrm>
            <a:off x="7498103" y="156010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口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直方体 29"/>
          <p:cNvSpPr/>
          <p:nvPr/>
        </p:nvSpPr>
        <p:spPr>
          <a:xfrm>
            <a:off x="4248820" y="158492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刀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9" name="直方体 28"/>
          <p:cNvSpPr/>
          <p:nvPr/>
        </p:nvSpPr>
        <p:spPr>
          <a:xfrm>
            <a:off x="1296328" y="1586596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日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5" name="四角形 21">
            <a:extLst>
              <a:ext uri="{FF2B5EF4-FFF2-40B4-BE49-F238E27FC236}">
                <a16:creationId xmlns:a16="http://schemas.microsoft.com/office/drawing/2014/main" xmlns="" id="{C1329FB1-0575-C145-A4CE-CD2F70BE4170}"/>
              </a:ext>
            </a:extLst>
          </p:cNvPr>
          <p:cNvSpPr/>
          <p:nvPr/>
        </p:nvSpPr>
        <p:spPr>
          <a:xfrm>
            <a:off x="3868763" y="3861369"/>
            <a:ext cx="2304000" cy="2304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xmlns="" id="{963E0D91-F9F5-BE4D-963B-E06802AFFAE9}"/>
              </a:ext>
            </a:extLst>
          </p:cNvPr>
          <p:cNvSpPr txBox="1"/>
          <p:nvPr/>
        </p:nvSpPr>
        <p:spPr>
          <a:xfrm>
            <a:off x="2938321" y="1721920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xmlns="" id="{85620856-2E62-9543-9C13-F8107EA0D795}"/>
              </a:ext>
            </a:extLst>
          </p:cNvPr>
          <p:cNvSpPr txBox="1"/>
          <p:nvPr/>
        </p:nvSpPr>
        <p:spPr>
          <a:xfrm>
            <a:off x="3827440" y="3804036"/>
            <a:ext cx="2286858" cy="23429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625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昭</a:t>
            </a:r>
            <a:endParaRPr lang="ja-JP" altLang="en-US" sz="14625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３</a:t>
            </a:r>
            <a:endParaRPr kumimoji="1" lang="ja-JP" altLang="en-US" sz="480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xmlns="" id="{963E0D91-F9F5-BE4D-963B-E06802AFFAE9}"/>
              </a:ext>
            </a:extLst>
          </p:cNvPr>
          <p:cNvSpPr txBox="1"/>
          <p:nvPr/>
        </p:nvSpPr>
        <p:spPr>
          <a:xfrm>
            <a:off x="6055193" y="1732529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sp>
        <p:nvSpPr>
          <p:cNvPr id="2" name="直方体 1"/>
          <p:cNvSpPr/>
          <p:nvPr/>
        </p:nvSpPr>
        <p:spPr>
          <a:xfrm>
            <a:off x="1280592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日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3" name="直方体 22"/>
          <p:cNvSpPr/>
          <p:nvPr/>
        </p:nvSpPr>
        <p:spPr>
          <a:xfrm>
            <a:off x="7498103" y="155334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口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1" name="直方体 20"/>
          <p:cNvSpPr/>
          <p:nvPr/>
        </p:nvSpPr>
        <p:spPr>
          <a:xfrm>
            <a:off x="4251168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刀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27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843" y="70704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124" y="763231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876" y="75355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470379" y="351951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9184" y="5497505"/>
            <a:ext cx="53146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いどうします！</a:t>
            </a:r>
            <a:endParaRPr kumimoji="1" lang="ja-JP" altLang="en-US" sz="6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391739" y="4293353"/>
            <a:ext cx="1644204" cy="1233153"/>
          </a:xfrm>
          <a:prstGeom prst="rect">
            <a:avLst/>
          </a:prstGeom>
        </p:spPr>
      </p:pic>
      <p:sp>
        <p:nvSpPr>
          <p:cNvPr id="33" name="稲妻 32"/>
          <p:cNvSpPr/>
          <p:nvPr/>
        </p:nvSpPr>
        <p:spPr>
          <a:xfrm rot="11195983">
            <a:off x="3254018" y="4113716"/>
            <a:ext cx="756093" cy="61618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4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032" y="3041964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正方形/長方形 34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漢字を合わせると</a:t>
            </a:r>
            <a:r>
              <a:rPr lang="ja-JP" altLang="en-US" sz="4000" dirty="0" smtClean="0">
                <a:solidFill>
                  <a:prstClr val="black"/>
                </a:solidFill>
              </a:rPr>
              <a:t>なんという字？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73812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40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846E-6 -4.07407E-6 L 0.96634 -4.07407E-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3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8974E-6 -1.85185E-6 L 0.23349 0.36366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67" y="18171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1.85185E-6 L 0.23718 0.3710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59" y="18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4.81481E-6 L -0.26843 0.44375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29" y="22176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3.7037E-6 L -0.26426 0.44098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221" y="22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4615E-6 -1.85185E-6 L 0.05929 0.26783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65" y="13380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0256E-6 2.96296E-6 L 0.06987 0.27615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94" y="13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500"/>
                            </p:stCondLst>
                            <p:childTnLst>
                              <p:par>
                                <p:cTn id="9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2" presetClass="entr" presetSubtype="1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7"/>
                                            </p:cond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1" presetID="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2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00000" y="1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3750"/>
                            </p:stCondLst>
                            <p:childTnLst>
                              <p:par>
                                <p:cTn id="114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43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31" grpId="0" animBg="1"/>
      <p:bldP spid="30" grpId="0" animBg="1"/>
      <p:bldP spid="29" grpId="0" animBg="1"/>
      <p:bldP spid="25" grpId="0" animBg="1"/>
      <p:bldP spid="14" grpId="0"/>
      <p:bldP spid="17" grpId="0"/>
      <p:bldP spid="24" grpId="0"/>
      <p:bldP spid="2" grpId="0" animBg="1"/>
      <p:bldP spid="2" grpId="1" animBg="1"/>
      <p:bldP spid="2" grpId="2" animBg="1"/>
      <p:bldP spid="2" grpId="3" animBg="1"/>
      <p:bldP spid="23" grpId="0" animBg="1"/>
      <p:bldP spid="23" grpId="1" animBg="1"/>
      <p:bldP spid="23" grpId="2" animBg="1"/>
      <p:bldP spid="21" grpId="0" animBg="1"/>
      <p:bldP spid="21" grpId="1" animBg="1"/>
      <p:bldP spid="21" grpId="2" animBg="1"/>
      <p:bldP spid="3" grpId="0" animBg="1"/>
      <p:bldP spid="5" grpId="0"/>
      <p:bldP spid="5" grpId="1"/>
      <p:bldP spid="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直方体 30"/>
          <p:cNvSpPr/>
          <p:nvPr/>
        </p:nvSpPr>
        <p:spPr>
          <a:xfrm>
            <a:off x="7498103" y="156010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口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直方体 29"/>
          <p:cNvSpPr/>
          <p:nvPr/>
        </p:nvSpPr>
        <p:spPr>
          <a:xfrm>
            <a:off x="4248820" y="158492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ム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9" name="直方体 28"/>
          <p:cNvSpPr/>
          <p:nvPr/>
        </p:nvSpPr>
        <p:spPr>
          <a:xfrm>
            <a:off x="1296328" y="1586596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女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5" name="四角形 21">
            <a:extLst>
              <a:ext uri="{FF2B5EF4-FFF2-40B4-BE49-F238E27FC236}">
                <a16:creationId xmlns:a16="http://schemas.microsoft.com/office/drawing/2014/main" xmlns="" id="{C1329FB1-0575-C145-A4CE-CD2F70BE4170}"/>
              </a:ext>
            </a:extLst>
          </p:cNvPr>
          <p:cNvSpPr/>
          <p:nvPr/>
        </p:nvSpPr>
        <p:spPr>
          <a:xfrm>
            <a:off x="3868763" y="3861369"/>
            <a:ext cx="2304000" cy="2304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xmlns="" id="{963E0D91-F9F5-BE4D-963B-E06802AFFAE9}"/>
              </a:ext>
            </a:extLst>
          </p:cNvPr>
          <p:cNvSpPr txBox="1"/>
          <p:nvPr/>
        </p:nvSpPr>
        <p:spPr>
          <a:xfrm>
            <a:off x="2938321" y="1721920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xmlns="" id="{85620856-2E62-9543-9C13-F8107EA0D795}"/>
              </a:ext>
            </a:extLst>
          </p:cNvPr>
          <p:cNvSpPr txBox="1"/>
          <p:nvPr/>
        </p:nvSpPr>
        <p:spPr>
          <a:xfrm>
            <a:off x="3827440" y="3804036"/>
            <a:ext cx="2286858" cy="23429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625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始</a:t>
            </a:r>
            <a:endParaRPr lang="ja-JP" altLang="en-US" sz="14625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４</a:t>
            </a:r>
            <a:endParaRPr kumimoji="1" lang="ja-JP" altLang="en-US" sz="480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xmlns="" id="{963E0D91-F9F5-BE4D-963B-E06802AFFAE9}"/>
              </a:ext>
            </a:extLst>
          </p:cNvPr>
          <p:cNvSpPr txBox="1"/>
          <p:nvPr/>
        </p:nvSpPr>
        <p:spPr>
          <a:xfrm>
            <a:off x="6055193" y="1732529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sp>
        <p:nvSpPr>
          <p:cNvPr id="2" name="直方体 1"/>
          <p:cNvSpPr/>
          <p:nvPr/>
        </p:nvSpPr>
        <p:spPr>
          <a:xfrm>
            <a:off x="1280592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女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3" name="直方体 22"/>
          <p:cNvSpPr/>
          <p:nvPr/>
        </p:nvSpPr>
        <p:spPr>
          <a:xfrm>
            <a:off x="7498103" y="155334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口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1" name="直方体 20"/>
          <p:cNvSpPr/>
          <p:nvPr/>
        </p:nvSpPr>
        <p:spPr>
          <a:xfrm>
            <a:off x="4251168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ム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27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843" y="70704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124" y="763231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876" y="75355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470379" y="351951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9184" y="5497505"/>
            <a:ext cx="53146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いどうします！</a:t>
            </a:r>
            <a:endParaRPr kumimoji="1" lang="ja-JP" altLang="en-US" sz="6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391739" y="4293353"/>
            <a:ext cx="1644204" cy="1233153"/>
          </a:xfrm>
          <a:prstGeom prst="rect">
            <a:avLst/>
          </a:prstGeom>
        </p:spPr>
      </p:pic>
      <p:sp>
        <p:nvSpPr>
          <p:cNvPr id="33" name="稲妻 32"/>
          <p:cNvSpPr/>
          <p:nvPr/>
        </p:nvSpPr>
        <p:spPr>
          <a:xfrm rot="11195983">
            <a:off x="3254018" y="4113716"/>
            <a:ext cx="756093" cy="61618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4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032" y="3041964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正方形/長方形 34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漢字を合わせると</a:t>
            </a:r>
            <a:r>
              <a:rPr lang="ja-JP" altLang="en-US" sz="4000" dirty="0" smtClean="0">
                <a:solidFill>
                  <a:prstClr val="black"/>
                </a:solidFill>
              </a:rPr>
              <a:t>なんという字？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257348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40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846E-6 -4.07407E-6 L 0.96634 -4.07407E-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3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8974E-6 -1.85185E-6 L 0.23349 0.36366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67" y="18171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1.85185E-6 L 0.23718 0.3710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59" y="18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4.81481E-6 L -0.26843 0.44375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29" y="22176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3.7037E-6 L -0.26426 0.44098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221" y="22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4615E-6 -1.85185E-6 L 0.05929 0.26783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65" y="13380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0256E-6 2.96296E-6 L 0.06987 0.27615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94" y="13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500"/>
                            </p:stCondLst>
                            <p:childTnLst>
                              <p:par>
                                <p:cTn id="9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2" presetClass="entr" presetSubtype="1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7"/>
                                            </p:cond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1" presetID="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2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00000" y="1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3750"/>
                            </p:stCondLst>
                            <p:childTnLst>
                              <p:par>
                                <p:cTn id="114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43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31" grpId="0" animBg="1"/>
      <p:bldP spid="30" grpId="0" animBg="1"/>
      <p:bldP spid="29" grpId="0" animBg="1"/>
      <p:bldP spid="25" grpId="0" animBg="1"/>
      <p:bldP spid="14" grpId="0"/>
      <p:bldP spid="17" grpId="0"/>
      <p:bldP spid="24" grpId="0"/>
      <p:bldP spid="2" grpId="0" animBg="1"/>
      <p:bldP spid="2" grpId="1" animBg="1"/>
      <p:bldP spid="2" grpId="2" animBg="1"/>
      <p:bldP spid="2" grpId="3" animBg="1"/>
      <p:bldP spid="23" grpId="0" animBg="1"/>
      <p:bldP spid="23" grpId="1" animBg="1"/>
      <p:bldP spid="23" grpId="2" animBg="1"/>
      <p:bldP spid="21" grpId="0" animBg="1"/>
      <p:bldP spid="21" grpId="1" animBg="1"/>
      <p:bldP spid="21" grpId="2" animBg="1"/>
      <p:bldP spid="3" grpId="0" animBg="1"/>
      <p:bldP spid="5" grpId="0"/>
      <p:bldP spid="5" grpId="1"/>
      <p:bldP spid="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直方体 30"/>
          <p:cNvSpPr/>
          <p:nvPr/>
        </p:nvSpPr>
        <p:spPr>
          <a:xfrm>
            <a:off x="7498103" y="156010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日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直方体 29"/>
          <p:cNvSpPr/>
          <p:nvPr/>
        </p:nvSpPr>
        <p:spPr>
          <a:xfrm>
            <a:off x="4248820" y="158492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立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9" name="直方体 28"/>
          <p:cNvSpPr/>
          <p:nvPr/>
        </p:nvSpPr>
        <p:spPr>
          <a:xfrm>
            <a:off x="1296328" y="1586596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日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5" name="四角形 21">
            <a:extLst>
              <a:ext uri="{FF2B5EF4-FFF2-40B4-BE49-F238E27FC236}">
                <a16:creationId xmlns:a16="http://schemas.microsoft.com/office/drawing/2014/main" xmlns="" id="{C1329FB1-0575-C145-A4CE-CD2F70BE4170}"/>
              </a:ext>
            </a:extLst>
          </p:cNvPr>
          <p:cNvSpPr/>
          <p:nvPr/>
        </p:nvSpPr>
        <p:spPr>
          <a:xfrm>
            <a:off x="3868763" y="3861369"/>
            <a:ext cx="2304000" cy="2304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xmlns="" id="{963E0D91-F9F5-BE4D-963B-E06802AFFAE9}"/>
              </a:ext>
            </a:extLst>
          </p:cNvPr>
          <p:cNvSpPr txBox="1"/>
          <p:nvPr/>
        </p:nvSpPr>
        <p:spPr>
          <a:xfrm>
            <a:off x="2938321" y="1721920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xmlns="" id="{85620856-2E62-9543-9C13-F8107EA0D795}"/>
              </a:ext>
            </a:extLst>
          </p:cNvPr>
          <p:cNvSpPr txBox="1"/>
          <p:nvPr/>
        </p:nvSpPr>
        <p:spPr>
          <a:xfrm>
            <a:off x="3827440" y="3804036"/>
            <a:ext cx="2286858" cy="23429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625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暗</a:t>
            </a:r>
            <a:endParaRPr lang="ja-JP" altLang="en-US" sz="14625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５</a:t>
            </a:r>
            <a:endParaRPr kumimoji="1" lang="ja-JP" altLang="en-US" sz="480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xmlns="" id="{963E0D91-F9F5-BE4D-963B-E06802AFFAE9}"/>
              </a:ext>
            </a:extLst>
          </p:cNvPr>
          <p:cNvSpPr txBox="1"/>
          <p:nvPr/>
        </p:nvSpPr>
        <p:spPr>
          <a:xfrm>
            <a:off x="6055193" y="1732529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sp>
        <p:nvSpPr>
          <p:cNvPr id="2" name="直方体 1"/>
          <p:cNvSpPr/>
          <p:nvPr/>
        </p:nvSpPr>
        <p:spPr>
          <a:xfrm>
            <a:off x="1280592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日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3" name="直方体 22"/>
          <p:cNvSpPr/>
          <p:nvPr/>
        </p:nvSpPr>
        <p:spPr>
          <a:xfrm>
            <a:off x="7498103" y="155334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日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1" name="直方体 20"/>
          <p:cNvSpPr/>
          <p:nvPr/>
        </p:nvSpPr>
        <p:spPr>
          <a:xfrm>
            <a:off x="4251168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立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27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843" y="70704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124" y="763231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876" y="75355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470379" y="351951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9184" y="5497505"/>
            <a:ext cx="53146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いどうします！</a:t>
            </a:r>
            <a:endParaRPr kumimoji="1" lang="ja-JP" altLang="en-US" sz="6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391739" y="4293353"/>
            <a:ext cx="1644204" cy="1233153"/>
          </a:xfrm>
          <a:prstGeom prst="rect">
            <a:avLst/>
          </a:prstGeom>
        </p:spPr>
      </p:pic>
      <p:sp>
        <p:nvSpPr>
          <p:cNvPr id="33" name="稲妻 32"/>
          <p:cNvSpPr/>
          <p:nvPr/>
        </p:nvSpPr>
        <p:spPr>
          <a:xfrm rot="11195983">
            <a:off x="3254018" y="4113716"/>
            <a:ext cx="756093" cy="61618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4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032" y="3041964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正方形/長方形 34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漢字を合わせると</a:t>
            </a:r>
            <a:r>
              <a:rPr lang="ja-JP" altLang="en-US" sz="4000" dirty="0" smtClean="0">
                <a:solidFill>
                  <a:prstClr val="black"/>
                </a:solidFill>
              </a:rPr>
              <a:t>なんという字？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80995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40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846E-6 -4.07407E-6 L 0.96634 -4.07407E-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3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8974E-6 -1.85185E-6 L 0.23349 0.36366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67" y="18171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1.85185E-6 L 0.23718 0.3710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59" y="18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4.81481E-6 L -0.26843 0.44375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29" y="22176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3.7037E-6 L -0.26426 0.44098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221" y="22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4615E-6 -1.85185E-6 L 0.05929 0.26783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65" y="13380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0256E-6 2.96296E-6 L 0.06987 0.27615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94" y="13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500"/>
                            </p:stCondLst>
                            <p:childTnLst>
                              <p:par>
                                <p:cTn id="9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2" presetClass="entr" presetSubtype="1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7"/>
                                            </p:cond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1" presetID="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2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00000" y="1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3750"/>
                            </p:stCondLst>
                            <p:childTnLst>
                              <p:par>
                                <p:cTn id="114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43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31" grpId="0" animBg="1"/>
      <p:bldP spid="30" grpId="0" animBg="1"/>
      <p:bldP spid="29" grpId="0" animBg="1"/>
      <p:bldP spid="25" grpId="0" animBg="1"/>
      <p:bldP spid="14" grpId="0"/>
      <p:bldP spid="17" grpId="0"/>
      <p:bldP spid="24" grpId="0"/>
      <p:bldP spid="2" grpId="0" animBg="1"/>
      <p:bldP spid="2" grpId="1" animBg="1"/>
      <p:bldP spid="2" grpId="2" animBg="1"/>
      <p:bldP spid="2" grpId="3" animBg="1"/>
      <p:bldP spid="23" grpId="0" animBg="1"/>
      <p:bldP spid="23" grpId="1" animBg="1"/>
      <p:bldP spid="23" grpId="2" animBg="1"/>
      <p:bldP spid="21" grpId="0" animBg="1"/>
      <p:bldP spid="21" grpId="1" animBg="1"/>
      <p:bldP spid="21" grpId="2" animBg="1"/>
      <p:bldP spid="3" grpId="0" animBg="1"/>
      <p:bldP spid="5" grpId="0"/>
      <p:bldP spid="5" grpId="1"/>
      <p:bldP spid="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直方体 30"/>
          <p:cNvSpPr/>
          <p:nvPr/>
        </p:nvSpPr>
        <p:spPr>
          <a:xfrm>
            <a:off x="7498103" y="156010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目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直方体 29"/>
          <p:cNvSpPr/>
          <p:nvPr/>
        </p:nvSpPr>
        <p:spPr>
          <a:xfrm>
            <a:off x="4248820" y="158492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木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9" name="直方体 28"/>
          <p:cNvSpPr/>
          <p:nvPr/>
        </p:nvSpPr>
        <p:spPr>
          <a:xfrm>
            <a:off x="1296328" y="1586596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竹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5" name="四角形 21">
            <a:extLst>
              <a:ext uri="{FF2B5EF4-FFF2-40B4-BE49-F238E27FC236}">
                <a16:creationId xmlns="" xmlns:a16="http://schemas.microsoft.com/office/drawing/2014/main" id="{C1329FB1-0575-C145-A4CE-CD2F70BE4170}"/>
              </a:ext>
            </a:extLst>
          </p:cNvPr>
          <p:cNvSpPr/>
          <p:nvPr/>
        </p:nvSpPr>
        <p:spPr>
          <a:xfrm>
            <a:off x="3868763" y="3861369"/>
            <a:ext cx="2304000" cy="2304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="" xmlns:a16="http://schemas.microsoft.com/office/drawing/2014/main" id="{963E0D91-F9F5-BE4D-963B-E06802AFFAE9}"/>
              </a:ext>
            </a:extLst>
          </p:cNvPr>
          <p:cNvSpPr txBox="1"/>
          <p:nvPr/>
        </p:nvSpPr>
        <p:spPr>
          <a:xfrm>
            <a:off x="2938321" y="1721920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7" name="テキスト ボックス 16">
            <a:extLst>
              <a:ext uri="{FF2B5EF4-FFF2-40B4-BE49-F238E27FC236}">
                <a16:creationId xmlns="" xmlns:a16="http://schemas.microsoft.com/office/drawing/2014/main" id="{85620856-2E62-9543-9C13-F8107EA0D795}"/>
              </a:ext>
            </a:extLst>
          </p:cNvPr>
          <p:cNvSpPr txBox="1"/>
          <p:nvPr/>
        </p:nvSpPr>
        <p:spPr>
          <a:xfrm>
            <a:off x="3827440" y="3804036"/>
            <a:ext cx="2286858" cy="23429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625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箱</a:t>
            </a:r>
            <a:endParaRPr lang="ja-JP" altLang="en-US" sz="14625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６</a:t>
            </a:r>
            <a:endParaRPr kumimoji="1" lang="ja-JP" altLang="en-US" sz="4800" dirty="0"/>
          </a:p>
        </p:txBody>
      </p:sp>
      <p:sp>
        <p:nvSpPr>
          <p:cNvPr id="21" name="直方体 20"/>
          <p:cNvSpPr/>
          <p:nvPr/>
        </p:nvSpPr>
        <p:spPr>
          <a:xfrm>
            <a:off x="4251168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木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3" name="直方体 22"/>
          <p:cNvSpPr/>
          <p:nvPr/>
        </p:nvSpPr>
        <p:spPr>
          <a:xfrm>
            <a:off x="7498103" y="155334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目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" name="直方体 1"/>
          <p:cNvSpPr/>
          <p:nvPr/>
        </p:nvSpPr>
        <p:spPr>
          <a:xfrm>
            <a:off x="1280592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竹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="" xmlns:a16="http://schemas.microsoft.com/office/drawing/2014/main" id="{963E0D91-F9F5-BE4D-963B-E06802AFFAE9}"/>
              </a:ext>
            </a:extLst>
          </p:cNvPr>
          <p:cNvSpPr txBox="1"/>
          <p:nvPr/>
        </p:nvSpPr>
        <p:spPr>
          <a:xfrm>
            <a:off x="6055193" y="1732529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pic>
        <p:nvPicPr>
          <p:cNvPr id="27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843" y="70704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124" y="763231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図 32" hidden="1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017" y="2313082"/>
            <a:ext cx="1167824" cy="434192"/>
          </a:xfrm>
          <a:prstGeom prst="rect">
            <a:avLst/>
          </a:prstGeom>
        </p:spPr>
      </p:pic>
      <p:sp>
        <p:nvSpPr>
          <p:cNvPr id="3" name="額縁 2"/>
          <p:cNvSpPr/>
          <p:nvPr/>
        </p:nvSpPr>
        <p:spPr>
          <a:xfrm>
            <a:off x="470379" y="351951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9184" y="5497505"/>
            <a:ext cx="53146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いどうします！</a:t>
            </a:r>
            <a:endParaRPr kumimoji="1" lang="ja-JP" altLang="en-US" sz="6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391739" y="4293353"/>
            <a:ext cx="1644204" cy="1233153"/>
          </a:xfrm>
          <a:prstGeom prst="rect">
            <a:avLst/>
          </a:prstGeom>
        </p:spPr>
      </p:pic>
      <p:pic>
        <p:nvPicPr>
          <p:cNvPr id="26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876" y="75355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稲妻 33"/>
          <p:cNvSpPr/>
          <p:nvPr/>
        </p:nvSpPr>
        <p:spPr>
          <a:xfrm rot="11195983">
            <a:off x="3408766" y="2965055"/>
            <a:ext cx="756093" cy="61618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780" y="1893303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正方形/長方形 35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漢字を合わせると</a:t>
            </a:r>
            <a:r>
              <a:rPr lang="ja-JP" altLang="en-US" sz="4000" dirty="0" smtClean="0">
                <a:solidFill>
                  <a:prstClr val="black"/>
                </a:solidFill>
              </a:rPr>
              <a:t>なんという字？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685410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40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846E-6 -4.07407E-6 L 0.96634 -4.07407E-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3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8974E-6 -1.85185E-6 L 0.29038 0.24653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19" y="12315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1.85185E-6 L 0.28702 0.25741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43" y="12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4.81481E-6 L -0.27436 0.42176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18" y="21088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3.7037E-6 L -0.27003 0.42986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10" y="21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4615E-6 -1.85185E-6 L -0.0452 0.41597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60" y="20787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0256E-6 2.96296E-6 L -0.06763 0.43264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81" y="216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500"/>
                            </p:stCondLst>
                            <p:childTnLst>
                              <p:par>
                                <p:cTn id="9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2" presetClass="entr" presetSubtype="1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7"/>
                                            </p:cond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1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2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0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113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4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6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3750"/>
                            </p:stCondLst>
                            <p:childTnLst>
                              <p:par>
                                <p:cTn id="116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3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45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31" grpId="0" animBg="1"/>
      <p:bldP spid="30" grpId="0" animBg="1"/>
      <p:bldP spid="29" grpId="0" animBg="1"/>
      <p:bldP spid="25" grpId="0" animBg="1"/>
      <p:bldP spid="14" grpId="0"/>
      <p:bldP spid="17" grpId="0"/>
      <p:bldP spid="21" grpId="0" animBg="1"/>
      <p:bldP spid="21" grpId="1" animBg="1"/>
      <p:bldP spid="21" grpId="2" animBg="1"/>
      <p:bldP spid="23" grpId="0" animBg="1"/>
      <p:bldP spid="23" grpId="1" animBg="1"/>
      <p:bldP spid="23" grpId="2" animBg="1"/>
      <p:bldP spid="2" grpId="0" animBg="1"/>
      <p:bldP spid="2" grpId="1" animBg="1"/>
      <p:bldP spid="2" grpId="2" animBg="1"/>
      <p:bldP spid="2" grpId="3" animBg="1"/>
      <p:bldP spid="24" grpId="0"/>
      <p:bldP spid="3" grpId="0" animBg="1"/>
      <p:bldP spid="5" grpId="0"/>
      <p:bldP spid="5" grpId="1"/>
      <p:bldP spid="3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直方体 35"/>
          <p:cNvSpPr/>
          <p:nvPr/>
        </p:nvSpPr>
        <p:spPr>
          <a:xfrm>
            <a:off x="7761312" y="1545756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  <a:alpha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田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1" name="直方体 30"/>
          <p:cNvSpPr/>
          <p:nvPr/>
        </p:nvSpPr>
        <p:spPr>
          <a:xfrm>
            <a:off x="5313040" y="156010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口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直方体 29"/>
          <p:cNvSpPr/>
          <p:nvPr/>
        </p:nvSpPr>
        <p:spPr>
          <a:xfrm>
            <a:off x="2808660" y="158492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一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9" name="直方体 28"/>
          <p:cNvSpPr/>
          <p:nvPr/>
        </p:nvSpPr>
        <p:spPr>
          <a:xfrm>
            <a:off x="360224" y="1586596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ネ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5" name="四角形 21">
            <a:extLst>
              <a:ext uri="{FF2B5EF4-FFF2-40B4-BE49-F238E27FC236}">
                <a16:creationId xmlns="" xmlns:a16="http://schemas.microsoft.com/office/drawing/2014/main" id="{C1329FB1-0575-C145-A4CE-CD2F70BE4170}"/>
              </a:ext>
            </a:extLst>
          </p:cNvPr>
          <p:cNvSpPr/>
          <p:nvPr/>
        </p:nvSpPr>
        <p:spPr>
          <a:xfrm>
            <a:off x="3868763" y="3861369"/>
            <a:ext cx="2304000" cy="2304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="" xmlns:a16="http://schemas.microsoft.com/office/drawing/2014/main" id="{963E0D91-F9F5-BE4D-963B-E06802AFFAE9}"/>
              </a:ext>
            </a:extLst>
          </p:cNvPr>
          <p:cNvSpPr txBox="1"/>
          <p:nvPr/>
        </p:nvSpPr>
        <p:spPr>
          <a:xfrm>
            <a:off x="1784648" y="1721920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7" name="テキスト ボックス 16">
            <a:extLst>
              <a:ext uri="{FF2B5EF4-FFF2-40B4-BE49-F238E27FC236}">
                <a16:creationId xmlns="" xmlns:a16="http://schemas.microsoft.com/office/drawing/2014/main" id="{85620856-2E62-9543-9C13-F8107EA0D795}"/>
              </a:ext>
            </a:extLst>
          </p:cNvPr>
          <p:cNvSpPr txBox="1"/>
          <p:nvPr/>
        </p:nvSpPr>
        <p:spPr>
          <a:xfrm>
            <a:off x="3827440" y="3804036"/>
            <a:ext cx="2286858" cy="23429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625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福</a:t>
            </a:r>
            <a:endParaRPr lang="ja-JP" altLang="en-US" sz="14625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７</a:t>
            </a:r>
            <a:endParaRPr kumimoji="1" lang="ja-JP" altLang="en-US" sz="4800" dirty="0"/>
          </a:p>
        </p:txBody>
      </p:sp>
      <p:sp>
        <p:nvSpPr>
          <p:cNvPr id="37" name="直方体 36"/>
          <p:cNvSpPr/>
          <p:nvPr/>
        </p:nvSpPr>
        <p:spPr>
          <a:xfrm>
            <a:off x="7761312" y="1538996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  <a:alpha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田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3" name="直方体 22"/>
          <p:cNvSpPr/>
          <p:nvPr/>
        </p:nvSpPr>
        <p:spPr>
          <a:xfrm>
            <a:off x="5313040" y="155334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  <a:alpha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口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1" name="直方体 20"/>
          <p:cNvSpPr/>
          <p:nvPr/>
        </p:nvSpPr>
        <p:spPr>
          <a:xfrm>
            <a:off x="2792760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  <a:alpha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一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" name="直方体 1"/>
          <p:cNvSpPr/>
          <p:nvPr/>
        </p:nvSpPr>
        <p:spPr>
          <a:xfrm>
            <a:off x="344488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  <a:alpha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ネ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="" xmlns:a16="http://schemas.microsoft.com/office/drawing/2014/main" id="{963E0D91-F9F5-BE4D-963B-E06802AFFAE9}"/>
              </a:ext>
            </a:extLst>
          </p:cNvPr>
          <p:cNvSpPr txBox="1"/>
          <p:nvPr/>
        </p:nvSpPr>
        <p:spPr>
          <a:xfrm>
            <a:off x="4304928" y="1732529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pic>
        <p:nvPicPr>
          <p:cNvPr id="27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5780" y="70704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0964" y="763231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図 32" hidden="1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017" y="2313082"/>
            <a:ext cx="1167824" cy="434192"/>
          </a:xfrm>
          <a:prstGeom prst="rect">
            <a:avLst/>
          </a:prstGeom>
        </p:spPr>
      </p:pic>
      <p:sp>
        <p:nvSpPr>
          <p:cNvPr id="3" name="額縁 2"/>
          <p:cNvSpPr/>
          <p:nvPr/>
        </p:nvSpPr>
        <p:spPr>
          <a:xfrm>
            <a:off x="470379" y="351951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9184" y="5497505"/>
            <a:ext cx="53146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いどうします！</a:t>
            </a:r>
            <a:endParaRPr kumimoji="1" lang="ja-JP" altLang="en-US" sz="6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391739" y="4293353"/>
            <a:ext cx="1644204" cy="1233153"/>
          </a:xfrm>
          <a:prstGeom prst="rect">
            <a:avLst/>
          </a:prstGeom>
        </p:spPr>
      </p:pic>
      <p:pic>
        <p:nvPicPr>
          <p:cNvPr id="26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772" y="75355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稲妻 33"/>
          <p:cNvSpPr/>
          <p:nvPr/>
        </p:nvSpPr>
        <p:spPr>
          <a:xfrm rot="11195983">
            <a:off x="3449261" y="3687903"/>
            <a:ext cx="756093" cy="61618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8275" y="2616151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テキスト ボックス 37">
            <a:extLst>
              <a:ext uri="{FF2B5EF4-FFF2-40B4-BE49-F238E27FC236}">
                <a16:creationId xmlns="" xmlns:a16="http://schemas.microsoft.com/office/drawing/2014/main" id="{963E0D91-F9F5-BE4D-963B-E06802AFFAE9}"/>
              </a:ext>
            </a:extLst>
          </p:cNvPr>
          <p:cNvSpPr txBox="1"/>
          <p:nvPr/>
        </p:nvSpPr>
        <p:spPr>
          <a:xfrm>
            <a:off x="6753200" y="1718176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pic>
        <p:nvPicPr>
          <p:cNvPr id="39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4052" y="692696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正方形/長方形 39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漢字を合わせると</a:t>
            </a:r>
            <a:r>
              <a:rPr lang="ja-JP" altLang="en-US" sz="4000" dirty="0" smtClean="0">
                <a:solidFill>
                  <a:prstClr val="black"/>
                </a:solidFill>
              </a:rPr>
              <a:t>なんという字？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81304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500"/>
                            </p:stCondLst>
                            <p:childTnLst>
                              <p:par>
                                <p:cTn id="4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50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846E-6 -4.07407E-6 L 0.96634 -4.07407E-6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3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87179E-6 -1.85185E-6 L 0.3125 0.36991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25" y="18495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69231E-7 1.85185E-6 L 0.31619 0.37106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801" y="18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30769E-6 -4.81481E-6 L -0.04375 0.36482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96" y="18241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30769E-6 -3.7037E-6 L -0.04632 0.37801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24" y="18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500"/>
                            </p:stCondLst>
                            <p:childTnLst>
                              <p:par>
                                <p:cTn id="88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1.85185E-6 L 0.21186 0.25671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93" y="12824"/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96296E-6 L 0.21523 0.28796 " pathEditMode="relative" rAng="0" ptsTypes="AA">
                                      <p:cBhvr>
                                        <p:cTn id="10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53" y="143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500"/>
                            </p:stCondLst>
                            <p:childTnLst>
                              <p:par>
                                <p:cTn id="10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7692E-6 -1.48148E-6 L -0.28926 0.47523 " pathEditMode="relative" rAng="0" ptsTypes="AA">
                                      <p:cBhvr>
                                        <p:cTn id="120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471" y="23750"/>
                                    </p:animMotion>
                                  </p:childTnLst>
                                </p:cTn>
                              </p:par>
                              <p:par>
                                <p:cTn id="1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7692E-6 -3.7037E-7 L -0.28509 0.43657 " pathEditMode="relative" rAng="0" ptsTypes="AA">
                                      <p:cBhvr>
                                        <p:cTn id="122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63" y="218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500"/>
                            </p:stCondLst>
                            <p:childTnLst>
                              <p:par>
                                <p:cTn id="124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22" presetClass="entr" presetSubtype="1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5"/>
                                            </p:cond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750"/>
                            </p:stCondLst>
                            <p:childTnLst>
                              <p:par>
                                <p:cTn id="139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0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00000" y="1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3750"/>
                            </p:stCondLst>
                            <p:childTnLst>
                              <p:par>
                                <p:cTn id="142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3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3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2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7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36" grpId="0" animBg="1"/>
      <p:bldP spid="31" grpId="0" animBg="1"/>
      <p:bldP spid="30" grpId="0" animBg="1"/>
      <p:bldP spid="29" grpId="0" animBg="1"/>
      <p:bldP spid="25" grpId="0" animBg="1"/>
      <p:bldP spid="14" grpId="0"/>
      <p:bldP spid="17" grpId="0"/>
      <p:bldP spid="37" grpId="0" animBg="1"/>
      <p:bldP spid="37" grpId="1" animBg="1"/>
      <p:bldP spid="37" grpId="2" animBg="1"/>
      <p:bldP spid="23" grpId="0" animBg="1"/>
      <p:bldP spid="23" grpId="1" animBg="1"/>
      <p:bldP spid="23" grpId="2" animBg="1"/>
      <p:bldP spid="21" grpId="0" animBg="1"/>
      <p:bldP spid="21" grpId="1" animBg="1"/>
      <p:bldP spid="21" grpId="2" animBg="1"/>
      <p:bldP spid="2" grpId="0" animBg="1"/>
      <p:bldP spid="2" grpId="1" animBg="1"/>
      <p:bldP spid="2" grpId="3" animBg="1"/>
      <p:bldP spid="24" grpId="0"/>
      <p:bldP spid="3" grpId="0" animBg="1"/>
      <p:bldP spid="5" grpId="0"/>
      <p:bldP spid="5" grpId="1"/>
      <p:bldP spid="34" grpId="0" animBg="1"/>
      <p:bldP spid="3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2|2.4|3.1|3.6|4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|2.5|3.2|3.4|3.8|5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4|2.5|3.3|3.6|3.8|5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3|2.8|3.3|3.6|3.8|5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|2.7|3.4|3.6|3.9|5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4|2.6|3.5|4|4|5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5|2.4|3.2|3.7|3.8|3.9|5.9"/>
</p:tagLst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2041</TotalTime>
  <Words>190</Words>
  <Application>Microsoft Office PowerPoint</Application>
  <PresentationFormat>A4 210 x 297 mm</PresentationFormat>
  <Paragraphs>97</Paragraphs>
  <Slides>8</Slides>
  <Notes>1</Notes>
  <HiddenSlides>0</HiddenSlides>
  <MMClips>7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9" baseType="lpstr">
      <vt:lpstr>AR P丸ゴシック体E</vt:lpstr>
      <vt:lpstr>AR P教科書体M</vt:lpstr>
      <vt:lpstr>AR教科書体M</vt:lpstr>
      <vt:lpstr>ＤＦ平成ゴシック体W5</vt:lpstr>
      <vt:lpstr>HGS創英角ｺﾞｼｯｸUB</vt:lpstr>
      <vt:lpstr>ＭＳ Ｐゴシック</vt:lpstr>
      <vt:lpstr>ＭＳ Ｐ明朝</vt:lpstr>
      <vt:lpstr>Arial</vt:lpstr>
      <vt:lpstr>Calibri</vt:lpstr>
      <vt:lpstr>Calibri Light</vt:lpstr>
      <vt:lpstr>デザインの設定</vt:lpstr>
      <vt:lpstr>合体漢字クイズ ３年生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小泉 浩</dc:creator>
  <cp:lastModifiedBy>小泉 浩</cp:lastModifiedBy>
  <cp:revision>160</cp:revision>
  <dcterms:created xsi:type="dcterms:W3CDTF">2008-01-09T07:37:16Z</dcterms:created>
  <dcterms:modified xsi:type="dcterms:W3CDTF">2020-06-01T23:58:06Z</dcterms:modified>
</cp:coreProperties>
</file>