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1"/>
  </p:notesMasterIdLst>
  <p:sldIdLst>
    <p:sldId id="288" r:id="rId2"/>
    <p:sldId id="302" r:id="rId3"/>
    <p:sldId id="327" r:id="rId4"/>
    <p:sldId id="328" r:id="rId5"/>
    <p:sldId id="330" r:id="rId6"/>
    <p:sldId id="331" r:id="rId7"/>
    <p:sldId id="332" r:id="rId8"/>
    <p:sldId id="333" r:id="rId9"/>
    <p:sldId id="334" r:id="rId10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2"/>
    </p:embeddedFont>
    <p:embeddedFont>
      <p:font typeface="AR丸ゴシック体M" panose="020F0609000000000000" pitchFamily="49" charset="-128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HG丸ｺﾞｼｯｸM-PRO" panose="020F0600000000000000" pitchFamily="50" charset="-128"/>
      <p:regular r:id="rId18"/>
    </p:embeddedFont>
    <p:embeddedFont>
      <p:font typeface="AR P丸ゴシック体M" panose="020F0600000000000000" pitchFamily="50" charset="-128"/>
      <p:regular r:id="rId19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98" userDrawn="1">
          <p15:clr>
            <a:srgbClr val="A4A3A4"/>
          </p15:clr>
        </p15:guide>
        <p15:guide id="3" orient="horz" pos="17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CCFFFF"/>
    <a:srgbClr val="FFCCFF"/>
    <a:srgbClr val="FFD9FF"/>
    <a:srgbClr val="66FF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7" autoAdjust="0"/>
    <p:restoredTop sz="94424" autoAdjust="0"/>
  </p:normalViewPr>
  <p:slideViewPr>
    <p:cSldViewPr>
      <p:cViewPr>
        <p:scale>
          <a:sx n="100" d="100"/>
          <a:sy n="100" d="100"/>
        </p:scale>
        <p:origin x="-294" y="78"/>
      </p:cViewPr>
      <p:guideLst>
        <p:guide pos="3198"/>
        <p:guide orient="horz" pos="1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6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2020/9/3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8916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9917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0047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3246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3302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3907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934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3555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notesSlide" Target="../notesSlides/notesSlide1.xml"/><Relationship Id="rId7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４年「わり算の筆算</a:t>
            </a:r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」③</a:t>
            </a:r>
            <a:endParaRPr kumimoji="1"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52120" y="4040202"/>
            <a:ext cx="2088232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各スライドへリンクされています。</a:t>
            </a:r>
            <a:endParaRPr kumimoji="1" lang="ja-JP" altLang="en-US" dirty="0"/>
          </a:p>
        </p:txBody>
      </p:sp>
      <p:sp>
        <p:nvSpPr>
          <p:cNvPr id="14" name="角丸四角形吹き出し 13">
            <a:hlinkClick r:id="rId4" action="ppaction://hlinksldjump"/>
          </p:cNvPr>
          <p:cNvSpPr/>
          <p:nvPr/>
        </p:nvSpPr>
        <p:spPr>
          <a:xfrm>
            <a:off x="568648" y="2302141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１５３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２４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5" name="角丸四角形吹き出し 14">
            <a:hlinkClick r:id="rId5" action="ppaction://hlinksldjump"/>
          </p:cNvPr>
          <p:cNvSpPr/>
          <p:nvPr/>
        </p:nvSpPr>
        <p:spPr>
          <a:xfrm>
            <a:off x="568648" y="3188739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３４５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6" name="角丸四角形吹き出し 15">
            <a:hlinkClick r:id="rId6" action="ppaction://hlinksldjump"/>
          </p:cNvPr>
          <p:cNvSpPr/>
          <p:nvPr/>
        </p:nvSpPr>
        <p:spPr>
          <a:xfrm>
            <a:off x="568648" y="4075337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９４１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２３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角丸四角形吹き出し 16">
            <a:hlinkClick r:id="rId7" action="ppaction://hlinksldjump"/>
          </p:cNvPr>
          <p:cNvSpPr/>
          <p:nvPr/>
        </p:nvSpPr>
        <p:spPr>
          <a:xfrm>
            <a:off x="568648" y="4961935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９６０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１６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吹き出し 17">
            <a:hlinkClick r:id="rId8" action="ppaction://hlinksldjump"/>
          </p:cNvPr>
          <p:cNvSpPr/>
          <p:nvPr/>
        </p:nvSpPr>
        <p:spPr>
          <a:xfrm>
            <a:off x="568648" y="5848533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７３２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２１６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306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00558" y="354518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１５３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２４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008149"/>
              </p:ext>
            </p:extLst>
          </p:nvPr>
        </p:nvGraphicFramePr>
        <p:xfrm>
          <a:off x="1043657" y="1196752"/>
          <a:ext cx="270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2096060" y="18997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41254" y="1837048"/>
            <a:ext cx="204268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3252968" y="1196752"/>
            <a:ext cx="47320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270693" y="2587251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91041" y="426708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129130" y="426708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167219" y="426708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67545" y="4833924"/>
            <a:ext cx="2448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と見当を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つけて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</a:t>
            </a:r>
            <a:endParaRPr lang="en-US" altLang="ja-JP" sz="2400" dirty="0" smtClean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099264" y="4846038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24×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077668" y="4846038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153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168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734492" y="2587251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258404" y="2587251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9" name="角丸四角形吹き出し 68"/>
          <p:cNvSpPr/>
          <p:nvPr/>
        </p:nvSpPr>
        <p:spPr>
          <a:xfrm>
            <a:off x="763204" y="3336342"/>
            <a:ext cx="1507489" cy="484191"/>
          </a:xfrm>
          <a:prstGeom prst="wedgeRoundRectCallout">
            <a:avLst>
              <a:gd name="adj1" fmla="val 40883"/>
              <a:gd name="adj2" fmla="val -9794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ひけない！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0" name="角丸四角形吹き出し 69"/>
          <p:cNvSpPr/>
          <p:nvPr/>
        </p:nvSpPr>
        <p:spPr>
          <a:xfrm>
            <a:off x="504875" y="1269208"/>
            <a:ext cx="2404215" cy="489708"/>
          </a:xfrm>
          <a:prstGeom prst="wedgeRoundRectCallout">
            <a:avLst>
              <a:gd name="adj1" fmla="val 56825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商が大きすぎました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936188" y="2488199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２</a:t>
            </a:r>
            <a:endParaRPr lang="ja-JP" altLang="en-US" sz="2000" b="1" dirty="0"/>
          </a:p>
        </p:txBody>
      </p:sp>
      <p:cxnSp>
        <p:nvCxnSpPr>
          <p:cNvPr id="72" name="直線コネクタ 71"/>
          <p:cNvCxnSpPr/>
          <p:nvPr/>
        </p:nvCxnSpPr>
        <p:spPr>
          <a:xfrm>
            <a:off x="3017997" y="2585312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動作設定ボタン: 最初 72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メモ 73"/>
          <p:cNvSpPr/>
          <p:nvPr/>
        </p:nvSpPr>
        <p:spPr>
          <a:xfrm>
            <a:off x="544488" y="5964207"/>
            <a:ext cx="288032" cy="473779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雲形吹き出し 74"/>
          <p:cNvSpPr/>
          <p:nvPr/>
        </p:nvSpPr>
        <p:spPr>
          <a:xfrm>
            <a:off x="2348132" y="5407043"/>
            <a:ext cx="1859128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150÷20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＝７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あまり１０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225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54" grpId="0" animBg="1"/>
      <p:bldP spid="55" grpId="0" animBg="1"/>
      <p:bldP spid="56" grpId="0" animBg="1"/>
      <p:bldP spid="67" grpId="0"/>
      <p:bldP spid="68" grpId="0"/>
      <p:bldP spid="69" grpId="0" animBg="1"/>
      <p:bldP spid="70" grpId="0" animBg="1"/>
      <p:bldP spid="71" grpId="0"/>
      <p:bldP spid="74" grpId="0" animBg="1"/>
      <p:bldP spid="74" grpId="1" animBg="1"/>
      <p:bldP spid="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306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00558" y="354518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１５３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２４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008149"/>
              </p:ext>
            </p:extLst>
          </p:nvPr>
        </p:nvGraphicFramePr>
        <p:xfrm>
          <a:off x="1043657" y="1196752"/>
          <a:ext cx="270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2096060" y="18997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41254" y="1837048"/>
            <a:ext cx="204268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3252968" y="1196752"/>
            <a:ext cx="47320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270693" y="2587251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91041" y="4149080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129130" y="4149080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167219" y="4149080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67545" y="4715921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商が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大きかった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</a:t>
            </a:r>
            <a:r>
              <a:rPr lang="ja-JP" altLang="en-US" sz="2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で</a:t>
            </a:r>
            <a:endParaRPr lang="en-US" altLang="ja-JP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１小さくします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099264" y="4728035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24×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077668" y="472803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153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144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872889"/>
              </p:ext>
            </p:extLst>
          </p:nvPr>
        </p:nvGraphicFramePr>
        <p:xfrm>
          <a:off x="4392280" y="1196752"/>
          <a:ext cx="270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62" name="直線コネクタ 61"/>
          <p:cNvCxnSpPr/>
          <p:nvPr/>
        </p:nvCxnSpPr>
        <p:spPr>
          <a:xfrm flipV="1">
            <a:off x="5444683" y="18997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図 6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5389877" y="1837048"/>
            <a:ext cx="204268" cy="900000"/>
          </a:xfrm>
          <a:prstGeom prst="rect">
            <a:avLst/>
          </a:prstGeom>
        </p:spPr>
      </p:pic>
      <p:cxnSp>
        <p:nvCxnSpPr>
          <p:cNvPr id="65" name="直線コネクタ 64"/>
          <p:cNvCxnSpPr/>
          <p:nvPr/>
        </p:nvCxnSpPr>
        <p:spPr>
          <a:xfrm flipV="1">
            <a:off x="5481017" y="3295137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2734492" y="2587251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258404" y="2587251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9" name="角丸四角形吹き出し 68"/>
          <p:cNvSpPr/>
          <p:nvPr/>
        </p:nvSpPr>
        <p:spPr>
          <a:xfrm>
            <a:off x="763204" y="3336342"/>
            <a:ext cx="1507489" cy="484191"/>
          </a:xfrm>
          <a:prstGeom prst="wedgeRoundRectCallout">
            <a:avLst>
              <a:gd name="adj1" fmla="val 40883"/>
              <a:gd name="adj2" fmla="val -9794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ひけない！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3851920" y="2716596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3801680" y="1159581"/>
            <a:ext cx="2714535" cy="471843"/>
            <a:chOff x="3932255" y="1471046"/>
            <a:chExt cx="2031472" cy="471843"/>
          </a:xfrm>
        </p:grpSpPr>
        <p:sp>
          <p:nvSpPr>
            <p:cNvPr id="26" name="右矢印 25"/>
            <p:cNvSpPr/>
            <p:nvPr/>
          </p:nvSpPr>
          <p:spPr>
            <a:xfrm>
              <a:off x="3932255" y="1840378"/>
              <a:ext cx="2031472" cy="102511"/>
            </a:xfrm>
            <a:prstGeom prst="rightArrow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086304" y="1471046"/>
              <a:ext cx="1187376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１</a:t>
              </a:r>
              <a:r>
                <a:rPr lang="ja-JP" altLang="en-US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小さくする</a:t>
              </a:r>
              <a:endParaRPr lang="ja-JP" altLang="en-US" dirty="0"/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6574237" y="1192274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04031" y="2592413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063823" y="2592413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587735" y="2592413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584566" y="3277137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800837" y="5225596"/>
            <a:ext cx="3877985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１５３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２４＝６あまり９</a:t>
            </a:r>
            <a:endParaRPr lang="ja-JP" altLang="en-US" dirty="0"/>
          </a:p>
        </p:txBody>
      </p:sp>
      <p:sp>
        <p:nvSpPr>
          <p:cNvPr id="40" name="角丸四角形 39"/>
          <p:cNvSpPr/>
          <p:nvPr/>
        </p:nvSpPr>
        <p:spPr>
          <a:xfrm>
            <a:off x="251520" y="5877272"/>
            <a:ext cx="8712967" cy="506501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わられる数が３けたになっても、かりの商をたてて計算することができる</a:t>
            </a:r>
            <a:endParaRPr kumimoji="1"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1" name="角丸四角形吹き出し 40"/>
          <p:cNvSpPr/>
          <p:nvPr/>
        </p:nvSpPr>
        <p:spPr>
          <a:xfrm>
            <a:off x="504875" y="1269208"/>
            <a:ext cx="2404215" cy="489708"/>
          </a:xfrm>
          <a:prstGeom prst="wedgeRoundRectCallout">
            <a:avLst>
              <a:gd name="adj1" fmla="val 56825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商が大きすぎました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動作設定ボタン: 最初 41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6276700" y="2502507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２</a:t>
            </a:r>
            <a:endParaRPr lang="ja-JP" altLang="en-US" sz="2000" b="1" dirty="0"/>
          </a:p>
        </p:txBody>
      </p:sp>
      <p:cxnSp>
        <p:nvCxnSpPr>
          <p:cNvPr id="44" name="直線コネクタ 43"/>
          <p:cNvCxnSpPr/>
          <p:nvPr/>
        </p:nvCxnSpPr>
        <p:spPr>
          <a:xfrm>
            <a:off x="6358509" y="2599620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114598" y="2034278"/>
            <a:ext cx="302037" cy="42789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660315" y="2041378"/>
            <a:ext cx="302037" cy="42789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6802555" y="184215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13</a:t>
            </a:r>
            <a:endParaRPr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6304202" y="186752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４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93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25" grpId="0" animBg="1"/>
      <p:bldP spid="30" grpId="0"/>
      <p:bldP spid="31" grpId="0"/>
      <p:bldP spid="32" grpId="0"/>
      <p:bldP spid="33" grpId="0"/>
      <p:bldP spid="36" grpId="0"/>
      <p:bldP spid="38" grpId="0" animBg="1"/>
      <p:bldP spid="40" grpId="0" animBg="1"/>
      <p:bldP spid="43" grpId="0"/>
      <p:bldP spid="47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2666162" y="1179621"/>
            <a:ext cx="540000" cy="702000"/>
          </a:xfrm>
          <a:prstGeom prst="rect">
            <a:avLst/>
          </a:prstGeom>
          <a:solidFill>
            <a:srgbClr val="FFFF99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306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00558" y="354518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３４５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34893"/>
              </p:ext>
            </p:extLst>
          </p:nvPr>
        </p:nvGraphicFramePr>
        <p:xfrm>
          <a:off x="1043657" y="1196752"/>
          <a:ext cx="270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正方形/長方形 26"/>
          <p:cNvSpPr/>
          <p:nvPr/>
        </p:nvSpPr>
        <p:spPr>
          <a:xfrm>
            <a:off x="2664463" y="1899472"/>
            <a:ext cx="1080000" cy="702000"/>
          </a:xfrm>
          <a:prstGeom prst="rect">
            <a:avLst/>
          </a:prstGeom>
          <a:solidFill>
            <a:schemeClr val="bg1">
              <a:lumMod val="75000"/>
              <a:alpha val="79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3195137" y="1906267"/>
            <a:ext cx="540000" cy="702000"/>
          </a:xfrm>
          <a:prstGeom prst="rect">
            <a:avLst/>
          </a:prstGeom>
          <a:solidFill>
            <a:schemeClr val="bg1">
              <a:lumMod val="75000"/>
              <a:alpha val="79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2096060" y="18997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41254" y="1837048"/>
            <a:ext cx="204268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2734492" y="1160454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167739" y="2587251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739741" y="2587251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126162" y="1202854"/>
            <a:ext cx="540000" cy="702000"/>
          </a:xfrm>
          <a:prstGeom prst="rect">
            <a:avLst/>
          </a:prstGeom>
          <a:solidFill>
            <a:srgbClr val="CCFF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5690544" y="927578"/>
            <a:ext cx="1080000" cy="432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370890" y="1268760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だから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百の位に商はたたない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02146" y="332656"/>
            <a:ext cx="2021707" cy="461665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690544" y="2708920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690544" y="393305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90544" y="4869208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62461" y="3102059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34÷21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十の位に商１をたてる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370890" y="43354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と１を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370890" y="5301208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302146" y="2132856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02138" y="33173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243037" y="3306224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691803" y="3299057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690544" y="5748041"/>
            <a:ext cx="1069524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237416" y="1891587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動作設定ボタン: 最初 44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110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-0.0007 0.20602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27" grpId="0" animBg="1"/>
      <p:bldP spid="27" grpId="1" animBg="1"/>
      <p:bldP spid="38" grpId="0" animBg="1"/>
      <p:bldP spid="38" grpId="1" animBg="1"/>
      <p:bldP spid="35" grpId="0"/>
      <p:bldP spid="39" grpId="0"/>
      <p:bldP spid="67" grpId="0"/>
      <p:bldP spid="19" grpId="0" animBg="1"/>
      <p:bldP spid="19" grpId="1" animBg="1"/>
      <p:bldP spid="20" grpId="0" animBg="1"/>
      <p:bldP spid="26" grpId="0" animBg="1"/>
      <p:bldP spid="28" grpId="0" animBg="1"/>
      <p:bldP spid="30" grpId="0" animBg="1"/>
      <p:bldP spid="31" grpId="0" animBg="1"/>
      <p:bldP spid="36" grpId="0" animBg="1"/>
      <p:bldP spid="41" grpId="0"/>
      <p:bldP spid="42" grpId="0"/>
      <p:bldP spid="43" grpId="0" animBg="1"/>
      <p:bldP spid="44" grpId="0"/>
      <p:bldP spid="4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3196932" y="1179621"/>
            <a:ext cx="540000" cy="702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306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00558" y="354518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３４５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34893"/>
              </p:ext>
            </p:extLst>
          </p:nvPr>
        </p:nvGraphicFramePr>
        <p:xfrm>
          <a:off x="1043657" y="1196752"/>
          <a:ext cx="270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2096060" y="18997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41254" y="1837048"/>
            <a:ext cx="204268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2734492" y="1160454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167739" y="2587251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739741" y="2587251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690544" y="1628800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690544" y="285293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90544" y="378908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62461" y="2021939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135÷21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一の位に商６をたてる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370890" y="325536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と６を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370890" y="4221088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135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302146" y="1052736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02138" y="33173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243037" y="3306224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691802" y="3299057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225306" y="3299057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246251" y="1179620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239946" y="3986544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715768" y="3986544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227657" y="3986544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2096060" y="4694430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3228983" y="4676141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524504" y="5358407"/>
            <a:ext cx="4185761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３４５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２１＝１６あまり９</a:t>
            </a:r>
            <a:endParaRPr lang="ja-JP" altLang="en-US" dirty="0"/>
          </a:p>
        </p:txBody>
      </p:sp>
      <p:sp>
        <p:nvSpPr>
          <p:cNvPr id="53" name="動作設定ボタン: 最初 52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2948554" y="3244384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２</a:t>
            </a:r>
            <a:endParaRPr lang="ja-JP" altLang="en-US" b="1" dirty="0"/>
          </a:p>
        </p:txBody>
      </p:sp>
      <p:cxnSp>
        <p:nvCxnSpPr>
          <p:cNvPr id="59" name="直線コネクタ 58"/>
          <p:cNvCxnSpPr/>
          <p:nvPr/>
        </p:nvCxnSpPr>
        <p:spPr>
          <a:xfrm>
            <a:off x="2798280" y="3504103"/>
            <a:ext cx="288029" cy="351849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3327535" y="3504103"/>
            <a:ext cx="288029" cy="351849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3466008" y="3268437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15</a:t>
            </a:r>
            <a:endParaRPr lang="ja-JP" altLang="en-US" b="1" dirty="0"/>
          </a:p>
        </p:txBody>
      </p:sp>
      <p:sp>
        <p:nvSpPr>
          <p:cNvPr id="62" name="メモ 61"/>
          <p:cNvSpPr/>
          <p:nvPr/>
        </p:nvSpPr>
        <p:spPr>
          <a:xfrm>
            <a:off x="6993677" y="2379157"/>
            <a:ext cx="288032" cy="473779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雲形吹き出し 62"/>
          <p:cNvSpPr/>
          <p:nvPr/>
        </p:nvSpPr>
        <p:spPr>
          <a:xfrm>
            <a:off x="3700618" y="1546128"/>
            <a:ext cx="1923126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130÷20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＝６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あまり１０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560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28" grpId="0" animBg="1"/>
      <p:bldP spid="30" grpId="0" animBg="1"/>
      <p:bldP spid="31" grpId="0" animBg="1"/>
      <p:bldP spid="36" grpId="0" animBg="1"/>
      <p:bldP spid="45" grpId="0"/>
      <p:bldP spid="46" grpId="0"/>
      <p:bldP spid="47" grpId="0"/>
      <p:bldP spid="48" grpId="0"/>
      <p:bldP spid="51" grpId="0"/>
      <p:bldP spid="52" grpId="0" animBg="1"/>
      <p:bldP spid="58" grpId="0"/>
      <p:bldP spid="61" grpId="0"/>
      <p:bldP spid="62" grpId="0" animBg="1"/>
      <p:bldP spid="62" grpId="1" animBg="1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2666162" y="1179621"/>
            <a:ext cx="540000" cy="702000"/>
          </a:xfrm>
          <a:prstGeom prst="rect">
            <a:avLst/>
          </a:prstGeom>
          <a:solidFill>
            <a:srgbClr val="FFFF99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306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00558" y="354518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９４１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２３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214393"/>
              </p:ext>
            </p:extLst>
          </p:nvPr>
        </p:nvGraphicFramePr>
        <p:xfrm>
          <a:off x="1043657" y="1196752"/>
          <a:ext cx="270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2096060" y="18997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41254" y="1837048"/>
            <a:ext cx="204268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2724150" y="1195989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210580" y="2587251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91041" y="468616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129130" y="468616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167219" y="468616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67545" y="5253007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23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と見当をつけて</a:t>
            </a:r>
            <a:endParaRPr lang="en-US" altLang="ja-JP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商４を</a:t>
            </a:r>
            <a:r>
              <a:rPr lang="ja-JP" altLang="en-US" sz="2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099264" y="5265121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23×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077668" y="5265121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94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92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746515" y="2587251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2102138" y="33173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2703826" y="3299057"/>
            <a:ext cx="48122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59448" y="1891587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205308" y="4671334"/>
            <a:ext cx="1069524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18045" y="4119463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389250" y="2491243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１</a:t>
            </a:r>
            <a:endParaRPr lang="ja-JP" altLang="en-US" sz="2000" b="1" dirty="0"/>
          </a:p>
        </p:txBody>
      </p:sp>
      <p:cxnSp>
        <p:nvCxnSpPr>
          <p:cNvPr id="47" name="直線コネクタ 46"/>
          <p:cNvCxnSpPr/>
          <p:nvPr/>
        </p:nvCxnSpPr>
        <p:spPr>
          <a:xfrm>
            <a:off x="2471059" y="2588356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3195137" y="1906267"/>
            <a:ext cx="540000" cy="702000"/>
          </a:xfrm>
          <a:prstGeom prst="rect">
            <a:avLst/>
          </a:prstGeom>
          <a:solidFill>
            <a:schemeClr val="bg1">
              <a:lumMod val="75000"/>
              <a:alpha val="79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動作設定ボタン: 最初 48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メモ 49"/>
          <p:cNvSpPr/>
          <p:nvPr/>
        </p:nvSpPr>
        <p:spPr>
          <a:xfrm>
            <a:off x="883163" y="6007729"/>
            <a:ext cx="288032" cy="473779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雲形吹き出し 50"/>
          <p:cNvSpPr/>
          <p:nvPr/>
        </p:nvSpPr>
        <p:spPr>
          <a:xfrm>
            <a:off x="2664296" y="5731857"/>
            <a:ext cx="1923126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90÷20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＝４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あまり１０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15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0007 0.20602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35" grpId="0"/>
      <p:bldP spid="39" grpId="0"/>
      <p:bldP spid="54" grpId="0" animBg="1"/>
      <p:bldP spid="55" grpId="0" animBg="1"/>
      <p:bldP spid="56" grpId="0" animBg="1"/>
      <p:bldP spid="67" grpId="0"/>
      <p:bldP spid="37" grpId="0"/>
      <p:bldP spid="42" grpId="0"/>
      <p:bldP spid="42" grpId="1"/>
      <p:bldP spid="43" grpId="0" animBg="1"/>
      <p:bldP spid="44" grpId="0" animBg="1"/>
      <p:bldP spid="46" grpId="0"/>
      <p:bldP spid="48" grpId="0" animBg="1"/>
      <p:bldP spid="48" grpId="1" animBg="1"/>
      <p:bldP spid="50" grpId="0" animBg="1"/>
      <p:bldP spid="50" grpId="1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3203848" y="1179621"/>
            <a:ext cx="540000" cy="702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306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00558" y="354518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９４１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２３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125261"/>
              </p:ext>
            </p:extLst>
          </p:nvPr>
        </p:nvGraphicFramePr>
        <p:xfrm>
          <a:off x="1043657" y="1196752"/>
          <a:ext cx="270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2096060" y="18997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41254" y="1837048"/>
            <a:ext cx="204268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2724150" y="1195989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210580" y="2587251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91041" y="468616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67545" y="5253007"/>
            <a:ext cx="3276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23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でわれないので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一の位に商０をたてる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746515" y="2587251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2102138" y="33173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2703826" y="3299057"/>
            <a:ext cx="48122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29891" y="3295137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18045" y="4119463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72977" y="1195989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357700" y="3539247"/>
            <a:ext cx="4493538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９４１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２３＝４０あまり２１</a:t>
            </a:r>
            <a:endParaRPr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4139952" y="4869160"/>
            <a:ext cx="4389745" cy="138824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一の位の計算で、あまりの数をわる数で割れなくなったら、商０をたてます。</a:t>
            </a:r>
            <a:endParaRPr kumimoji="1"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動作設定ボタン: 最初 25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431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4" grpId="0" animBg="1"/>
      <p:bldP spid="44" grpId="0" animBg="1"/>
      <p:bldP spid="23" grpId="0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2666162" y="1179621"/>
            <a:ext cx="540000" cy="702000"/>
          </a:xfrm>
          <a:prstGeom prst="rect">
            <a:avLst/>
          </a:prstGeom>
          <a:solidFill>
            <a:srgbClr val="FFFF99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306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00558" y="354518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９６０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１６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553047"/>
              </p:ext>
            </p:extLst>
          </p:nvPr>
        </p:nvGraphicFramePr>
        <p:xfrm>
          <a:off x="1043657" y="1196752"/>
          <a:ext cx="270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０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2096060" y="18997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41254" y="1837048"/>
            <a:ext cx="204268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2728157" y="1195989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210580" y="2587251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91041" y="468616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129130" y="468616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167219" y="468616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67545" y="5253007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96÷16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で</a:t>
            </a:r>
            <a:endParaRPr lang="en-US" altLang="ja-JP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</a:t>
            </a:r>
            <a:r>
              <a:rPr lang="ja-JP" altLang="en-US" sz="2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位に商６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099264" y="5265121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16×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381075" y="5253006"/>
            <a:ext cx="418576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96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96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をひくと０になる。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このときは、一の位の数を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おろします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734492" y="2587251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2102138" y="33173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3222500" y="189094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205308" y="4671334"/>
            <a:ext cx="1069524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18045" y="4119463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4067944" y="1837048"/>
            <a:ext cx="4032447" cy="1428443"/>
          </a:xfrm>
          <a:prstGeom prst="wedgeRoundRectCallout">
            <a:avLst>
              <a:gd name="adj1" fmla="val -75949"/>
              <a:gd name="adj2" fmla="val 57437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ひいたときに、０になったら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一の位の数をおろして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商０をたてて計算は終わりです。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216410" y="121311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動作設定ボタン: 最初 24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2396414" y="2480061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３</a:t>
            </a:r>
            <a:endParaRPr lang="ja-JP" altLang="en-US" sz="2000" b="1" dirty="0"/>
          </a:p>
        </p:txBody>
      </p:sp>
      <p:cxnSp>
        <p:nvCxnSpPr>
          <p:cNvPr id="27" name="直線コネクタ 26"/>
          <p:cNvCxnSpPr/>
          <p:nvPr/>
        </p:nvCxnSpPr>
        <p:spPr>
          <a:xfrm>
            <a:off x="2478223" y="2577174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3195137" y="1906267"/>
            <a:ext cx="540000" cy="702000"/>
          </a:xfrm>
          <a:prstGeom prst="rect">
            <a:avLst/>
          </a:prstGeom>
          <a:solidFill>
            <a:schemeClr val="bg1">
              <a:lumMod val="75000"/>
              <a:alpha val="79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メモ 29"/>
          <p:cNvSpPr/>
          <p:nvPr/>
        </p:nvSpPr>
        <p:spPr>
          <a:xfrm>
            <a:off x="2095942" y="5625113"/>
            <a:ext cx="288032" cy="473779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148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-0.00069 0.20602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35" grpId="0"/>
      <p:bldP spid="39" grpId="0"/>
      <p:bldP spid="54" grpId="0" animBg="1"/>
      <p:bldP spid="55" grpId="0" animBg="1"/>
      <p:bldP spid="56" grpId="0" animBg="1"/>
      <p:bldP spid="67" grpId="0"/>
      <p:bldP spid="42" grpId="1"/>
      <p:bldP spid="43" grpId="0" animBg="1"/>
      <p:bldP spid="44" grpId="0" animBg="1"/>
      <p:bldP spid="23" grpId="0" animBg="1"/>
      <p:bldP spid="24" grpId="0"/>
      <p:bldP spid="26" grpId="0"/>
      <p:bldP spid="28" grpId="0" animBg="1"/>
      <p:bldP spid="28" grpId="1" animBg="1"/>
      <p:bldP spid="30" grpId="0" animBg="1"/>
      <p:bldP spid="3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4042808" y="1192321"/>
            <a:ext cx="601200" cy="702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306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00558" y="354518"/>
            <a:ext cx="404750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７３２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２１６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045376"/>
              </p:ext>
            </p:extLst>
          </p:nvPr>
        </p:nvGraphicFramePr>
        <p:xfrm>
          <a:off x="1043653" y="1196752"/>
          <a:ext cx="3600354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59"/>
                <a:gridCol w="600059"/>
                <a:gridCol w="600059"/>
                <a:gridCol w="600059"/>
                <a:gridCol w="600059"/>
                <a:gridCol w="600059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832660" y="1887063"/>
            <a:ext cx="1811347" cy="452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775798" y="1850656"/>
            <a:ext cx="204268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4137738" y="1196752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516760" y="260023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91041" y="468616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129130" y="468616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167219" y="468616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099264" y="5265121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216×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077668" y="5265121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732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648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144752" y="2598832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flipV="1">
            <a:off x="2832660" y="3295137"/>
            <a:ext cx="181134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3532035" y="3299170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18045" y="4119463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924080" y="2598832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137739" y="3306077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5194974" y="1177989"/>
            <a:ext cx="3481482" cy="2659511"/>
          </a:xfrm>
          <a:prstGeom prst="wedgeRoundRectCallout">
            <a:avLst>
              <a:gd name="adj1" fmla="val -62784"/>
              <a:gd name="adj2" fmla="val -32051"/>
              <a:gd name="adj3" fmla="val 16667"/>
            </a:avLst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わる数</a:t>
            </a:r>
            <a:r>
              <a:rPr kumimoji="1"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216</a:t>
            </a:r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kumimoji="1"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200</a:t>
            </a:r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とみて</a:t>
            </a:r>
            <a:endParaRPr kumimoji="1"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かりの商をたてます</a:t>
            </a:r>
            <a:endParaRPr kumimoji="1"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200×</a:t>
            </a:r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２＝</a:t>
            </a:r>
            <a:r>
              <a:rPr kumimoji="1"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400</a:t>
            </a:r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400</a:t>
            </a:r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＜</a:t>
            </a:r>
            <a:r>
              <a:rPr kumimoji="1"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732</a:t>
            </a:r>
          </a:p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200×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３＝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600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600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＜</a:t>
            </a:r>
            <a:r>
              <a:rPr lang="en-US" altLang="ja-JP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732</a:t>
            </a:r>
          </a:p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200×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４＝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800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800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＞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732</a:t>
            </a:r>
            <a:endParaRPr lang="en-US" altLang="ja-JP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かりの商を４にすると</a:t>
            </a:r>
            <a:endParaRPr kumimoji="1"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732</a:t>
            </a:r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より大きくなってしま</a:t>
            </a:r>
            <a:endParaRPr kumimoji="1"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うことが予想できるので</a:t>
            </a:r>
            <a:endParaRPr kumimoji="1"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endParaRPr kumimoji="1"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209130" y="6008345"/>
            <a:ext cx="4493538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７３２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２１６＝３あまり８４</a:t>
            </a:r>
            <a:endParaRPr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3773401" y="250171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１</a:t>
            </a:r>
            <a:endParaRPr lang="ja-JP" altLang="en-US" b="1" dirty="0"/>
          </a:p>
        </p:txBody>
      </p:sp>
      <p:cxnSp>
        <p:nvCxnSpPr>
          <p:cNvPr id="30" name="直線コネクタ 29"/>
          <p:cNvCxnSpPr/>
          <p:nvPr/>
        </p:nvCxnSpPr>
        <p:spPr>
          <a:xfrm>
            <a:off x="3855210" y="2598832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動作設定ボタン: 最初 30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3176714" y="179468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６</a:t>
            </a:r>
            <a:endParaRPr lang="ja-JP" altLang="en-US" b="1" dirty="0"/>
          </a:p>
        </p:txBody>
      </p:sp>
      <p:cxnSp>
        <p:nvCxnSpPr>
          <p:cNvPr id="33" name="直線コネクタ 32"/>
          <p:cNvCxnSpPr/>
          <p:nvPr/>
        </p:nvCxnSpPr>
        <p:spPr>
          <a:xfrm>
            <a:off x="3055175" y="2052391"/>
            <a:ext cx="302037" cy="42789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3620681" y="2083088"/>
            <a:ext cx="302037" cy="42789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3769728" y="1818287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２</a:t>
            </a:r>
            <a:endParaRPr lang="ja-JP" altLang="en-US" b="1" dirty="0"/>
          </a:p>
        </p:txBody>
      </p:sp>
      <p:cxnSp>
        <p:nvCxnSpPr>
          <p:cNvPr id="40" name="直線コネクタ 39"/>
          <p:cNvCxnSpPr/>
          <p:nvPr/>
        </p:nvCxnSpPr>
        <p:spPr>
          <a:xfrm>
            <a:off x="4237557" y="2089744"/>
            <a:ext cx="302037" cy="42789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4302358" y="1812407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12</a:t>
            </a:r>
            <a:endParaRPr lang="ja-JP" altLang="en-US" b="1" dirty="0"/>
          </a:p>
        </p:txBody>
      </p:sp>
      <p:cxnSp>
        <p:nvCxnSpPr>
          <p:cNvPr id="46" name="直線コネクタ 45"/>
          <p:cNvCxnSpPr/>
          <p:nvPr/>
        </p:nvCxnSpPr>
        <p:spPr>
          <a:xfrm>
            <a:off x="3824595" y="1904638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3649127" y="158967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12</a:t>
            </a:r>
            <a:endParaRPr lang="ja-JP" altLang="en-US" b="1" dirty="0"/>
          </a:p>
        </p:txBody>
      </p:sp>
      <p:sp>
        <p:nvSpPr>
          <p:cNvPr id="57" name="正方形/長方形 56"/>
          <p:cNvSpPr/>
          <p:nvPr/>
        </p:nvSpPr>
        <p:spPr>
          <a:xfrm>
            <a:off x="467545" y="5253007"/>
            <a:ext cx="2448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かりの商３を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" name="メモ 5"/>
          <p:cNvSpPr/>
          <p:nvPr/>
        </p:nvSpPr>
        <p:spPr>
          <a:xfrm>
            <a:off x="1789088" y="5240307"/>
            <a:ext cx="288032" cy="473779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548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35" grpId="0"/>
      <p:bldP spid="39" grpId="0"/>
      <p:bldP spid="54" grpId="0" animBg="1"/>
      <p:bldP spid="55" grpId="0" animBg="1"/>
      <p:bldP spid="56" grpId="0" animBg="1"/>
      <p:bldP spid="67" grpId="0"/>
      <p:bldP spid="37" grpId="0"/>
      <p:bldP spid="44" grpId="0" animBg="1"/>
      <p:bldP spid="24" grpId="0"/>
      <p:bldP spid="25" grpId="0"/>
      <p:bldP spid="4" grpId="0" animBg="1"/>
      <p:bldP spid="27" grpId="0" animBg="1"/>
      <p:bldP spid="28" grpId="0"/>
      <p:bldP spid="32" grpId="0"/>
      <p:bldP spid="38" grpId="0"/>
      <p:bldP spid="41" grpId="0"/>
      <p:bldP spid="47" grpId="0"/>
      <p:bldP spid="57" grpId="0"/>
      <p:bldP spid="6" grpId="0" animBg="1"/>
      <p:bldP spid="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20763</TotalTime>
  <Words>529</Words>
  <Application>Microsoft Office PowerPoint</Application>
  <PresentationFormat>画面に合わせる (4:3)</PresentationFormat>
  <Paragraphs>233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 P丸ゴシック体E</vt:lpstr>
      <vt:lpstr>Arial</vt:lpstr>
      <vt:lpstr>AR丸ゴシック体M</vt:lpstr>
      <vt:lpstr>Calibri</vt:lpstr>
      <vt:lpstr>ＭＳ Ｐゴシック</vt:lpstr>
      <vt:lpstr>HG丸ｺﾞｼｯｸM-PRO</vt:lpstr>
      <vt:lpstr>AR P丸ゴシック体M</vt:lpstr>
      <vt:lpstr>フラッシュ１</vt:lpstr>
      <vt:lpstr>４年「わり算の筆算」③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571</cp:revision>
  <dcterms:created xsi:type="dcterms:W3CDTF">2015-06-25T04:58:05Z</dcterms:created>
  <dcterms:modified xsi:type="dcterms:W3CDTF">2020-09-04T03:48:33Z</dcterms:modified>
</cp:coreProperties>
</file>