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82" r:id="rId2"/>
    <p:sldId id="285" r:id="rId3"/>
    <p:sldId id="295" r:id="rId4"/>
    <p:sldId id="283" r:id="rId5"/>
    <p:sldId id="286" r:id="rId6"/>
    <p:sldId id="287" r:id="rId7"/>
    <p:sldId id="296" r:id="rId8"/>
    <p:sldId id="288" r:id="rId9"/>
    <p:sldId id="292" r:id="rId10"/>
    <p:sldId id="293" r:id="rId11"/>
    <p:sldId id="294" r:id="rId12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9B76"/>
    <a:srgbClr val="F8CAB6"/>
    <a:srgbClr val="993300"/>
    <a:srgbClr val="800000"/>
    <a:srgbClr val="990000"/>
    <a:srgbClr val="CC3300"/>
    <a:srgbClr val="E9FBFD"/>
    <a:srgbClr val="C4F3F9"/>
    <a:srgbClr val="C1E6F3"/>
    <a:srgbClr val="C7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9" autoAdjust="0"/>
    <p:restoredTop sz="94660"/>
  </p:normalViewPr>
  <p:slideViewPr>
    <p:cSldViewPr showGuides="1">
      <p:cViewPr varScale="1">
        <p:scale>
          <a:sx n="66" d="100"/>
          <a:sy n="66" d="100"/>
        </p:scale>
        <p:origin x="840" y="78"/>
      </p:cViewPr>
      <p:guideLst>
        <p:guide orient="horz" pos="3158"/>
        <p:guide pos="3840"/>
        <p:guide orient="horz" pos="225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65470-C25F-485D-A3C2-68E56EB1C942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98069-1CE7-45DB-A856-517628005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64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5913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5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6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6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78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6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5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7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5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16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1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5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9774" y="1083128"/>
            <a:ext cx="7145232" cy="427062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３年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「そろばんたし算」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６４＋２３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７０＋４８</a:t>
            </a:r>
            <a:endParaRPr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 rot="5400000">
            <a:off x="6955537" y="3649583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 rot="5400000">
            <a:off x="8175065" y="3649583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8662808" y="3590478"/>
            <a:ext cx="936104" cy="583652"/>
            <a:chOff x="2351584" y="2348880"/>
            <a:chExt cx="936104" cy="583652"/>
          </a:xfrm>
        </p:grpSpPr>
        <p:sp>
          <p:nvSpPr>
            <p:cNvPr id="6" name="台形 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" name="台形 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8662808" y="4179246"/>
            <a:ext cx="936104" cy="583652"/>
            <a:chOff x="2351584" y="2348880"/>
            <a:chExt cx="936104" cy="583652"/>
          </a:xfrm>
        </p:grpSpPr>
        <p:sp>
          <p:nvSpPr>
            <p:cNvPr id="9" name="台形 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" name="台形 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8662808" y="4770104"/>
            <a:ext cx="936104" cy="583652"/>
            <a:chOff x="2351584" y="2348880"/>
            <a:chExt cx="936104" cy="583652"/>
          </a:xfrm>
        </p:grpSpPr>
        <p:sp>
          <p:nvSpPr>
            <p:cNvPr id="12" name="台形 1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" name="台形 1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8662808" y="5355201"/>
            <a:ext cx="936104" cy="583652"/>
            <a:chOff x="2351584" y="2348880"/>
            <a:chExt cx="936104" cy="583652"/>
          </a:xfrm>
        </p:grpSpPr>
        <p:sp>
          <p:nvSpPr>
            <p:cNvPr id="15" name="台形 1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" name="台形 1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9885119" y="3590478"/>
            <a:ext cx="936104" cy="583652"/>
            <a:chOff x="2351584" y="2348880"/>
            <a:chExt cx="936104" cy="583652"/>
          </a:xfrm>
        </p:grpSpPr>
        <p:sp>
          <p:nvSpPr>
            <p:cNvPr id="18" name="台形 1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" name="台形 1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9885119" y="4179246"/>
            <a:ext cx="936104" cy="583652"/>
            <a:chOff x="2351584" y="2348880"/>
            <a:chExt cx="936104" cy="583652"/>
          </a:xfrm>
        </p:grpSpPr>
        <p:sp>
          <p:nvSpPr>
            <p:cNvPr id="21" name="台形 2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" name="台形 2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9885119" y="4770104"/>
            <a:ext cx="936104" cy="583652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9885119" y="5355201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8662808" y="2269284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9885119" y="2269284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35" name="正方形/長方形 34"/>
          <p:cNvSpPr/>
          <p:nvPr/>
        </p:nvSpPr>
        <p:spPr>
          <a:xfrm>
            <a:off x="8230760" y="1484784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8230760" y="5960534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8230760" y="2847683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10350388" y="2897382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333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正方形/長方形 55"/>
          <p:cNvSpPr/>
          <p:nvPr/>
        </p:nvSpPr>
        <p:spPr>
          <a:xfrm rot="5400000">
            <a:off x="3763085" y="3438185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 rot="5400000">
            <a:off x="503680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625632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2339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たし算のしかた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4347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７０＋４８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87542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6744072" y="2806328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729558" y="3982962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744072" y="4572542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74407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966383" y="3392916"/>
            <a:ext cx="936104" cy="583652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7966383" y="3981684"/>
            <a:ext cx="936104" cy="583652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7966383" y="4572542"/>
            <a:ext cx="936104" cy="583652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966383" y="5157639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6744072" y="1429104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966383" y="143063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159896" y="1287222"/>
            <a:ext cx="4176464" cy="120583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159896" y="2650121"/>
            <a:ext cx="4176000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941512" y="1808413"/>
            <a:ext cx="4002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①７０の十の位の７を入れる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②４８の４０をたす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十の位から６０を取って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百の位に１００を入れる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843165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970499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20188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  <p:grpSp>
        <p:nvGrpSpPr>
          <p:cNvPr id="59" name="グループ化 58"/>
          <p:cNvGrpSpPr/>
          <p:nvPr/>
        </p:nvGrpSpPr>
        <p:grpSpPr>
          <a:xfrm>
            <a:off x="5470356" y="3379080"/>
            <a:ext cx="936104" cy="583652"/>
            <a:chOff x="2351584" y="2348880"/>
            <a:chExt cx="936104" cy="583652"/>
          </a:xfrm>
        </p:grpSpPr>
        <p:sp>
          <p:nvSpPr>
            <p:cNvPr id="60" name="台形 5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1" name="台形 6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5470356" y="3967848"/>
            <a:ext cx="936104" cy="583652"/>
            <a:chOff x="2351584" y="2348880"/>
            <a:chExt cx="936104" cy="583652"/>
          </a:xfrm>
        </p:grpSpPr>
        <p:sp>
          <p:nvSpPr>
            <p:cNvPr id="63" name="台形 6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4" name="台形 6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5470356" y="4558706"/>
            <a:ext cx="936104" cy="583652"/>
            <a:chOff x="2351584" y="2348880"/>
            <a:chExt cx="936104" cy="583652"/>
          </a:xfrm>
        </p:grpSpPr>
        <p:sp>
          <p:nvSpPr>
            <p:cNvPr id="66" name="台形 6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7" name="台形 6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1" name="グループ化 70"/>
          <p:cNvGrpSpPr/>
          <p:nvPr/>
        </p:nvGrpSpPr>
        <p:grpSpPr>
          <a:xfrm>
            <a:off x="5470356" y="5143803"/>
            <a:ext cx="936104" cy="583652"/>
            <a:chOff x="2351584" y="2348880"/>
            <a:chExt cx="936104" cy="583652"/>
          </a:xfrm>
        </p:grpSpPr>
        <p:sp>
          <p:nvSpPr>
            <p:cNvPr id="72" name="台形 7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3" name="台形 7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5470356" y="1429502"/>
            <a:ext cx="936104" cy="583652"/>
            <a:chOff x="2351584" y="2348880"/>
            <a:chExt cx="936104" cy="583652"/>
          </a:xfrm>
        </p:grpSpPr>
        <p:sp>
          <p:nvSpPr>
            <p:cNvPr id="77" name="台形 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8" name="台形 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79" name="テキスト ボックス 78"/>
          <p:cNvSpPr txBox="1"/>
          <p:nvPr/>
        </p:nvSpPr>
        <p:spPr>
          <a:xfrm>
            <a:off x="5740325" y="86895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百</a:t>
            </a:r>
            <a:endParaRPr kumimoji="1" lang="ja-JP" altLang="en-US" dirty="0"/>
          </a:p>
        </p:txBody>
      </p:sp>
      <p:sp>
        <p:nvSpPr>
          <p:cNvPr id="54" name="正方形/長方形 53"/>
          <p:cNvSpPr/>
          <p:nvPr/>
        </p:nvSpPr>
        <p:spPr>
          <a:xfrm>
            <a:off x="5159896" y="5762972"/>
            <a:ext cx="4176000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80" name="図 7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601168">
            <a:off x="6421831" y="1660659"/>
            <a:ext cx="2606270" cy="3475025"/>
          </a:xfrm>
          <a:prstGeom prst="rect">
            <a:avLst/>
          </a:prstGeom>
        </p:spPr>
      </p:pic>
      <p:sp>
        <p:nvSpPr>
          <p:cNvPr id="75" name="円形吹き出し 74"/>
          <p:cNvSpPr/>
          <p:nvPr/>
        </p:nvSpPr>
        <p:spPr>
          <a:xfrm>
            <a:off x="1631504" y="3542211"/>
            <a:ext cx="3216011" cy="1325983"/>
          </a:xfrm>
          <a:prstGeom prst="wedgeEllipseCallout">
            <a:avLst>
              <a:gd name="adj1" fmla="val -30343"/>
              <a:gd name="adj2" fmla="val -59057"/>
            </a:avLst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６０を取って</a:t>
            </a:r>
            <a:endParaRPr kumimoji="0" lang="en-US" altLang="ja-JP" kern="0" dirty="0" smtClean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１００を入れるから</a:t>
            </a:r>
            <a:endParaRPr kumimoji="0" lang="en-US" altLang="ja-JP" kern="0" dirty="0" smtClean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４０たすことになる</a:t>
            </a:r>
            <a:endParaRPr kumimoji="0" lang="ja-JP" altLang="en-US" kern="0" dirty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0564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7037E-7 L 0.00079 -0.0919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46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4.81481E-6 L 6.25E-7 -0.08403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正方形/長方形 55"/>
          <p:cNvSpPr/>
          <p:nvPr/>
        </p:nvSpPr>
        <p:spPr>
          <a:xfrm rot="5400000">
            <a:off x="3763085" y="3438185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 rot="5400000">
            <a:off x="503680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625632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2339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たし算のしかた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4347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７０＋４８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87542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6744072" y="2806328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744072" y="3982962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744072" y="4572542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74407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7966383" y="3392916"/>
            <a:ext cx="936104" cy="1763278"/>
            <a:chOff x="8686463" y="3392916"/>
            <a:chExt cx="936104" cy="1763278"/>
          </a:xfrm>
        </p:grpSpPr>
        <p:grpSp>
          <p:nvGrpSpPr>
            <p:cNvPr id="35" name="グループ化 34"/>
            <p:cNvGrpSpPr/>
            <p:nvPr/>
          </p:nvGrpSpPr>
          <p:grpSpPr>
            <a:xfrm>
              <a:off x="8686463" y="3392916"/>
              <a:ext cx="936104" cy="583652"/>
              <a:chOff x="2351584" y="2348880"/>
              <a:chExt cx="936104" cy="583652"/>
            </a:xfrm>
          </p:grpSpPr>
          <p:sp>
            <p:nvSpPr>
              <p:cNvPr id="36" name="台形 3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7" name="台形 3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>
              <a:off x="8686463" y="3981684"/>
              <a:ext cx="936104" cy="583652"/>
              <a:chOff x="2351584" y="2348880"/>
              <a:chExt cx="936104" cy="583652"/>
            </a:xfrm>
          </p:grpSpPr>
          <p:sp>
            <p:nvSpPr>
              <p:cNvPr id="39" name="台形 3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0" name="台形 3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1" name="グループ化 40"/>
            <p:cNvGrpSpPr/>
            <p:nvPr/>
          </p:nvGrpSpPr>
          <p:grpSpPr>
            <a:xfrm>
              <a:off x="8686463" y="4572542"/>
              <a:ext cx="936104" cy="583652"/>
              <a:chOff x="2351584" y="2348880"/>
              <a:chExt cx="936104" cy="583652"/>
            </a:xfrm>
          </p:grpSpPr>
          <p:sp>
            <p:nvSpPr>
              <p:cNvPr id="42" name="台形 4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3" name="台形 4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44" name="グループ化 43"/>
          <p:cNvGrpSpPr/>
          <p:nvPr/>
        </p:nvGrpSpPr>
        <p:grpSpPr>
          <a:xfrm>
            <a:off x="7966383" y="5157639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6744072" y="1429104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966383" y="143063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159896" y="1287222"/>
            <a:ext cx="4176464" cy="120583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159896" y="2650121"/>
            <a:ext cx="4176000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941512" y="1808413"/>
            <a:ext cx="40023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①７０の十の位の７を入れる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②４８の４０をたす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十の位から６０を取って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百の位に１００を入れる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③４８の８をたす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④答えは１１８です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843165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970499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20188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  <p:grpSp>
        <p:nvGrpSpPr>
          <p:cNvPr id="59" name="グループ化 58"/>
          <p:cNvGrpSpPr/>
          <p:nvPr/>
        </p:nvGrpSpPr>
        <p:grpSpPr>
          <a:xfrm>
            <a:off x="5470356" y="2793628"/>
            <a:ext cx="936104" cy="583652"/>
            <a:chOff x="2351584" y="2348880"/>
            <a:chExt cx="936104" cy="583652"/>
          </a:xfrm>
        </p:grpSpPr>
        <p:sp>
          <p:nvSpPr>
            <p:cNvPr id="60" name="台形 5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1" name="台形 6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5470356" y="3967848"/>
            <a:ext cx="936104" cy="583652"/>
            <a:chOff x="2351584" y="2348880"/>
            <a:chExt cx="936104" cy="583652"/>
          </a:xfrm>
        </p:grpSpPr>
        <p:sp>
          <p:nvSpPr>
            <p:cNvPr id="63" name="台形 6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4" name="台形 6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5470356" y="4558706"/>
            <a:ext cx="936104" cy="583652"/>
            <a:chOff x="2351584" y="2348880"/>
            <a:chExt cx="936104" cy="583652"/>
          </a:xfrm>
        </p:grpSpPr>
        <p:sp>
          <p:nvSpPr>
            <p:cNvPr id="66" name="台形 6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7" name="台形 6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1" name="グループ化 70"/>
          <p:cNvGrpSpPr/>
          <p:nvPr/>
        </p:nvGrpSpPr>
        <p:grpSpPr>
          <a:xfrm>
            <a:off x="5470356" y="5143803"/>
            <a:ext cx="936104" cy="583652"/>
            <a:chOff x="2351584" y="2348880"/>
            <a:chExt cx="936104" cy="583652"/>
          </a:xfrm>
        </p:grpSpPr>
        <p:sp>
          <p:nvSpPr>
            <p:cNvPr id="72" name="台形 7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3" name="台形 7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5470356" y="1429502"/>
            <a:ext cx="936104" cy="583652"/>
            <a:chOff x="2351584" y="2348880"/>
            <a:chExt cx="936104" cy="583652"/>
          </a:xfrm>
        </p:grpSpPr>
        <p:sp>
          <p:nvSpPr>
            <p:cNvPr id="77" name="台形 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8" name="台形 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79" name="テキスト ボックス 78"/>
          <p:cNvSpPr txBox="1"/>
          <p:nvPr/>
        </p:nvSpPr>
        <p:spPr>
          <a:xfrm>
            <a:off x="5740325" y="86895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百</a:t>
            </a:r>
            <a:endParaRPr kumimoji="1" lang="ja-JP" altLang="en-US" dirty="0"/>
          </a:p>
        </p:txBody>
      </p:sp>
      <p:sp>
        <p:nvSpPr>
          <p:cNvPr id="54" name="正方形/長方形 53"/>
          <p:cNvSpPr/>
          <p:nvPr/>
        </p:nvSpPr>
        <p:spPr>
          <a:xfrm>
            <a:off x="5159896" y="5762972"/>
            <a:ext cx="4176000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80" name="図 7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601168">
            <a:off x="8872758" y="2835029"/>
            <a:ext cx="2606270" cy="3475025"/>
          </a:xfrm>
          <a:prstGeom prst="rect">
            <a:avLst/>
          </a:prstGeom>
        </p:spPr>
      </p:pic>
      <p:pic>
        <p:nvPicPr>
          <p:cNvPr id="75" name="図 7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4474" flipH="1">
            <a:off x="8508937" y="1070726"/>
            <a:ext cx="3296667" cy="22668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03681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3.7037E-6 L 0.00104 0.09375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467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2.59259E-6 L 0.00013 0.08912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1.85185E-6 L -0.00052 -0.08658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432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3.33333E-6 L 4.58333E-6 -0.08588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467676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589628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4347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たし算のしかた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384032" y="3392916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206355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６４＋２３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59550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384032" y="3981684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384032" y="4572542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38403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606343" y="3392916"/>
            <a:ext cx="936104" cy="583652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7606343" y="3981684"/>
            <a:ext cx="936104" cy="583652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7606343" y="4572542"/>
            <a:ext cx="936104" cy="583652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606343" y="5157639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6384032" y="2053260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51984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51984" y="576297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51984" y="2650121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590" flipH="1">
            <a:off x="5149666" y="2539252"/>
            <a:ext cx="3296667" cy="2266851"/>
          </a:xfrm>
          <a:prstGeom prst="rect">
            <a:avLst/>
          </a:prstGeom>
        </p:spPr>
      </p:pic>
      <p:sp>
        <p:nvSpPr>
          <p:cNvPr id="76" name="円/楕円 75"/>
          <p:cNvSpPr/>
          <p:nvPr/>
        </p:nvSpPr>
        <p:spPr>
          <a:xfrm>
            <a:off x="807161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654001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84184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  <p:sp>
        <p:nvSpPr>
          <p:cNvPr id="2" name="角丸四角形吹き出し 1"/>
          <p:cNvSpPr/>
          <p:nvPr/>
        </p:nvSpPr>
        <p:spPr>
          <a:xfrm>
            <a:off x="2601287" y="1665847"/>
            <a:ext cx="1766521" cy="587063"/>
          </a:xfrm>
          <a:prstGeom prst="wedgeRoundRectCallout">
            <a:avLst>
              <a:gd name="adj1" fmla="val -66689"/>
              <a:gd name="adj2" fmla="val 35304"/>
              <a:gd name="adj3" fmla="val 16667"/>
            </a:avLst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sz="20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願いましては</a:t>
            </a:r>
            <a:endParaRPr kumimoji="0" lang="ja-JP" altLang="en-US" sz="20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50" name="グループ化 49"/>
          <p:cNvGrpSpPr/>
          <p:nvPr/>
        </p:nvGrpSpPr>
        <p:grpSpPr>
          <a:xfrm>
            <a:off x="7606343" y="2053260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98811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33333E-6 L 0.25 3.33333E-6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8.33333E-7 1.85185E-6 L 0.00117 -0.08796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4398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16667E-7 1.85185E-6 L 0.00091 -0.09005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467676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589628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4347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たし算のしかた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384032" y="3392916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206355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６４＋２３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59550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384032" y="3981684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384032" y="4572542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38403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606343" y="3392916"/>
            <a:ext cx="936104" cy="583652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7606343" y="3981684"/>
            <a:ext cx="936104" cy="583652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7606343" y="4572542"/>
            <a:ext cx="936104" cy="583652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606343" y="5157639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51984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51984" y="576297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51984" y="2650121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661592" y="1808413"/>
            <a:ext cx="4002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①６４の十の位の６を入れる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75" name="図 7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99974">
            <a:off x="6919931" y="2187160"/>
            <a:ext cx="3191320" cy="1838582"/>
          </a:xfrm>
          <a:prstGeom prst="rect">
            <a:avLst/>
          </a:prstGeom>
        </p:spPr>
      </p:pic>
      <p:sp>
        <p:nvSpPr>
          <p:cNvPr id="76" name="円/楕円 75"/>
          <p:cNvSpPr/>
          <p:nvPr/>
        </p:nvSpPr>
        <p:spPr>
          <a:xfrm>
            <a:off x="807161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654001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84184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  <p:grpSp>
        <p:nvGrpSpPr>
          <p:cNvPr id="47" name="グループ化 46"/>
          <p:cNvGrpSpPr/>
          <p:nvPr/>
        </p:nvGrpSpPr>
        <p:grpSpPr>
          <a:xfrm>
            <a:off x="6384032" y="1443338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606343" y="144333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pic>
        <p:nvPicPr>
          <p:cNvPr id="16" name="図 1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590" flipH="1">
            <a:off x="6594456" y="1963405"/>
            <a:ext cx="3296667" cy="22668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55225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8.33333E-7 0.08866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2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L 8.33333E-7 -0.08519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467676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589628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4347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たし算のしかた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384032" y="2809049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206355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６４＋２３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59550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384032" y="3981684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384032" y="4572542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38403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7606343" y="3392916"/>
            <a:ext cx="936104" cy="2348375"/>
            <a:chOff x="6526223" y="3392916"/>
            <a:chExt cx="936104" cy="2348375"/>
          </a:xfrm>
        </p:grpSpPr>
        <p:grpSp>
          <p:nvGrpSpPr>
            <p:cNvPr id="35" name="グループ化 34"/>
            <p:cNvGrpSpPr/>
            <p:nvPr/>
          </p:nvGrpSpPr>
          <p:grpSpPr>
            <a:xfrm>
              <a:off x="6526223" y="3392916"/>
              <a:ext cx="936104" cy="583652"/>
              <a:chOff x="2351584" y="2348880"/>
              <a:chExt cx="936104" cy="583652"/>
            </a:xfrm>
          </p:grpSpPr>
          <p:sp>
            <p:nvSpPr>
              <p:cNvPr id="36" name="台形 3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7" name="台形 3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>
              <a:off x="6526223" y="3981684"/>
              <a:ext cx="936104" cy="583652"/>
              <a:chOff x="2351584" y="2348880"/>
              <a:chExt cx="936104" cy="583652"/>
            </a:xfrm>
          </p:grpSpPr>
          <p:sp>
            <p:nvSpPr>
              <p:cNvPr id="39" name="台形 3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0" name="台形 3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1" name="グループ化 40"/>
            <p:cNvGrpSpPr/>
            <p:nvPr/>
          </p:nvGrpSpPr>
          <p:grpSpPr>
            <a:xfrm>
              <a:off x="6526223" y="4572542"/>
              <a:ext cx="936104" cy="583652"/>
              <a:chOff x="2351584" y="2348880"/>
              <a:chExt cx="936104" cy="583652"/>
            </a:xfrm>
          </p:grpSpPr>
          <p:sp>
            <p:nvSpPr>
              <p:cNvPr id="42" name="台形 4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3" name="台形 4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4" name="グループ化 43"/>
            <p:cNvGrpSpPr/>
            <p:nvPr/>
          </p:nvGrpSpPr>
          <p:grpSpPr>
            <a:xfrm>
              <a:off x="6526223" y="5157639"/>
              <a:ext cx="936104" cy="583652"/>
              <a:chOff x="2351584" y="2348880"/>
              <a:chExt cx="936104" cy="583652"/>
            </a:xfrm>
          </p:grpSpPr>
          <p:sp>
            <p:nvSpPr>
              <p:cNvPr id="45" name="台形 44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6" name="台形 45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47" name="グループ化 46"/>
          <p:cNvGrpSpPr/>
          <p:nvPr/>
        </p:nvGrpSpPr>
        <p:grpSpPr>
          <a:xfrm>
            <a:off x="6384032" y="2053260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606343" y="144333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51984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51984" y="576297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51984" y="2650121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661592" y="1808413"/>
            <a:ext cx="4002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①６４の十の位の６を入れる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②６４の一の位の４を入れる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807161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8" name="図 7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74788">
            <a:off x="8568457" y="4462404"/>
            <a:ext cx="1764000" cy="2351999"/>
          </a:xfrm>
          <a:prstGeom prst="rect">
            <a:avLst/>
          </a:prstGeom>
        </p:spPr>
      </p:pic>
      <p:sp>
        <p:nvSpPr>
          <p:cNvPr id="79" name="テキスト ボックス 78"/>
          <p:cNvSpPr txBox="1"/>
          <p:nvPr/>
        </p:nvSpPr>
        <p:spPr>
          <a:xfrm>
            <a:off x="6654001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84184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861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4.16667E-7 -0.08588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30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2.22222E-6 L 0.00078 -0.0919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468373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590325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5044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たし算のしかた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391002" y="2809049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207052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６４＋２３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60247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6391002" y="3981684"/>
            <a:ext cx="936104" cy="1174510"/>
            <a:chOff x="5303912" y="3981684"/>
            <a:chExt cx="936104" cy="1174510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5303912" y="3981684"/>
              <a:ext cx="936104" cy="583652"/>
              <a:chOff x="2351584" y="2348880"/>
              <a:chExt cx="936104" cy="583652"/>
            </a:xfrm>
          </p:grpSpPr>
          <p:sp>
            <p:nvSpPr>
              <p:cNvPr id="27" name="台形 2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8" name="台形 2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9" name="グループ化 28"/>
            <p:cNvGrpSpPr/>
            <p:nvPr/>
          </p:nvGrpSpPr>
          <p:grpSpPr>
            <a:xfrm>
              <a:off x="5303912" y="4572542"/>
              <a:ext cx="936104" cy="583652"/>
              <a:chOff x="2351584" y="2348880"/>
              <a:chExt cx="936104" cy="583652"/>
            </a:xfrm>
          </p:grpSpPr>
          <p:sp>
            <p:nvSpPr>
              <p:cNvPr id="30" name="台形 29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1" name="台形 3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32" name="グループ化 31"/>
          <p:cNvGrpSpPr/>
          <p:nvPr/>
        </p:nvGrpSpPr>
        <p:grpSpPr>
          <a:xfrm>
            <a:off x="639100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7613313" y="2802805"/>
            <a:ext cx="936104" cy="2348375"/>
            <a:chOff x="6526223" y="3392916"/>
            <a:chExt cx="936104" cy="2348375"/>
          </a:xfrm>
        </p:grpSpPr>
        <p:grpSp>
          <p:nvGrpSpPr>
            <p:cNvPr id="35" name="グループ化 34"/>
            <p:cNvGrpSpPr/>
            <p:nvPr/>
          </p:nvGrpSpPr>
          <p:grpSpPr>
            <a:xfrm>
              <a:off x="6526223" y="3392916"/>
              <a:ext cx="936104" cy="583652"/>
              <a:chOff x="2351584" y="2348880"/>
              <a:chExt cx="936104" cy="583652"/>
            </a:xfrm>
          </p:grpSpPr>
          <p:sp>
            <p:nvSpPr>
              <p:cNvPr id="36" name="台形 3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7" name="台形 3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>
              <a:off x="6526223" y="3981684"/>
              <a:ext cx="936104" cy="583652"/>
              <a:chOff x="2351584" y="2348880"/>
              <a:chExt cx="936104" cy="583652"/>
            </a:xfrm>
          </p:grpSpPr>
          <p:sp>
            <p:nvSpPr>
              <p:cNvPr id="39" name="台形 3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0" name="台形 3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1" name="グループ化 40"/>
            <p:cNvGrpSpPr/>
            <p:nvPr/>
          </p:nvGrpSpPr>
          <p:grpSpPr>
            <a:xfrm>
              <a:off x="6526223" y="4572542"/>
              <a:ext cx="936104" cy="583652"/>
              <a:chOff x="2351584" y="2348880"/>
              <a:chExt cx="936104" cy="583652"/>
            </a:xfrm>
          </p:grpSpPr>
          <p:sp>
            <p:nvSpPr>
              <p:cNvPr id="42" name="台形 4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3" name="台形 4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4" name="グループ化 43"/>
            <p:cNvGrpSpPr/>
            <p:nvPr/>
          </p:nvGrpSpPr>
          <p:grpSpPr>
            <a:xfrm>
              <a:off x="6526223" y="5157639"/>
              <a:ext cx="936104" cy="583652"/>
              <a:chOff x="2351584" y="2348880"/>
              <a:chExt cx="936104" cy="583652"/>
            </a:xfrm>
          </p:grpSpPr>
          <p:sp>
            <p:nvSpPr>
              <p:cNvPr id="45" name="台形 44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6" name="台形 45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47" name="グループ化 46"/>
          <p:cNvGrpSpPr/>
          <p:nvPr/>
        </p:nvGrpSpPr>
        <p:grpSpPr>
          <a:xfrm>
            <a:off x="6391002" y="2053260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613313" y="144333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58954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58954" y="576297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58954" y="2650121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668562" y="1808413"/>
            <a:ext cx="4002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①６４の十の位の６を入れる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②６４の一の位の４を入れる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③２３の２０をたす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807858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8" name="図 7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74788">
            <a:off x="7344321" y="3881821"/>
            <a:ext cx="1764000" cy="2351999"/>
          </a:xfrm>
          <a:prstGeom prst="rect">
            <a:avLst/>
          </a:prstGeom>
        </p:spPr>
      </p:pic>
      <p:sp>
        <p:nvSpPr>
          <p:cNvPr id="79" name="テキスト ボックス 78"/>
          <p:cNvSpPr txBox="1"/>
          <p:nvPr/>
        </p:nvSpPr>
        <p:spPr>
          <a:xfrm>
            <a:off x="6660971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84881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0162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6 L 0 -0.08472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3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0 L 0.00052 -0.08889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4685825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5905353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52536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たし算のしかた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393096" y="2809049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2072616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６４＋２３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604564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6393096" y="3395092"/>
            <a:ext cx="936104" cy="1174510"/>
            <a:chOff x="5303912" y="3981684"/>
            <a:chExt cx="936104" cy="1174510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5303912" y="3981684"/>
              <a:ext cx="936104" cy="583652"/>
              <a:chOff x="2351584" y="2348880"/>
              <a:chExt cx="936104" cy="583652"/>
            </a:xfrm>
          </p:grpSpPr>
          <p:sp>
            <p:nvSpPr>
              <p:cNvPr id="27" name="台形 2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8" name="台形 2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9" name="グループ化 28"/>
            <p:cNvGrpSpPr/>
            <p:nvPr/>
          </p:nvGrpSpPr>
          <p:grpSpPr>
            <a:xfrm>
              <a:off x="5303912" y="4572542"/>
              <a:ext cx="936104" cy="583652"/>
              <a:chOff x="2351584" y="2348880"/>
              <a:chExt cx="936104" cy="583652"/>
            </a:xfrm>
          </p:grpSpPr>
          <p:sp>
            <p:nvSpPr>
              <p:cNvPr id="30" name="台形 29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1" name="台形 3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32" name="グループ化 31"/>
          <p:cNvGrpSpPr/>
          <p:nvPr/>
        </p:nvGrpSpPr>
        <p:grpSpPr>
          <a:xfrm>
            <a:off x="6393096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615407" y="2803788"/>
            <a:ext cx="936104" cy="583652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7615407" y="3392556"/>
            <a:ext cx="936104" cy="583652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7615407" y="3983414"/>
            <a:ext cx="936104" cy="1168749"/>
            <a:chOff x="6526223" y="3960554"/>
            <a:chExt cx="936104" cy="1168749"/>
          </a:xfrm>
        </p:grpSpPr>
        <p:grpSp>
          <p:nvGrpSpPr>
            <p:cNvPr id="41" name="グループ化 40"/>
            <p:cNvGrpSpPr/>
            <p:nvPr/>
          </p:nvGrpSpPr>
          <p:grpSpPr>
            <a:xfrm>
              <a:off x="6526223" y="3960554"/>
              <a:ext cx="936104" cy="583652"/>
              <a:chOff x="2351584" y="2348880"/>
              <a:chExt cx="936104" cy="583652"/>
            </a:xfrm>
          </p:grpSpPr>
          <p:sp>
            <p:nvSpPr>
              <p:cNvPr id="42" name="台形 4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3" name="台形 4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4" name="グループ化 43"/>
            <p:cNvGrpSpPr/>
            <p:nvPr/>
          </p:nvGrpSpPr>
          <p:grpSpPr>
            <a:xfrm>
              <a:off x="6526223" y="4545651"/>
              <a:ext cx="936104" cy="583652"/>
              <a:chOff x="2351584" y="2348880"/>
              <a:chExt cx="936104" cy="583652"/>
            </a:xfrm>
          </p:grpSpPr>
          <p:sp>
            <p:nvSpPr>
              <p:cNvPr id="45" name="台形 44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6" name="台形 45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47" name="グループ化 46"/>
          <p:cNvGrpSpPr/>
          <p:nvPr/>
        </p:nvGrpSpPr>
        <p:grpSpPr>
          <a:xfrm>
            <a:off x="6393096" y="2053260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615407" y="144333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61048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61048" y="576297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61048" y="2650121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670656" y="1808413"/>
            <a:ext cx="40023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①６４の十の位の６を入れる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②６４の一の位の４を入れる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③２３の２０をたす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④２３の３をたす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五</a:t>
            </a:r>
            <a:r>
              <a:rPr kumimoji="1"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だまを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入れて、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一だまを２こ取る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⑤答えは８７です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8080676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663065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850911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  <p:pic>
        <p:nvPicPr>
          <p:cNvPr id="56" name="図 5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4474" flipH="1">
            <a:off x="8281861" y="1184916"/>
            <a:ext cx="3296667" cy="2266851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4474" flipH="1">
            <a:off x="8186349" y="3621055"/>
            <a:ext cx="3296667" cy="2266851"/>
          </a:xfrm>
          <a:prstGeom prst="rect">
            <a:avLst/>
          </a:prstGeom>
        </p:spPr>
      </p:pic>
      <p:sp>
        <p:nvSpPr>
          <p:cNvPr id="58" name="円形吹き出し 57"/>
          <p:cNvSpPr/>
          <p:nvPr/>
        </p:nvSpPr>
        <p:spPr>
          <a:xfrm>
            <a:off x="3131327" y="4185375"/>
            <a:ext cx="3096344" cy="1325983"/>
          </a:xfrm>
          <a:prstGeom prst="wedgeEllipseCallout">
            <a:avLst>
              <a:gd name="adj1" fmla="val -30343"/>
              <a:gd name="adj2" fmla="val -59057"/>
            </a:avLst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５をたして</a:t>
            </a:r>
            <a:endParaRPr kumimoji="0" lang="en-US" altLang="ja-JP" kern="0" dirty="0" smtClean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２を取るから</a:t>
            </a:r>
            <a:endParaRPr kumimoji="0" lang="en-US" altLang="ja-JP" kern="0" dirty="0" smtClean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３たすことになる</a:t>
            </a:r>
            <a:endParaRPr kumimoji="0" lang="ja-JP" altLang="en-US" kern="0" dirty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3573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96296E-6 L 0.00104 0.09375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467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0.08727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2.96296E-6 L 0.00247 0.0993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4954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-0.00078 0.08912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62339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たし算のしかた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4347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７０＋４８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87542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" name="角丸四角形吹き出し 1"/>
          <p:cNvSpPr/>
          <p:nvPr/>
        </p:nvSpPr>
        <p:spPr>
          <a:xfrm>
            <a:off x="1881207" y="1665847"/>
            <a:ext cx="1766521" cy="587063"/>
          </a:xfrm>
          <a:prstGeom prst="wedgeRoundRectCallout">
            <a:avLst>
              <a:gd name="adj1" fmla="val -66689"/>
              <a:gd name="adj2" fmla="val 35304"/>
              <a:gd name="adj3" fmla="val 16667"/>
            </a:avLst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sz="20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願いましては</a:t>
            </a:r>
            <a:endParaRPr kumimoji="0" lang="ja-JP" altLang="en-US" sz="20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 rot="5400000">
            <a:off x="3763085" y="3438185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 rot="5400000">
            <a:off x="503680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 rot="5400000">
            <a:off x="625632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6744072" y="3392916"/>
            <a:ext cx="936104" cy="1172420"/>
            <a:chOff x="7464152" y="3392916"/>
            <a:chExt cx="936104" cy="1172420"/>
          </a:xfrm>
        </p:grpSpPr>
        <p:grpSp>
          <p:nvGrpSpPr>
            <p:cNvPr id="62" name="グループ化 61"/>
            <p:cNvGrpSpPr/>
            <p:nvPr/>
          </p:nvGrpSpPr>
          <p:grpSpPr>
            <a:xfrm>
              <a:off x="7464152" y="3392916"/>
              <a:ext cx="936104" cy="583652"/>
              <a:chOff x="2351584" y="2348880"/>
              <a:chExt cx="936104" cy="583652"/>
            </a:xfrm>
          </p:grpSpPr>
          <p:sp>
            <p:nvSpPr>
              <p:cNvPr id="66" name="台形 6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67" name="台形 6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63" name="グループ化 62"/>
            <p:cNvGrpSpPr/>
            <p:nvPr/>
          </p:nvGrpSpPr>
          <p:grpSpPr>
            <a:xfrm>
              <a:off x="7464152" y="3981684"/>
              <a:ext cx="936104" cy="583652"/>
              <a:chOff x="2351584" y="2348880"/>
              <a:chExt cx="936104" cy="583652"/>
            </a:xfrm>
          </p:grpSpPr>
          <p:sp>
            <p:nvSpPr>
              <p:cNvPr id="64" name="台形 63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65" name="台形 64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69" name="グループ化 68"/>
          <p:cNvGrpSpPr/>
          <p:nvPr/>
        </p:nvGrpSpPr>
        <p:grpSpPr>
          <a:xfrm>
            <a:off x="6744072" y="4572542"/>
            <a:ext cx="936104" cy="583652"/>
            <a:chOff x="2351584" y="2348880"/>
            <a:chExt cx="936104" cy="583652"/>
          </a:xfrm>
        </p:grpSpPr>
        <p:sp>
          <p:nvSpPr>
            <p:cNvPr id="71" name="台形 7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2" name="台形 7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6744072" y="5157639"/>
            <a:ext cx="936104" cy="583652"/>
            <a:chOff x="2351584" y="2348880"/>
            <a:chExt cx="936104" cy="583652"/>
          </a:xfrm>
        </p:grpSpPr>
        <p:sp>
          <p:nvSpPr>
            <p:cNvPr id="74" name="台形 7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5" name="台形 7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7966383" y="3392916"/>
            <a:ext cx="936104" cy="583652"/>
            <a:chOff x="2351584" y="2348880"/>
            <a:chExt cx="936104" cy="583652"/>
          </a:xfrm>
        </p:grpSpPr>
        <p:sp>
          <p:nvSpPr>
            <p:cNvPr id="78" name="台形 7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9" name="台形 7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7966383" y="3981684"/>
            <a:ext cx="936104" cy="583652"/>
            <a:chOff x="2351584" y="2348880"/>
            <a:chExt cx="936104" cy="583652"/>
          </a:xfrm>
        </p:grpSpPr>
        <p:sp>
          <p:nvSpPr>
            <p:cNvPr id="81" name="台形 8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2" name="台形 8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7966383" y="4572542"/>
            <a:ext cx="936104" cy="583652"/>
            <a:chOff x="2351584" y="2348880"/>
            <a:chExt cx="936104" cy="583652"/>
          </a:xfrm>
        </p:grpSpPr>
        <p:sp>
          <p:nvSpPr>
            <p:cNvPr id="84" name="台形 8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5" name="台形 8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6" name="グループ化 85"/>
          <p:cNvGrpSpPr/>
          <p:nvPr/>
        </p:nvGrpSpPr>
        <p:grpSpPr>
          <a:xfrm>
            <a:off x="7966383" y="5157639"/>
            <a:ext cx="936104" cy="583652"/>
            <a:chOff x="2351584" y="2348880"/>
            <a:chExt cx="936104" cy="583652"/>
          </a:xfrm>
        </p:grpSpPr>
        <p:sp>
          <p:nvSpPr>
            <p:cNvPr id="87" name="台形 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8" name="台形 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6744072" y="2053260"/>
            <a:ext cx="936104" cy="583652"/>
            <a:chOff x="2351584" y="2348880"/>
            <a:chExt cx="936104" cy="583652"/>
          </a:xfrm>
        </p:grpSpPr>
        <p:sp>
          <p:nvSpPr>
            <p:cNvPr id="90" name="台形 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1" name="台形 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7966383" y="2053260"/>
            <a:ext cx="936104" cy="583652"/>
            <a:chOff x="2351584" y="2348880"/>
            <a:chExt cx="936104" cy="583652"/>
          </a:xfrm>
        </p:grpSpPr>
        <p:sp>
          <p:nvSpPr>
            <p:cNvPr id="93" name="台形 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4" name="台形 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95" name="正方形/長方形 94"/>
          <p:cNvSpPr/>
          <p:nvPr/>
        </p:nvSpPr>
        <p:spPr>
          <a:xfrm>
            <a:off x="5159896" y="1287222"/>
            <a:ext cx="4176464" cy="120583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5159896" y="2650121"/>
            <a:ext cx="4176000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7" name="円/楕円 96"/>
          <p:cNvSpPr/>
          <p:nvPr/>
        </p:nvSpPr>
        <p:spPr>
          <a:xfrm>
            <a:off x="843165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970499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820188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  <p:grpSp>
        <p:nvGrpSpPr>
          <p:cNvPr id="100" name="グループ化 99"/>
          <p:cNvGrpSpPr/>
          <p:nvPr/>
        </p:nvGrpSpPr>
        <p:grpSpPr>
          <a:xfrm>
            <a:off x="5470356" y="3379080"/>
            <a:ext cx="936104" cy="583652"/>
            <a:chOff x="2351584" y="2348880"/>
            <a:chExt cx="936104" cy="583652"/>
          </a:xfrm>
        </p:grpSpPr>
        <p:sp>
          <p:nvSpPr>
            <p:cNvPr id="101" name="台形 10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2" name="台形 10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3" name="グループ化 102"/>
          <p:cNvGrpSpPr/>
          <p:nvPr/>
        </p:nvGrpSpPr>
        <p:grpSpPr>
          <a:xfrm>
            <a:off x="5470356" y="3967848"/>
            <a:ext cx="936104" cy="583652"/>
            <a:chOff x="2351584" y="2348880"/>
            <a:chExt cx="936104" cy="583652"/>
          </a:xfrm>
        </p:grpSpPr>
        <p:sp>
          <p:nvSpPr>
            <p:cNvPr id="104" name="台形 10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5" name="台形 10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5470356" y="4558706"/>
            <a:ext cx="936104" cy="583652"/>
            <a:chOff x="2351584" y="2348880"/>
            <a:chExt cx="936104" cy="583652"/>
          </a:xfrm>
        </p:grpSpPr>
        <p:sp>
          <p:nvSpPr>
            <p:cNvPr id="107" name="台形 10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8" name="台形 10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5470356" y="5143803"/>
            <a:ext cx="936104" cy="583652"/>
            <a:chOff x="2351584" y="2348880"/>
            <a:chExt cx="936104" cy="583652"/>
          </a:xfrm>
        </p:grpSpPr>
        <p:sp>
          <p:nvSpPr>
            <p:cNvPr id="110" name="台形 10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1" name="台形 11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5470356" y="2039424"/>
            <a:ext cx="936104" cy="583652"/>
            <a:chOff x="2351584" y="2348880"/>
            <a:chExt cx="936104" cy="583652"/>
          </a:xfrm>
        </p:grpSpPr>
        <p:sp>
          <p:nvSpPr>
            <p:cNvPr id="113" name="台形 11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4" name="台形 11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15" name="テキスト ボックス 114"/>
          <p:cNvSpPr txBox="1"/>
          <p:nvPr/>
        </p:nvSpPr>
        <p:spPr>
          <a:xfrm>
            <a:off x="5740325" y="86895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百</a:t>
            </a:r>
            <a:endParaRPr kumimoji="1" lang="ja-JP" altLang="en-US" dirty="0"/>
          </a:p>
        </p:txBody>
      </p:sp>
      <p:sp>
        <p:nvSpPr>
          <p:cNvPr id="116" name="正方形/長方形 115"/>
          <p:cNvSpPr/>
          <p:nvPr/>
        </p:nvSpPr>
        <p:spPr>
          <a:xfrm>
            <a:off x="5159896" y="5762972"/>
            <a:ext cx="4176000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590" flipH="1">
            <a:off x="4242634" y="2468458"/>
            <a:ext cx="3296667" cy="22668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13526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1.48148E-6 L 0.34167 -1.48148E-6 " pathEditMode="relative" rAng="0" ptsTypes="AA">
                                      <p:cBhvr>
                                        <p:cTn id="15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83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6.25E-7 -4.81481E-6 L -0.00065 -0.08796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4398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65 0.00116 L 0.00156 -0.08935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453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4" presetClass="path" presetSubtype="0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3.125E-6 1.85185E-6 L 0.00195 -0.08959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正方形/長方形 55"/>
          <p:cNvSpPr/>
          <p:nvPr/>
        </p:nvSpPr>
        <p:spPr>
          <a:xfrm rot="5400000">
            <a:off x="3763085" y="3438185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 rot="5400000">
            <a:off x="503680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625632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2339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たし算のしかた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4347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７０＋４８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87542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6744072" y="3392916"/>
            <a:ext cx="936104" cy="1172420"/>
            <a:chOff x="7464152" y="3392916"/>
            <a:chExt cx="936104" cy="1172420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7464152" y="3392916"/>
              <a:ext cx="936104" cy="583652"/>
              <a:chOff x="2351584" y="2348880"/>
              <a:chExt cx="936104" cy="583652"/>
            </a:xfrm>
          </p:grpSpPr>
          <p:sp>
            <p:nvSpPr>
              <p:cNvPr id="19" name="台形 1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0" name="台形 1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6" name="グループ化 25"/>
            <p:cNvGrpSpPr/>
            <p:nvPr/>
          </p:nvGrpSpPr>
          <p:grpSpPr>
            <a:xfrm>
              <a:off x="7464152" y="3981684"/>
              <a:ext cx="936104" cy="583652"/>
              <a:chOff x="2351584" y="2348880"/>
              <a:chExt cx="936104" cy="583652"/>
            </a:xfrm>
          </p:grpSpPr>
          <p:sp>
            <p:nvSpPr>
              <p:cNvPr id="27" name="台形 2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8" name="台形 2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29" name="グループ化 28"/>
          <p:cNvGrpSpPr/>
          <p:nvPr/>
        </p:nvGrpSpPr>
        <p:grpSpPr>
          <a:xfrm>
            <a:off x="6744072" y="4572542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74407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966383" y="3392916"/>
            <a:ext cx="936104" cy="583652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7966383" y="3981684"/>
            <a:ext cx="936104" cy="583652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7966383" y="4572542"/>
            <a:ext cx="936104" cy="583652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966383" y="5157639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6759312" y="1436988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981623" y="143698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5" name="正方形/長方形 54"/>
          <p:cNvSpPr/>
          <p:nvPr/>
        </p:nvSpPr>
        <p:spPr>
          <a:xfrm>
            <a:off x="5159896" y="2650121"/>
            <a:ext cx="4176000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941512" y="1808413"/>
            <a:ext cx="4002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①７０の十の位の７を入れる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75" name="図 7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99974">
            <a:off x="7051037" y="1932500"/>
            <a:ext cx="4572000" cy="2634007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590" flipH="1">
            <a:off x="6658335" y="2029466"/>
            <a:ext cx="4587763" cy="3154633"/>
          </a:xfrm>
          <a:prstGeom prst="rect">
            <a:avLst/>
          </a:prstGeom>
        </p:spPr>
      </p:pic>
      <p:sp>
        <p:nvSpPr>
          <p:cNvPr id="76" name="円/楕円 75"/>
          <p:cNvSpPr/>
          <p:nvPr/>
        </p:nvSpPr>
        <p:spPr>
          <a:xfrm>
            <a:off x="843165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970499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20188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  <p:grpSp>
        <p:nvGrpSpPr>
          <p:cNvPr id="59" name="グループ化 58"/>
          <p:cNvGrpSpPr/>
          <p:nvPr/>
        </p:nvGrpSpPr>
        <p:grpSpPr>
          <a:xfrm>
            <a:off x="5470356" y="3379080"/>
            <a:ext cx="936104" cy="583652"/>
            <a:chOff x="2351584" y="2348880"/>
            <a:chExt cx="936104" cy="583652"/>
          </a:xfrm>
        </p:grpSpPr>
        <p:sp>
          <p:nvSpPr>
            <p:cNvPr id="60" name="台形 5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1" name="台形 6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5470356" y="3967848"/>
            <a:ext cx="936104" cy="583652"/>
            <a:chOff x="2351584" y="2348880"/>
            <a:chExt cx="936104" cy="583652"/>
          </a:xfrm>
        </p:grpSpPr>
        <p:sp>
          <p:nvSpPr>
            <p:cNvPr id="63" name="台形 6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4" name="台形 6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5470356" y="4558706"/>
            <a:ext cx="936104" cy="583652"/>
            <a:chOff x="2351584" y="2348880"/>
            <a:chExt cx="936104" cy="583652"/>
          </a:xfrm>
        </p:grpSpPr>
        <p:sp>
          <p:nvSpPr>
            <p:cNvPr id="66" name="台形 6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7" name="台形 6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1" name="グループ化 70"/>
          <p:cNvGrpSpPr/>
          <p:nvPr/>
        </p:nvGrpSpPr>
        <p:grpSpPr>
          <a:xfrm>
            <a:off x="5470356" y="5143803"/>
            <a:ext cx="936104" cy="583652"/>
            <a:chOff x="2351584" y="2348880"/>
            <a:chExt cx="936104" cy="583652"/>
          </a:xfrm>
        </p:grpSpPr>
        <p:sp>
          <p:nvSpPr>
            <p:cNvPr id="72" name="台形 7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3" name="台形 7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5485596" y="1434582"/>
            <a:ext cx="936104" cy="583652"/>
            <a:chOff x="2351584" y="2348880"/>
            <a:chExt cx="936104" cy="583652"/>
          </a:xfrm>
        </p:grpSpPr>
        <p:sp>
          <p:nvSpPr>
            <p:cNvPr id="77" name="台形 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8" name="台形 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79" name="テキスト ボックス 78"/>
          <p:cNvSpPr txBox="1"/>
          <p:nvPr/>
        </p:nvSpPr>
        <p:spPr>
          <a:xfrm>
            <a:off x="5740325" y="86895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百</a:t>
            </a:r>
            <a:endParaRPr kumimoji="1" lang="ja-JP" altLang="en-US" dirty="0"/>
          </a:p>
        </p:txBody>
      </p:sp>
      <p:sp>
        <p:nvSpPr>
          <p:cNvPr id="54" name="正方形/長方形 53"/>
          <p:cNvSpPr/>
          <p:nvPr/>
        </p:nvSpPr>
        <p:spPr>
          <a:xfrm>
            <a:off x="5159896" y="5762972"/>
            <a:ext cx="4176000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5159896" y="1287222"/>
            <a:ext cx="4176464" cy="120583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9244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33333E-6 L 0.00026 0.09098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4537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2.59259E-6 L -0.00052 -0.08565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正方形/長方形 55"/>
          <p:cNvSpPr/>
          <p:nvPr/>
        </p:nvSpPr>
        <p:spPr>
          <a:xfrm rot="5400000">
            <a:off x="3763085" y="3438185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 rot="5400000">
            <a:off x="503680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625632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2339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たし算のしかた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4347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７０＋４８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87542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6744072" y="2806328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744072" y="3395096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744072" y="4572542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74407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966383" y="3392916"/>
            <a:ext cx="936104" cy="583652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7966383" y="3981684"/>
            <a:ext cx="936104" cy="583652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7966383" y="4572542"/>
            <a:ext cx="936104" cy="583652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966383" y="5157639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6751692" y="2053260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974003" y="142809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159896" y="1287222"/>
            <a:ext cx="4176464" cy="120583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159896" y="2650121"/>
            <a:ext cx="4176000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941512" y="1808413"/>
            <a:ext cx="4002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①７０の十の位の７を入れる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②４８の４０をたす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十の位から６０を取って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百</a:t>
            </a:r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の位に１００を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590" flipH="1">
            <a:off x="6658335" y="2029466"/>
            <a:ext cx="4587763" cy="3154633"/>
          </a:xfrm>
          <a:prstGeom prst="rect">
            <a:avLst/>
          </a:prstGeom>
        </p:spPr>
      </p:pic>
      <p:pic>
        <p:nvPicPr>
          <p:cNvPr id="75" name="図 7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99974">
            <a:off x="7051036" y="2260627"/>
            <a:ext cx="4572000" cy="2634007"/>
          </a:xfrm>
          <a:prstGeom prst="rect">
            <a:avLst/>
          </a:prstGeom>
        </p:spPr>
      </p:pic>
      <p:sp>
        <p:nvSpPr>
          <p:cNvPr id="76" name="円/楕円 75"/>
          <p:cNvSpPr/>
          <p:nvPr/>
        </p:nvSpPr>
        <p:spPr>
          <a:xfrm>
            <a:off x="843165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970499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20188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  <p:grpSp>
        <p:nvGrpSpPr>
          <p:cNvPr id="59" name="グループ化 58"/>
          <p:cNvGrpSpPr/>
          <p:nvPr/>
        </p:nvGrpSpPr>
        <p:grpSpPr>
          <a:xfrm>
            <a:off x="5470356" y="3379080"/>
            <a:ext cx="936104" cy="583652"/>
            <a:chOff x="2351584" y="2348880"/>
            <a:chExt cx="936104" cy="583652"/>
          </a:xfrm>
        </p:grpSpPr>
        <p:sp>
          <p:nvSpPr>
            <p:cNvPr id="60" name="台形 5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1" name="台形 6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5470356" y="3967848"/>
            <a:ext cx="936104" cy="583652"/>
            <a:chOff x="2351584" y="2348880"/>
            <a:chExt cx="936104" cy="583652"/>
          </a:xfrm>
        </p:grpSpPr>
        <p:sp>
          <p:nvSpPr>
            <p:cNvPr id="63" name="台形 6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4" name="台形 6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5470356" y="4558706"/>
            <a:ext cx="936104" cy="583652"/>
            <a:chOff x="2351584" y="2348880"/>
            <a:chExt cx="936104" cy="583652"/>
          </a:xfrm>
        </p:grpSpPr>
        <p:sp>
          <p:nvSpPr>
            <p:cNvPr id="66" name="台形 6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7" name="台形 6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1" name="グループ化 70"/>
          <p:cNvGrpSpPr/>
          <p:nvPr/>
        </p:nvGrpSpPr>
        <p:grpSpPr>
          <a:xfrm>
            <a:off x="5470356" y="5143803"/>
            <a:ext cx="936104" cy="583652"/>
            <a:chOff x="2351584" y="2348880"/>
            <a:chExt cx="936104" cy="583652"/>
          </a:xfrm>
        </p:grpSpPr>
        <p:sp>
          <p:nvSpPr>
            <p:cNvPr id="72" name="台形 7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3" name="台形 7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5477976" y="1429502"/>
            <a:ext cx="936104" cy="583652"/>
            <a:chOff x="2351584" y="2348880"/>
            <a:chExt cx="936104" cy="583652"/>
          </a:xfrm>
        </p:grpSpPr>
        <p:sp>
          <p:nvSpPr>
            <p:cNvPr id="77" name="台形 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8" name="台形 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79" name="テキスト ボックス 78"/>
          <p:cNvSpPr txBox="1"/>
          <p:nvPr/>
        </p:nvSpPr>
        <p:spPr>
          <a:xfrm>
            <a:off x="5740325" y="86895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百</a:t>
            </a:r>
            <a:endParaRPr kumimoji="1" lang="ja-JP" altLang="en-US" dirty="0"/>
          </a:p>
        </p:txBody>
      </p:sp>
      <p:sp>
        <p:nvSpPr>
          <p:cNvPr id="54" name="正方形/長方形 53"/>
          <p:cNvSpPr/>
          <p:nvPr/>
        </p:nvSpPr>
        <p:spPr>
          <a:xfrm>
            <a:off x="5159896" y="5762972"/>
            <a:ext cx="4176000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3827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-0.00052 -0.09005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451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0 L -0.0017 0.08472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5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3|8.5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2|3.9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4BD0FF"/>
          </a:solidFill>
          <a:prstDash val="solid"/>
        </a:ln>
      </a:spPr>
      <a:bodyPr rtlCol="0" anchor="t"/>
      <a:lstStyle>
        <a:defPPr>
          <a:defRPr kumimoji="0" sz="2000" i="1" kern="0">
            <a:solidFill>
              <a:schemeClr val="tx1"/>
            </a:solidFill>
            <a:latin typeface="Cambria Math" panose="02040503050406030204" pitchFamily="18" charset="0"/>
            <a:ea typeface="AR P丸ゴシック体M" panose="020F0600000000000000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3059</TotalTime>
  <Words>253</Words>
  <Application>Microsoft Office PowerPoint</Application>
  <PresentationFormat>ワイド画面</PresentationFormat>
  <Paragraphs>83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AR P丸ゴシック体E</vt:lpstr>
      <vt:lpstr>AR P丸ゴシック体M</vt:lpstr>
      <vt:lpstr>AR P教科書体M</vt:lpstr>
      <vt:lpstr>HG丸ｺﾞｼｯｸM-PRO</vt:lpstr>
      <vt:lpstr>ＭＳ Ｐゴシック</vt:lpstr>
      <vt:lpstr>Arial</vt:lpstr>
      <vt:lpstr>Calibri</vt:lpstr>
      <vt:lpstr>Cambria Math</vt:lpstr>
      <vt:lpstr>フラッシュ１</vt:lpstr>
      <vt:lpstr>３年 「そろばんたし算」 ６４＋２３ ７０＋４８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教育センター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豊田小学校</dc:creator>
  <cp:lastModifiedBy>小泉 浩</cp:lastModifiedBy>
  <cp:revision>123</cp:revision>
  <dcterms:created xsi:type="dcterms:W3CDTF">2008-03-13T07:56:32Z</dcterms:created>
  <dcterms:modified xsi:type="dcterms:W3CDTF">2020-09-25T07:31:37Z</dcterms:modified>
</cp:coreProperties>
</file>