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8"/>
  </p:notesMasterIdLst>
  <p:sldIdLst>
    <p:sldId id="288" r:id="rId2"/>
    <p:sldId id="289" r:id="rId3"/>
    <p:sldId id="295" r:id="rId4"/>
    <p:sldId id="292" r:id="rId5"/>
    <p:sldId id="296" r:id="rId6"/>
    <p:sldId id="298" r:id="rId7"/>
  </p:sldIdLst>
  <p:sldSz cx="9144000" cy="6858000" type="screen4x3"/>
  <p:notesSz cx="6858000" cy="9144000"/>
  <p:embeddedFontLst>
    <p:embeddedFont>
      <p:font typeface="AR P丸ゴシック体E" panose="020F0900000000000000" pitchFamily="50" charset="-128"/>
      <p:regular r:id="rId9"/>
    </p:embeddedFont>
    <p:embeddedFont>
      <p:font typeface="AR P丸ゴシック体M" panose="020F0600000000000000" pitchFamily="50" charset="-128"/>
      <p:regular r:id="rId10"/>
    </p:embeddedFont>
    <p:embeddedFont>
      <p:font typeface="AR丸ゴシック体M" panose="020F0609000000000000" pitchFamily="49" charset="-128"/>
      <p:regular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HG丸ｺﾞｼｯｸM-PRO" panose="020F0600000000000000" pitchFamily="50" charset="-128"/>
      <p:regular r:id="rId16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25" userDrawn="1">
          <p15:clr>
            <a:srgbClr val="A4A3A4"/>
          </p15:clr>
        </p15:guide>
        <p15:guide id="3" orient="horz" pos="17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FFFF"/>
    <a:srgbClr val="4BD0FF"/>
    <a:srgbClr val="CC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55" autoAdjust="0"/>
    <p:restoredTop sz="94424" autoAdjust="0"/>
  </p:normalViewPr>
  <p:slideViewPr>
    <p:cSldViewPr>
      <p:cViewPr>
        <p:scale>
          <a:sx n="50" d="100"/>
          <a:sy n="50" d="100"/>
        </p:scale>
        <p:origin x="786" y="414"/>
      </p:cViewPr>
      <p:guideLst>
        <p:guide pos="2925"/>
        <p:guide orient="horz" pos="17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2020/9/1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77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37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0471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9732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2117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189" y="932014"/>
            <a:ext cx="8848498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３年「かけ算の筆算」</a:t>
            </a:r>
            <a:endParaRPr kumimoji="1" lang="ja-JP" altLang="en-US" sz="72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3407973"/>
            <a:ext cx="8579296" cy="1228402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筆算の補助数字の書き方</a:t>
            </a:r>
            <a:endParaRPr lang="en-US" altLang="ja-JP" sz="6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ja-JP" altLang="en-US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341630"/>
              </p:ext>
            </p:extLst>
          </p:nvPr>
        </p:nvGraphicFramePr>
        <p:xfrm>
          <a:off x="2301201" y="2402755"/>
          <a:ext cx="126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１６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95103"/>
              </p:ext>
            </p:extLst>
          </p:nvPr>
        </p:nvGraphicFramePr>
        <p:xfrm>
          <a:off x="3562833" y="2415086"/>
          <a:ext cx="126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225107"/>
              </p:ext>
            </p:extLst>
          </p:nvPr>
        </p:nvGraphicFramePr>
        <p:xfrm>
          <a:off x="1041201" y="2402755"/>
          <a:ext cx="378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四角形吹き出し 2"/>
          <p:cNvSpPr/>
          <p:nvPr/>
        </p:nvSpPr>
        <p:spPr>
          <a:xfrm>
            <a:off x="3551676" y="1890465"/>
            <a:ext cx="1260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dirty="0" smtClean="0"/>
              <a:t>一</a:t>
            </a:r>
            <a:r>
              <a:rPr kumimoji="1" lang="ja-JP" altLang="en-US" dirty="0" smtClean="0"/>
              <a:t>の位</a:t>
            </a:r>
            <a:endParaRPr kumimoji="1" lang="ja-JP" altLang="en-US" dirty="0"/>
          </a:p>
        </p:txBody>
      </p:sp>
      <p:sp>
        <p:nvSpPr>
          <p:cNvPr id="19" name="四角形吹き出し 18"/>
          <p:cNvSpPr/>
          <p:nvPr/>
        </p:nvSpPr>
        <p:spPr>
          <a:xfrm>
            <a:off x="2280241" y="1890465"/>
            <a:ext cx="1260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FF99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dirty="0" smtClean="0"/>
              <a:t>十</a:t>
            </a:r>
            <a:r>
              <a:rPr kumimoji="1" lang="ja-JP" altLang="en-US" dirty="0" smtClean="0"/>
              <a:t>の位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690544" y="1588301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「四六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24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」の４を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一の位に書き、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２を十の位に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859807" y="3304258"/>
            <a:ext cx="1921681" cy="847160"/>
          </a:xfrm>
          <a:prstGeom prst="wedgeRoundRectCallout">
            <a:avLst>
              <a:gd name="adj1" fmla="val 74385"/>
              <a:gd name="adj2" fmla="val 15760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の位に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２くり上げる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86500" y="4991086"/>
            <a:ext cx="3609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/>
              <a:t>２</a:t>
            </a:r>
            <a:endParaRPr lang="ja-JP" altLang="en-US" sz="2000" b="1" dirty="0"/>
          </a:p>
        </p:txBody>
      </p:sp>
      <p:sp>
        <p:nvSpPr>
          <p:cNvPr id="25" name="正方形/長方形 24"/>
          <p:cNvSpPr/>
          <p:nvPr/>
        </p:nvSpPr>
        <p:spPr>
          <a:xfrm>
            <a:off x="5690544" y="3990812"/>
            <a:ext cx="326243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「四一が４」の４に、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くり上げた２を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たして６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６を十の位に書く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690544" y="5750586"/>
            <a:ext cx="2339102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１６</a:t>
            </a:r>
            <a:r>
              <a:rPr lang="en-US" altLang="ja-JP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×</a:t>
            </a:r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４＝</a:t>
            </a:r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６４</a:t>
            </a:r>
            <a:endParaRPr lang="ja-JP" altLang="en-US" sz="2400" b="1" dirty="0">
              <a:solidFill>
                <a:srgbClr val="00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821924" y="5149570"/>
            <a:ext cx="72648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548118" y="5149570"/>
            <a:ext cx="7136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</a:p>
        </p:txBody>
      </p:sp>
      <p:graphicFrame>
        <p:nvGraphicFramePr>
          <p:cNvPr id="38" name="表 37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15982"/>
              </p:ext>
            </p:extLst>
          </p:nvPr>
        </p:nvGraphicFramePr>
        <p:xfrm>
          <a:off x="1041201" y="2402755"/>
          <a:ext cx="378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1" name="直線矢印コネクタ 10"/>
          <p:cNvCxnSpPr/>
          <p:nvPr/>
        </p:nvCxnSpPr>
        <p:spPr>
          <a:xfrm flipV="1">
            <a:off x="4230933" y="3488276"/>
            <a:ext cx="0" cy="54000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 flipV="1">
            <a:off x="3261775" y="3488276"/>
            <a:ext cx="734161" cy="564476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5690544" y="993286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690544" y="3348075"/>
            <a:ext cx="2021707" cy="461665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5" name="雲形吹き出し 14"/>
          <p:cNvSpPr/>
          <p:nvPr/>
        </p:nvSpPr>
        <p:spPr>
          <a:xfrm>
            <a:off x="4387220" y="3351968"/>
            <a:ext cx="1153390" cy="772309"/>
          </a:xfrm>
          <a:prstGeom prst="cloudCallout">
            <a:avLst/>
          </a:prstGeom>
          <a:solidFill>
            <a:schemeClr val="bg1"/>
          </a:solidFill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24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雲形吹き出し 27"/>
          <p:cNvSpPr/>
          <p:nvPr/>
        </p:nvSpPr>
        <p:spPr>
          <a:xfrm>
            <a:off x="2639661" y="3848275"/>
            <a:ext cx="1153390" cy="772309"/>
          </a:xfrm>
          <a:prstGeom prst="cloudCallout">
            <a:avLst/>
          </a:prstGeom>
          <a:solidFill>
            <a:schemeClr val="bg1"/>
          </a:solidFill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１＝４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7881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6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3" grpId="0" animBg="1"/>
      <p:bldP spid="23" grpId="1" animBg="1"/>
      <p:bldP spid="23" grpId="2" animBg="1"/>
      <p:bldP spid="5" grpId="0"/>
      <p:bldP spid="5" grpId="1"/>
      <p:bldP spid="5" grpId="2"/>
      <p:bldP spid="7" grpId="0" animBg="1"/>
      <p:bldP spid="12" grpId="0"/>
      <p:bldP spid="14" grpId="0"/>
      <p:bldP spid="26" grpId="0" animBg="1"/>
      <p:bldP spid="27" grpId="0" animBg="1"/>
      <p:bldP spid="15" grpId="0" animBg="1"/>
      <p:bldP spid="15" grpId="1" animBg="1"/>
      <p:bldP spid="28" grpId="0" animBg="1"/>
      <p:bldP spid="2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341630"/>
              </p:ext>
            </p:extLst>
          </p:nvPr>
        </p:nvGraphicFramePr>
        <p:xfrm>
          <a:off x="2301201" y="2402755"/>
          <a:ext cx="126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５８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95103"/>
              </p:ext>
            </p:extLst>
          </p:nvPr>
        </p:nvGraphicFramePr>
        <p:xfrm>
          <a:off x="3562833" y="2415086"/>
          <a:ext cx="126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115251"/>
              </p:ext>
            </p:extLst>
          </p:nvPr>
        </p:nvGraphicFramePr>
        <p:xfrm>
          <a:off x="1041201" y="2402755"/>
          <a:ext cx="378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四角形吹き出し 2"/>
          <p:cNvSpPr/>
          <p:nvPr/>
        </p:nvSpPr>
        <p:spPr>
          <a:xfrm>
            <a:off x="3551676" y="1890465"/>
            <a:ext cx="1260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dirty="0" smtClean="0"/>
              <a:t>一</a:t>
            </a:r>
            <a:r>
              <a:rPr kumimoji="1" lang="ja-JP" altLang="en-US" dirty="0" smtClean="0"/>
              <a:t>の位</a:t>
            </a:r>
            <a:endParaRPr kumimoji="1" lang="ja-JP" altLang="en-US" dirty="0"/>
          </a:p>
        </p:txBody>
      </p:sp>
      <p:sp>
        <p:nvSpPr>
          <p:cNvPr id="19" name="四角形吹き出し 18"/>
          <p:cNvSpPr/>
          <p:nvPr/>
        </p:nvSpPr>
        <p:spPr>
          <a:xfrm>
            <a:off x="2280241" y="1890465"/>
            <a:ext cx="1260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FF99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dirty="0" smtClean="0"/>
              <a:t>十</a:t>
            </a:r>
            <a:r>
              <a:rPr kumimoji="1" lang="ja-JP" altLang="en-US" dirty="0" smtClean="0"/>
              <a:t>の位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690544" y="1588301"/>
            <a:ext cx="26468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「三八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24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」の４を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一の位に書き、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２を十の位に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859807" y="3304258"/>
            <a:ext cx="1921681" cy="847160"/>
          </a:xfrm>
          <a:prstGeom prst="wedgeRoundRectCallout">
            <a:avLst>
              <a:gd name="adj1" fmla="val 74385"/>
              <a:gd name="adj2" fmla="val 15760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の位に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２くり上げる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86500" y="4991086"/>
            <a:ext cx="3609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/>
              <a:t>２</a:t>
            </a:r>
            <a:endParaRPr lang="ja-JP" altLang="en-US" sz="2000" b="1" dirty="0"/>
          </a:p>
        </p:txBody>
      </p:sp>
      <p:sp>
        <p:nvSpPr>
          <p:cNvPr id="25" name="正方形/長方形 24"/>
          <p:cNvSpPr/>
          <p:nvPr/>
        </p:nvSpPr>
        <p:spPr>
          <a:xfrm>
            <a:off x="5690544" y="3758276"/>
            <a:ext cx="2954655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「三五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15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」の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15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に、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くり上げた２を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たして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17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１を百の位に書く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７を十の位に書く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690544" y="5750586"/>
            <a:ext cx="2646878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５８</a:t>
            </a:r>
            <a:r>
              <a:rPr lang="en-US" altLang="ja-JP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×</a:t>
            </a:r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３＝１７４</a:t>
            </a:r>
            <a:endParaRPr lang="ja-JP" altLang="en-US" sz="2400" b="1" dirty="0">
              <a:solidFill>
                <a:srgbClr val="00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821924" y="5149570"/>
            <a:ext cx="72648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574567" y="5149570"/>
            <a:ext cx="66075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8" name="表 37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15982"/>
              </p:ext>
            </p:extLst>
          </p:nvPr>
        </p:nvGraphicFramePr>
        <p:xfrm>
          <a:off x="1041201" y="2402755"/>
          <a:ext cx="378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1" name="直線矢印コネクタ 10"/>
          <p:cNvCxnSpPr/>
          <p:nvPr/>
        </p:nvCxnSpPr>
        <p:spPr>
          <a:xfrm flipV="1">
            <a:off x="4230933" y="3488276"/>
            <a:ext cx="0" cy="54000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 flipV="1">
            <a:off x="3261775" y="3488276"/>
            <a:ext cx="734161" cy="564476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5690544" y="993286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690544" y="3213062"/>
            <a:ext cx="2021707" cy="461665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426490" y="5158736"/>
            <a:ext cx="5148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305557" y="4862807"/>
            <a:ext cx="1123946" cy="697665"/>
          </a:xfrm>
          <a:prstGeom prst="wedgeRoundRectCallout">
            <a:avLst>
              <a:gd name="adj1" fmla="val 61550"/>
              <a:gd name="adj2" fmla="val 31678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百の位に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１を書く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8" name="雲形吹き出し 27"/>
          <p:cNvSpPr/>
          <p:nvPr/>
        </p:nvSpPr>
        <p:spPr>
          <a:xfrm>
            <a:off x="4387220" y="3351968"/>
            <a:ext cx="1153390" cy="772309"/>
          </a:xfrm>
          <a:prstGeom prst="cloudCallout">
            <a:avLst/>
          </a:prstGeom>
          <a:solidFill>
            <a:schemeClr val="bg1"/>
          </a:solidFill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24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9" name="雲形吹き出し 28"/>
          <p:cNvSpPr/>
          <p:nvPr/>
        </p:nvSpPr>
        <p:spPr>
          <a:xfrm>
            <a:off x="2552283" y="3807252"/>
            <a:ext cx="1153390" cy="772309"/>
          </a:xfrm>
          <a:prstGeom prst="cloudCallout">
            <a:avLst/>
          </a:prstGeom>
          <a:solidFill>
            <a:schemeClr val="bg1"/>
          </a:solidFill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15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0882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6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3" grpId="0" animBg="1"/>
      <p:bldP spid="23" grpId="1" animBg="1"/>
      <p:bldP spid="5" grpId="0"/>
      <p:bldP spid="5" grpId="1"/>
      <p:bldP spid="5" grpId="2"/>
      <p:bldP spid="7" grpId="0" animBg="1"/>
      <p:bldP spid="12" grpId="0"/>
      <p:bldP spid="14" grpId="0"/>
      <p:bldP spid="26" grpId="0" animBg="1"/>
      <p:bldP spid="27" grpId="0" animBg="1"/>
      <p:bldP spid="21" grpId="0"/>
      <p:bldP spid="22" grpId="0" animBg="1"/>
      <p:bldP spid="22" grpId="1" animBg="1"/>
      <p:bldP spid="28" grpId="0" animBg="1"/>
      <p:bldP spid="28" grpId="1" animBg="1"/>
      <p:bldP spid="29" grpId="0" animBg="1"/>
      <p:bldP spid="2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四角形吹き出し 48"/>
          <p:cNvSpPr/>
          <p:nvPr/>
        </p:nvSpPr>
        <p:spPr>
          <a:xfrm>
            <a:off x="879088" y="191222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92D050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千</a:t>
            </a:r>
            <a:r>
              <a:rPr kumimoji="1" lang="ja-JP" altLang="en-US" sz="1600" dirty="0" smtClean="0"/>
              <a:t>の位</a:t>
            </a:r>
            <a:endParaRPr kumimoji="1" lang="ja-JP" altLang="en-US" sz="1600" dirty="0"/>
          </a:p>
        </p:txBody>
      </p:sp>
      <p:graphicFrame>
        <p:nvGraphicFramePr>
          <p:cNvPr id="48" name="表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048853"/>
              </p:ext>
            </p:extLst>
          </p:nvPr>
        </p:nvGraphicFramePr>
        <p:xfrm>
          <a:off x="898866" y="2384457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27438"/>
              </p:ext>
            </p:extLst>
          </p:nvPr>
        </p:nvGraphicFramePr>
        <p:xfrm>
          <a:off x="1879826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54453"/>
              </p:ext>
            </p:extLst>
          </p:nvPr>
        </p:nvGraphicFramePr>
        <p:xfrm>
          <a:off x="2832313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49"/>
            <a:ext cx="3823785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９３７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260735"/>
              </p:ext>
            </p:extLst>
          </p:nvPr>
        </p:nvGraphicFramePr>
        <p:xfrm>
          <a:off x="3806849" y="2383336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781344"/>
              </p:ext>
            </p:extLst>
          </p:nvPr>
        </p:nvGraphicFramePr>
        <p:xfrm>
          <a:off x="888313" y="2380245"/>
          <a:ext cx="3888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９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四角形吹き出し 2"/>
          <p:cNvSpPr/>
          <p:nvPr/>
        </p:nvSpPr>
        <p:spPr>
          <a:xfrm>
            <a:off x="3800769" y="191222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一</a:t>
            </a:r>
            <a:r>
              <a:rPr kumimoji="1" lang="ja-JP" altLang="en-US" sz="1600" dirty="0" smtClean="0"/>
              <a:t>の位</a:t>
            </a:r>
            <a:endParaRPr kumimoji="1" lang="ja-JP" altLang="en-US" sz="1600" dirty="0"/>
          </a:p>
        </p:txBody>
      </p:sp>
      <p:sp>
        <p:nvSpPr>
          <p:cNvPr id="19" name="四角形吹き出し 18"/>
          <p:cNvSpPr/>
          <p:nvPr/>
        </p:nvSpPr>
        <p:spPr>
          <a:xfrm>
            <a:off x="2826876" y="191222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FF99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十</a:t>
            </a:r>
            <a:r>
              <a:rPr kumimoji="1" lang="ja-JP" altLang="en-US" sz="1600" dirty="0" smtClean="0"/>
              <a:t>の位</a:t>
            </a:r>
            <a:endParaRPr kumimoji="1" lang="ja-JP" altLang="en-US" sz="1600" dirty="0"/>
          </a:p>
        </p:txBody>
      </p:sp>
      <p:sp>
        <p:nvSpPr>
          <p:cNvPr id="5" name="正方形/長方形 4"/>
          <p:cNvSpPr/>
          <p:nvPr/>
        </p:nvSpPr>
        <p:spPr>
          <a:xfrm>
            <a:off x="3312298" y="4945456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929781" y="5145511"/>
            <a:ext cx="7136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970789" y="5145511"/>
            <a:ext cx="72648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四角形吹き出し 27"/>
          <p:cNvSpPr/>
          <p:nvPr/>
        </p:nvSpPr>
        <p:spPr>
          <a:xfrm>
            <a:off x="1852982" y="191222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CCFF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百</a:t>
            </a:r>
            <a:r>
              <a:rPr kumimoji="1" lang="ja-JP" altLang="en-US" sz="1600" dirty="0" smtClean="0"/>
              <a:t>の位</a:t>
            </a:r>
            <a:endParaRPr kumimoji="1" lang="ja-JP" altLang="en-US" sz="1600" dirty="0"/>
          </a:p>
        </p:txBody>
      </p:sp>
      <p:sp>
        <p:nvSpPr>
          <p:cNvPr id="26" name="正方形/長方形 25"/>
          <p:cNvSpPr/>
          <p:nvPr/>
        </p:nvSpPr>
        <p:spPr>
          <a:xfrm>
            <a:off x="5148064" y="835111"/>
            <a:ext cx="357020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「四七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28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」の８を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一の位に書き、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２を十の位にくり上げる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148064" y="2516225"/>
            <a:ext cx="357020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「四三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12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」の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12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に、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くり上げた２をたして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14</a:t>
            </a: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１を百の位にくり上げる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４を十の位に書く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148064" y="6124000"/>
            <a:ext cx="3262432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９３７</a:t>
            </a:r>
            <a:r>
              <a:rPr lang="en-US" altLang="ja-JP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×</a:t>
            </a:r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４＝３７４８</a:t>
            </a:r>
            <a:endParaRPr lang="ja-JP" altLang="en-US" sz="2400" b="1" dirty="0">
              <a:solidFill>
                <a:srgbClr val="00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690544" y="375047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690544" y="2060848"/>
            <a:ext cx="2021707" cy="461665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019279" y="5143270"/>
            <a:ext cx="67358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040793" y="5143270"/>
            <a:ext cx="7136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flipV="1">
            <a:off x="4259961" y="3488276"/>
            <a:ext cx="0" cy="54000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H="1" flipV="1">
            <a:off x="3421429" y="3488276"/>
            <a:ext cx="734161" cy="564476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H="1" flipV="1">
            <a:off x="2486395" y="3464011"/>
            <a:ext cx="1457370" cy="666766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角丸四角形吹き出し 40"/>
          <p:cNvSpPr/>
          <p:nvPr/>
        </p:nvSpPr>
        <p:spPr>
          <a:xfrm>
            <a:off x="1799310" y="3629172"/>
            <a:ext cx="1921681" cy="847160"/>
          </a:xfrm>
          <a:prstGeom prst="wedgeRoundRectCallout">
            <a:avLst>
              <a:gd name="adj1" fmla="val 37376"/>
              <a:gd name="adj2" fmla="val 114773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の位に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２くり上げる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361294" y="4941516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3" name="角丸四角形吹き出し 42"/>
          <p:cNvSpPr/>
          <p:nvPr/>
        </p:nvSpPr>
        <p:spPr>
          <a:xfrm>
            <a:off x="806829" y="3637349"/>
            <a:ext cx="1921681" cy="847160"/>
          </a:xfrm>
          <a:prstGeom prst="wedgeRoundRectCallout">
            <a:avLst>
              <a:gd name="adj1" fmla="val 37376"/>
              <a:gd name="adj2" fmla="val 114773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百の位に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１くり上げる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690544" y="4091388"/>
            <a:ext cx="2021707" cy="461665"/>
          </a:xfrm>
          <a:prstGeom prst="rect">
            <a:avLst/>
          </a:prstGeom>
          <a:solidFill>
            <a:srgbClr val="CCFF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百の位の計算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5148064" y="4505996"/>
            <a:ext cx="357020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「四九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36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」の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36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に、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くり上げた１をたして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37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３を千の位に書く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７を百の位に書く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6" name="角丸四角形吹き出し 45"/>
          <p:cNvSpPr/>
          <p:nvPr/>
        </p:nvSpPr>
        <p:spPr>
          <a:xfrm>
            <a:off x="262950" y="3630881"/>
            <a:ext cx="1324536" cy="847160"/>
          </a:xfrm>
          <a:prstGeom prst="wedgeRoundRectCallout">
            <a:avLst>
              <a:gd name="adj1" fmla="val 30610"/>
              <a:gd name="adj2" fmla="val 138384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千の位に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３を書く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0" name="雲形吹き出し 49"/>
          <p:cNvSpPr/>
          <p:nvPr/>
        </p:nvSpPr>
        <p:spPr>
          <a:xfrm>
            <a:off x="4387220" y="3351968"/>
            <a:ext cx="1153390" cy="772309"/>
          </a:xfrm>
          <a:prstGeom prst="cloudCallout">
            <a:avLst/>
          </a:prstGeom>
          <a:solidFill>
            <a:schemeClr val="bg1"/>
          </a:solidFill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28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1" name="雲形吹き出し 50"/>
          <p:cNvSpPr/>
          <p:nvPr/>
        </p:nvSpPr>
        <p:spPr>
          <a:xfrm>
            <a:off x="2728510" y="3789708"/>
            <a:ext cx="1153390" cy="772309"/>
          </a:xfrm>
          <a:prstGeom prst="cloudCallout">
            <a:avLst/>
          </a:prstGeom>
          <a:solidFill>
            <a:schemeClr val="bg1"/>
          </a:solidFill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12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雲形吹き出し 51"/>
          <p:cNvSpPr/>
          <p:nvPr/>
        </p:nvSpPr>
        <p:spPr>
          <a:xfrm>
            <a:off x="1690935" y="3758957"/>
            <a:ext cx="1153390" cy="772309"/>
          </a:xfrm>
          <a:prstGeom prst="cloudCallout">
            <a:avLst/>
          </a:prstGeom>
          <a:solidFill>
            <a:schemeClr val="bg1"/>
          </a:solidFill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36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3" name="直線コネクタ 52"/>
          <p:cNvCxnSpPr/>
          <p:nvPr/>
        </p:nvCxnSpPr>
        <p:spPr>
          <a:xfrm>
            <a:off x="3437634" y="5040773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2464886" y="5071908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614922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6" presetClass="emph" presetSubtype="0" repeatCount="3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000"/>
                            </p:stCondLst>
                            <p:childTnLst>
                              <p:par>
                                <p:cTn id="1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000"/>
                            </p:stCondLst>
                            <p:childTnLst>
                              <p:par>
                                <p:cTn id="1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000"/>
                            </p:stCondLst>
                            <p:childTnLst>
                              <p:par>
                                <p:cTn id="1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500"/>
                            </p:stCondLst>
                            <p:childTnLst>
                              <p:par>
                                <p:cTn id="1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000"/>
                            </p:stCondLst>
                            <p:childTnLst>
                              <p:par>
                                <p:cTn id="20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3" grpId="0" animBg="1"/>
      <p:bldP spid="19" grpId="0" animBg="1"/>
      <p:bldP spid="5" grpId="0"/>
      <p:bldP spid="5" grpId="1"/>
      <p:bldP spid="5" grpId="2"/>
      <p:bldP spid="12" grpId="0"/>
      <p:bldP spid="14" grpId="0"/>
      <p:bldP spid="28" grpId="0" animBg="1"/>
      <p:bldP spid="32" grpId="0" animBg="1"/>
      <p:bldP spid="33" grpId="0" animBg="1"/>
      <p:bldP spid="34" grpId="0" animBg="1"/>
      <p:bldP spid="35" grpId="0"/>
      <p:bldP spid="36" grpId="0"/>
      <p:bldP spid="41" grpId="0" animBg="1"/>
      <p:bldP spid="41" grpId="1" animBg="1"/>
      <p:bldP spid="42" grpId="0"/>
      <p:bldP spid="42" grpId="1"/>
      <p:bldP spid="43" grpId="0" animBg="1"/>
      <p:bldP spid="43" grpId="1" animBg="1"/>
      <p:bldP spid="44" grpId="0" animBg="1"/>
      <p:bldP spid="46" grpId="0" animBg="1"/>
      <p:bldP spid="46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表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802387"/>
              </p:ext>
            </p:extLst>
          </p:nvPr>
        </p:nvGraphicFramePr>
        <p:xfrm>
          <a:off x="1683721" y="1739872"/>
          <a:ext cx="792000" cy="46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/>
              </a:tblGrid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50000"/>
                      </a:srgbClr>
                    </a:solidFill>
                  </a:tcPr>
                </a:tc>
              </a:tr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50000"/>
                      </a:srgbClr>
                    </a:solidFill>
                  </a:tcPr>
                </a:tc>
              </a:tr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068111"/>
              </p:ext>
            </p:extLst>
          </p:nvPr>
        </p:nvGraphicFramePr>
        <p:xfrm>
          <a:off x="2457697" y="1740993"/>
          <a:ext cx="792000" cy="46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/>
              </a:tblGrid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838463"/>
              </p:ext>
            </p:extLst>
          </p:nvPr>
        </p:nvGraphicFramePr>
        <p:xfrm>
          <a:off x="3234285" y="1739872"/>
          <a:ext cx="792000" cy="46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/>
              </a:tblGrid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49"/>
            <a:ext cx="3823785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498×75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463652"/>
              </p:ext>
            </p:extLst>
          </p:nvPr>
        </p:nvGraphicFramePr>
        <p:xfrm>
          <a:off x="4010049" y="1739872"/>
          <a:ext cx="792000" cy="46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/>
              </a:tblGrid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130381"/>
              </p:ext>
            </p:extLst>
          </p:nvPr>
        </p:nvGraphicFramePr>
        <p:xfrm>
          <a:off x="913713" y="1736781"/>
          <a:ext cx="3899564" cy="46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891"/>
                <a:gridCol w="776891"/>
                <a:gridCol w="776891"/>
                <a:gridCol w="776891"/>
                <a:gridCol w="792000"/>
              </a:tblGrid>
              <a:tr h="936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９</a:t>
                      </a:r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3595504" y="3597304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09275" y="836359"/>
            <a:ext cx="3005951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「五八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40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」の０を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一の位に書き、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４を十の位にくり上げる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五九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45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」の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45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に</a:t>
            </a:r>
            <a:endParaRPr lang="en-US" altLang="ja-JP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くり上げた４をたすと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49</a:t>
            </a:r>
          </a:p>
          <a:p>
            <a:r>
              <a:rPr lang="ja-JP" altLang="en-US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五四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20</a:t>
            </a:r>
            <a:r>
              <a:rPr lang="ja-JP" altLang="en-US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」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の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20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に</a:t>
            </a:r>
            <a:endParaRPr lang="en-US" altLang="ja-JP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くり上げた４をたすと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24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690544" y="375047"/>
            <a:ext cx="2762295" cy="461665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の位の５をかける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flipV="1">
            <a:off x="4417277" y="2486730"/>
            <a:ext cx="0" cy="366008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H="1" flipV="1">
            <a:off x="3787276" y="2482287"/>
            <a:ext cx="628969" cy="43844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H="1" flipV="1">
            <a:off x="3065856" y="2471511"/>
            <a:ext cx="1371175" cy="459263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雲形吹き出し 49"/>
          <p:cNvSpPr/>
          <p:nvPr/>
        </p:nvSpPr>
        <p:spPr>
          <a:xfrm>
            <a:off x="4568514" y="2361791"/>
            <a:ext cx="1153390" cy="772309"/>
          </a:xfrm>
          <a:prstGeom prst="cloudCallout">
            <a:avLst/>
          </a:prstGeom>
          <a:solidFill>
            <a:schemeClr val="bg1"/>
          </a:solidFill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40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1" name="雲形吹き出し 50"/>
          <p:cNvSpPr/>
          <p:nvPr/>
        </p:nvSpPr>
        <p:spPr>
          <a:xfrm>
            <a:off x="2902353" y="2628614"/>
            <a:ext cx="1153390" cy="772309"/>
          </a:xfrm>
          <a:prstGeom prst="cloudCallout">
            <a:avLst/>
          </a:prstGeom>
          <a:solidFill>
            <a:schemeClr val="bg1"/>
          </a:solidFill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45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雲形吹き出し 51"/>
          <p:cNvSpPr/>
          <p:nvPr/>
        </p:nvSpPr>
        <p:spPr>
          <a:xfrm>
            <a:off x="2171975" y="2649279"/>
            <a:ext cx="1153390" cy="772309"/>
          </a:xfrm>
          <a:prstGeom prst="cloudCallout">
            <a:avLst/>
          </a:prstGeom>
          <a:solidFill>
            <a:schemeClr val="bg1"/>
          </a:solidFill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20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101896" y="3661292"/>
            <a:ext cx="62869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3316831" y="3668746"/>
            <a:ext cx="6174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2849492" y="3624502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2562600" y="3690350"/>
            <a:ext cx="62869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1808476" y="3652577"/>
            <a:ext cx="58541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" name="四角形吹き出し 2"/>
          <p:cNvSpPr/>
          <p:nvPr/>
        </p:nvSpPr>
        <p:spPr>
          <a:xfrm>
            <a:off x="4021277" y="1297880"/>
            <a:ext cx="79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一</a:t>
            </a:r>
            <a:r>
              <a:rPr kumimoji="1" lang="ja-JP" altLang="en-US" sz="1600" dirty="0" smtClean="0"/>
              <a:t>の位</a:t>
            </a:r>
            <a:endParaRPr kumimoji="1" lang="ja-JP" altLang="en-US" sz="1600" dirty="0"/>
          </a:p>
        </p:txBody>
      </p:sp>
      <p:sp>
        <p:nvSpPr>
          <p:cNvPr id="49" name="四角形吹き出し 48"/>
          <p:cNvSpPr/>
          <p:nvPr/>
        </p:nvSpPr>
        <p:spPr>
          <a:xfrm>
            <a:off x="1648090" y="1297880"/>
            <a:ext cx="79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92D050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千</a:t>
            </a:r>
            <a:r>
              <a:rPr kumimoji="1" lang="ja-JP" altLang="en-US" sz="1600" dirty="0" smtClean="0"/>
              <a:t>の位</a:t>
            </a:r>
            <a:endParaRPr kumimoji="1" lang="ja-JP" altLang="en-US" sz="1600" dirty="0"/>
          </a:p>
        </p:txBody>
      </p:sp>
      <p:sp>
        <p:nvSpPr>
          <p:cNvPr id="19" name="四角形吹き出し 18"/>
          <p:cNvSpPr/>
          <p:nvPr/>
        </p:nvSpPr>
        <p:spPr>
          <a:xfrm>
            <a:off x="3230214" y="1297880"/>
            <a:ext cx="79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FF99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十</a:t>
            </a:r>
            <a:r>
              <a:rPr kumimoji="1" lang="ja-JP" altLang="en-US" sz="1600" dirty="0" smtClean="0"/>
              <a:t>の位</a:t>
            </a:r>
            <a:endParaRPr kumimoji="1" lang="ja-JP" altLang="en-US" sz="1600" dirty="0"/>
          </a:p>
        </p:txBody>
      </p:sp>
      <p:sp>
        <p:nvSpPr>
          <p:cNvPr id="28" name="四角形吹き出し 27"/>
          <p:cNvSpPr/>
          <p:nvPr/>
        </p:nvSpPr>
        <p:spPr>
          <a:xfrm>
            <a:off x="2439152" y="1297880"/>
            <a:ext cx="79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CCFF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百</a:t>
            </a:r>
            <a:r>
              <a:rPr kumimoji="1" lang="ja-JP" altLang="en-US" sz="1600" dirty="0" smtClean="0"/>
              <a:t>の位</a:t>
            </a:r>
            <a:endParaRPr kumimoji="1" lang="ja-JP" altLang="en-US" sz="1600" dirty="0"/>
          </a:p>
        </p:txBody>
      </p:sp>
      <p:cxnSp>
        <p:nvCxnSpPr>
          <p:cNvPr id="62" name="直線コネクタ 61"/>
          <p:cNvCxnSpPr/>
          <p:nvPr/>
        </p:nvCxnSpPr>
        <p:spPr>
          <a:xfrm>
            <a:off x="3711364" y="3698155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2980312" y="3732368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188884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6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mph" presetSubtype="0" repeatCount="3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6" presetClass="emph" presetSubtype="0" repeatCount="3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500"/>
                            </p:stCondLst>
                            <p:childTnLst>
                              <p:par>
                                <p:cTn id="1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33" grpId="0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5" grpId="0"/>
      <p:bldP spid="56" grpId="0"/>
      <p:bldP spid="57" grpId="2"/>
      <p:bldP spid="57" grpId="3"/>
      <p:bldP spid="57" grpId="4"/>
      <p:bldP spid="58" grpId="0"/>
      <p:bldP spid="59" grpId="0"/>
      <p:bldP spid="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表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60295"/>
              </p:ext>
            </p:extLst>
          </p:nvPr>
        </p:nvGraphicFramePr>
        <p:xfrm>
          <a:off x="899585" y="1720847"/>
          <a:ext cx="792000" cy="46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/>
              </a:tblGrid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D0FF">
                        <a:alpha val="49804"/>
                      </a:srgbClr>
                    </a:solidFill>
                  </a:tcPr>
                </a:tc>
              </a:tr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D0FF">
                        <a:alpha val="49804"/>
                      </a:srgbClr>
                    </a:solidFill>
                  </a:tcPr>
                </a:tc>
              </a:tr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D0FF">
                        <a:alpha val="49804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" name="表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802387"/>
              </p:ext>
            </p:extLst>
          </p:nvPr>
        </p:nvGraphicFramePr>
        <p:xfrm>
          <a:off x="1683721" y="1739872"/>
          <a:ext cx="792000" cy="46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/>
              </a:tblGrid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50000"/>
                      </a:srgbClr>
                    </a:solidFill>
                  </a:tcPr>
                </a:tc>
              </a:tr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50000"/>
                      </a:srgbClr>
                    </a:solidFill>
                  </a:tcPr>
                </a:tc>
              </a:tr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068111"/>
              </p:ext>
            </p:extLst>
          </p:nvPr>
        </p:nvGraphicFramePr>
        <p:xfrm>
          <a:off x="2457697" y="1740993"/>
          <a:ext cx="792000" cy="46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/>
              </a:tblGrid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838463"/>
              </p:ext>
            </p:extLst>
          </p:nvPr>
        </p:nvGraphicFramePr>
        <p:xfrm>
          <a:off x="3234285" y="1739872"/>
          <a:ext cx="792000" cy="46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/>
              </a:tblGrid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49"/>
            <a:ext cx="3823785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498×75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463652"/>
              </p:ext>
            </p:extLst>
          </p:nvPr>
        </p:nvGraphicFramePr>
        <p:xfrm>
          <a:off x="4010049" y="1739872"/>
          <a:ext cx="792000" cy="46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/>
              </a:tblGrid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5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130381"/>
              </p:ext>
            </p:extLst>
          </p:nvPr>
        </p:nvGraphicFramePr>
        <p:xfrm>
          <a:off x="913713" y="1736781"/>
          <a:ext cx="3899564" cy="46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891"/>
                <a:gridCol w="776891"/>
                <a:gridCol w="776891"/>
                <a:gridCol w="776891"/>
                <a:gridCol w="792000"/>
              </a:tblGrid>
              <a:tr h="936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９</a:t>
                      </a:r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3595504" y="3597304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09275" y="836359"/>
            <a:ext cx="3005951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「五八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40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」の０を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一の位に書き、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４を十の位にくり上げる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五九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45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」の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45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に</a:t>
            </a:r>
            <a:endParaRPr lang="en-US" altLang="ja-JP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くり上げた４をたすと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49</a:t>
            </a:r>
          </a:p>
          <a:p>
            <a:r>
              <a:rPr lang="ja-JP" altLang="en-US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五四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20</a:t>
            </a:r>
            <a:r>
              <a:rPr lang="ja-JP" altLang="en-US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」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の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20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に</a:t>
            </a:r>
            <a:endParaRPr lang="en-US" altLang="ja-JP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くり上げた４をたすと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24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690544" y="375047"/>
            <a:ext cx="2762295" cy="461665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の位の５をかける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flipV="1">
            <a:off x="3816077" y="2521305"/>
            <a:ext cx="493900" cy="331433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H="1" flipV="1">
            <a:off x="3621280" y="2546366"/>
            <a:ext cx="10127" cy="371272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H="1" flipV="1">
            <a:off x="3065857" y="2471512"/>
            <a:ext cx="436894" cy="446126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雲形吹き出し 49"/>
          <p:cNvSpPr/>
          <p:nvPr/>
        </p:nvSpPr>
        <p:spPr>
          <a:xfrm>
            <a:off x="4009008" y="2693101"/>
            <a:ext cx="1153390" cy="772309"/>
          </a:xfrm>
          <a:prstGeom prst="cloudCallout">
            <a:avLst/>
          </a:prstGeom>
          <a:solidFill>
            <a:schemeClr val="bg1"/>
          </a:solidFill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８＝５６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1" name="雲形吹き出し 50"/>
          <p:cNvSpPr/>
          <p:nvPr/>
        </p:nvSpPr>
        <p:spPr>
          <a:xfrm>
            <a:off x="2322714" y="2744120"/>
            <a:ext cx="1153390" cy="772309"/>
          </a:xfrm>
          <a:prstGeom prst="cloudCallout">
            <a:avLst/>
          </a:prstGeom>
          <a:solidFill>
            <a:schemeClr val="bg1"/>
          </a:solidFill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63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雲形吹き出し 51"/>
          <p:cNvSpPr/>
          <p:nvPr/>
        </p:nvSpPr>
        <p:spPr>
          <a:xfrm>
            <a:off x="2148153" y="2701896"/>
            <a:ext cx="1153390" cy="772309"/>
          </a:xfrm>
          <a:prstGeom prst="cloudCallout">
            <a:avLst/>
          </a:prstGeom>
          <a:solidFill>
            <a:schemeClr val="bg1"/>
          </a:solidFill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28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101896" y="3661292"/>
            <a:ext cx="62869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3316831" y="3668746"/>
            <a:ext cx="6174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2849492" y="3624502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2562600" y="3690350"/>
            <a:ext cx="62869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1808476" y="3652577"/>
            <a:ext cx="58541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" name="四角形吹き出し 2"/>
          <p:cNvSpPr/>
          <p:nvPr/>
        </p:nvSpPr>
        <p:spPr>
          <a:xfrm>
            <a:off x="4021277" y="1297880"/>
            <a:ext cx="79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一</a:t>
            </a:r>
            <a:r>
              <a:rPr kumimoji="1" lang="ja-JP" altLang="en-US" sz="1600" dirty="0" smtClean="0"/>
              <a:t>の位</a:t>
            </a:r>
            <a:endParaRPr kumimoji="1" lang="ja-JP" altLang="en-US" sz="1600" dirty="0"/>
          </a:p>
        </p:txBody>
      </p:sp>
      <p:sp>
        <p:nvSpPr>
          <p:cNvPr id="49" name="四角形吹き出し 48"/>
          <p:cNvSpPr/>
          <p:nvPr/>
        </p:nvSpPr>
        <p:spPr>
          <a:xfrm>
            <a:off x="1648090" y="1297880"/>
            <a:ext cx="79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92D050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千</a:t>
            </a:r>
            <a:r>
              <a:rPr kumimoji="1" lang="ja-JP" altLang="en-US" sz="1600" dirty="0" smtClean="0"/>
              <a:t>の位</a:t>
            </a:r>
            <a:endParaRPr kumimoji="1" lang="ja-JP" altLang="en-US" sz="1600" dirty="0"/>
          </a:p>
        </p:txBody>
      </p:sp>
      <p:sp>
        <p:nvSpPr>
          <p:cNvPr id="19" name="四角形吹き出し 18"/>
          <p:cNvSpPr/>
          <p:nvPr/>
        </p:nvSpPr>
        <p:spPr>
          <a:xfrm>
            <a:off x="3230214" y="1297880"/>
            <a:ext cx="79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FF99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十</a:t>
            </a:r>
            <a:r>
              <a:rPr kumimoji="1" lang="ja-JP" altLang="en-US" sz="1600" dirty="0" smtClean="0"/>
              <a:t>の位</a:t>
            </a:r>
            <a:endParaRPr kumimoji="1" lang="ja-JP" altLang="en-US" sz="1600" dirty="0"/>
          </a:p>
        </p:txBody>
      </p:sp>
      <p:sp>
        <p:nvSpPr>
          <p:cNvPr id="28" name="四角形吹き出し 27"/>
          <p:cNvSpPr/>
          <p:nvPr/>
        </p:nvSpPr>
        <p:spPr>
          <a:xfrm>
            <a:off x="2439152" y="1297880"/>
            <a:ext cx="79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CCFF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百</a:t>
            </a:r>
            <a:r>
              <a:rPr kumimoji="1" lang="ja-JP" altLang="en-US" sz="1600" dirty="0" smtClean="0"/>
              <a:t>の位</a:t>
            </a:r>
            <a:endParaRPr kumimoji="1" lang="ja-JP" altLang="en-US" sz="1600" dirty="0"/>
          </a:p>
        </p:txBody>
      </p:sp>
      <p:sp>
        <p:nvSpPr>
          <p:cNvPr id="29" name="正方形/長方形 28"/>
          <p:cNvSpPr/>
          <p:nvPr/>
        </p:nvSpPr>
        <p:spPr>
          <a:xfrm>
            <a:off x="5609275" y="3624502"/>
            <a:ext cx="3005951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「七八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56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」の６を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十の位に書き、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５を百の位にくり上げる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「七九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63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」の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63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に</a:t>
            </a:r>
            <a:endParaRPr lang="en-US" altLang="ja-JP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くり上げた５をたすと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68</a:t>
            </a: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「七四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28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」の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28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に</a:t>
            </a:r>
            <a:endParaRPr lang="en-US" altLang="ja-JP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くり上げた６をたすと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34</a:t>
            </a: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同じ位の数をたして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690544" y="3163190"/>
            <a:ext cx="2743059" cy="461665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十の位の７をかける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319111" y="4601229"/>
            <a:ext cx="6174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835152" y="4512412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592861" y="4592514"/>
            <a:ext cx="6174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2024244" y="452980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６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006533" y="4575907"/>
            <a:ext cx="6174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776473" y="4579736"/>
            <a:ext cx="62869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>
            <a:off x="913713" y="5499237"/>
            <a:ext cx="3913149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正方形/長方形 43"/>
          <p:cNvSpPr/>
          <p:nvPr/>
        </p:nvSpPr>
        <p:spPr>
          <a:xfrm>
            <a:off x="999110" y="5571340"/>
            <a:ext cx="6174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801959" y="5571340"/>
            <a:ext cx="57419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561526" y="5571340"/>
            <a:ext cx="6174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342735" y="5571340"/>
            <a:ext cx="6174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4118334" y="5571340"/>
            <a:ext cx="62869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2818553" y="5485652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079721" y="5460016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62" name="四角形吹き出し 61"/>
          <p:cNvSpPr/>
          <p:nvPr/>
        </p:nvSpPr>
        <p:spPr>
          <a:xfrm>
            <a:off x="857027" y="1297880"/>
            <a:ext cx="79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66FF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万の位</a:t>
            </a:r>
            <a:endParaRPr kumimoji="1" lang="ja-JP" altLang="en-US" sz="1600" dirty="0"/>
          </a:p>
        </p:txBody>
      </p:sp>
      <p:cxnSp>
        <p:nvCxnSpPr>
          <p:cNvPr id="63" name="直線コネクタ 62"/>
          <p:cNvCxnSpPr/>
          <p:nvPr/>
        </p:nvCxnSpPr>
        <p:spPr>
          <a:xfrm>
            <a:off x="3724175" y="3726338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2962423" y="3746813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2962284" y="4603010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>
            <a:off x="2142012" y="4613247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正方形/長方形 66"/>
          <p:cNvSpPr/>
          <p:nvPr/>
        </p:nvSpPr>
        <p:spPr>
          <a:xfrm>
            <a:off x="4996021" y="6204944"/>
            <a:ext cx="3877985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４９８</a:t>
            </a:r>
            <a:r>
              <a:rPr lang="en-US" altLang="ja-JP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×</a:t>
            </a:r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７５＝３７３５０</a:t>
            </a:r>
            <a:endParaRPr lang="ja-JP" altLang="en-US" sz="2400" b="1" dirty="0">
              <a:solidFill>
                <a:srgbClr val="00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6966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6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6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000"/>
                            </p:stCondLst>
                            <p:childTnLst>
                              <p:par>
                                <p:cTn id="1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500"/>
                            </p:stCondLst>
                            <p:childTnLst>
                              <p:par>
                                <p:cTn id="1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51" grpId="0" animBg="1"/>
      <p:bldP spid="51" grpId="1" animBg="1"/>
      <p:bldP spid="52" grpId="1" animBg="1"/>
      <p:bldP spid="52" grpId="2" animBg="1"/>
      <p:bldP spid="30" grpId="0" animBg="1"/>
      <p:bldP spid="35" grpId="0"/>
      <p:bldP spid="36" grpId="0"/>
      <p:bldP spid="36" grpId="1"/>
      <p:bldP spid="36" grpId="2"/>
      <p:bldP spid="38" grpId="0"/>
      <p:bldP spid="41" grpId="0"/>
      <p:bldP spid="41" grpId="1"/>
      <p:bldP spid="41" grpId="2"/>
      <p:bldP spid="42" grpId="0"/>
      <p:bldP spid="43" grpId="0"/>
      <p:bldP spid="44" grpId="0"/>
      <p:bldP spid="45" grpId="0"/>
      <p:bldP spid="46" grpId="0"/>
      <p:bldP spid="47" grpId="0"/>
      <p:bldP spid="53" grpId="0"/>
      <p:bldP spid="54" grpId="0"/>
      <p:bldP spid="60" grpId="0"/>
      <p:bldP spid="62" grpId="0" animBg="1"/>
      <p:bldP spid="6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4|4|3.4|5.4|2.9|3.5|4|2.9|2.7|3.7|5|2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7|3.3|3.9|6.2|1.4|4.1|2.9|3.6|4.2|5.4|1.6|4|5.4|4|4.9|4.6|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2.3|2.4|3.4|4.9|1.8|3.3|4.1|2.7|4.1|7.7|1.5|2.1|2.6|2.5|4|9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1|2.5|3|4|6.4|1.8|1.9|3|3.3|3.9|6.3|1.6|2.2|3.1|3.3|6.7|2.4|1.7|2.2|2.1|2.8|2.5|2.3|2.4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FF99FF"/>
          </a:solidFill>
          <a:prstDash val="solid"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17864</TotalTime>
  <Words>611</Words>
  <Application>Microsoft Office PowerPoint</Application>
  <PresentationFormat>画面に合わせる (4:3)</PresentationFormat>
  <Paragraphs>181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AR P丸ゴシック体E</vt:lpstr>
      <vt:lpstr>AR P丸ゴシック体M</vt:lpstr>
      <vt:lpstr>Arial</vt:lpstr>
      <vt:lpstr>AR丸ゴシック体M</vt:lpstr>
      <vt:lpstr>Calibri</vt:lpstr>
      <vt:lpstr>ＭＳ Ｐゴシック</vt:lpstr>
      <vt:lpstr>HG丸ｺﾞｼｯｸM-PRO</vt:lpstr>
      <vt:lpstr>フラッシュ１</vt:lpstr>
      <vt:lpstr>３年「かけ算の筆算」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仕事算</dc:title>
  <dc:creator>小泉 浩</dc:creator>
  <cp:lastModifiedBy>小泉 浩</cp:lastModifiedBy>
  <cp:revision>494</cp:revision>
  <dcterms:created xsi:type="dcterms:W3CDTF">2015-06-25T04:58:05Z</dcterms:created>
  <dcterms:modified xsi:type="dcterms:W3CDTF">2020-09-01T03:05:21Z</dcterms:modified>
</cp:coreProperties>
</file>