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5"/>
  </p:notesMasterIdLst>
  <p:sldIdLst>
    <p:sldId id="258" r:id="rId2"/>
    <p:sldId id="272" r:id="rId3"/>
    <p:sldId id="273" r:id="rId4"/>
  </p:sldIdLst>
  <p:sldSz cx="9144000" cy="6858000" type="screen4x3"/>
  <p:notesSz cx="6858000" cy="9144000"/>
  <p:embeddedFontLst>
    <p:embeddedFont>
      <p:font typeface="HG丸ｺﾞｼｯｸM-PRO" panose="020F0600000000000000" pitchFamily="50" charset="-128"/>
      <p:regular r:id="rId6"/>
    </p:embeddedFont>
    <p:embeddedFont>
      <p:font typeface="AR P丸ゴシック体E" panose="020F0900000000000000" pitchFamily="50" charset="-128"/>
      <p:regular r:id="rId7"/>
    </p:embeddedFont>
    <p:embeddedFont>
      <p:font typeface="AR教科書体M" panose="03000609000000000000" pitchFamily="65" charset="-128"/>
      <p:regular r:id="rId8"/>
    </p:embeddedFont>
    <p:embeddedFont>
      <p:font typeface="AR P教科書体M" panose="03000600000000000000" pitchFamily="66" charset="-128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99"/>
    <a:srgbClr val="66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50" autoAdjust="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7606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991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塵劫記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416622"/>
            <a:ext cx="8579296" cy="38926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江戸時代の算術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和算を学ぼう２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6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からす算</a:t>
            </a:r>
            <a:endParaRPr lang="en-US" altLang="ja-JP" sz="6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898922" y="539969"/>
            <a:ext cx="31005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kern="0" dirty="0" smtClean="0">
                <a:ln w="9525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FF">
                      <a:lumMod val="50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じ ん   こ う    き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397250"/>
            <a:ext cx="2272172" cy="221536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36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40198" y="350573"/>
            <a:ext cx="7462589" cy="106220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en-US" altLang="ja-JP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999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羽のカラスが</a:t>
            </a:r>
            <a:r>
              <a:rPr kumimoji="0" lang="en-US" altLang="ja-JP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999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ヶ所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の浜で</a:t>
            </a:r>
            <a:r>
              <a:rPr kumimoji="0" lang="en-US" altLang="ja-JP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羽あたり</a:t>
            </a:r>
            <a:r>
              <a:rPr kumimoji="0" lang="en-US" altLang="ja-JP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999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回泣くと，全部で何回の鳴き声がありますか？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5" name="角丸四角形吹き出し 634"/>
          <p:cNvSpPr/>
          <p:nvPr/>
        </p:nvSpPr>
        <p:spPr>
          <a:xfrm>
            <a:off x="1619672" y="1555426"/>
            <a:ext cx="6400154" cy="495960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lang="en-US" altLang="ja-JP" sz="20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999</a:t>
            </a:r>
            <a:r>
              <a:rPr lang="ja-JP" altLang="en-US" sz="20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をかける ⇒ </a:t>
            </a:r>
            <a:r>
              <a:rPr lang="en-US" altLang="ja-JP" sz="20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1000</a:t>
            </a:r>
            <a:r>
              <a:rPr lang="ja-JP" altLang="en-US" sz="20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倍したものからその数自身を引く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302021" y="1555426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1109" y="2204989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まず、９９９に９９９を１回かけます</a:t>
            </a:r>
            <a:endParaRPr kumimoji="1" lang="en-US" altLang="ja-JP" sz="28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９９９</a:t>
            </a:r>
            <a:r>
              <a:rPr kumimoji="1" lang="en-US" altLang="ja-JP" sz="2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×</a:t>
            </a:r>
            <a:r>
              <a:rPr kumimoji="1" lang="ja-JP" altLang="en-US" sz="2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９９９＝９９９</a:t>
            </a:r>
            <a:r>
              <a:rPr kumimoji="1" lang="en-US" altLang="ja-JP" sz="2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×</a:t>
            </a:r>
            <a:r>
              <a:rPr kumimoji="1" lang="ja-JP" altLang="en-US" sz="2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（１０００－１）</a:t>
            </a:r>
            <a:endParaRPr kumimoji="1" lang="en-US" altLang="ja-JP" sz="28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　　　　　　＝９９９</a:t>
            </a:r>
            <a:r>
              <a:rPr kumimoji="1" lang="en-US" altLang="ja-JP" sz="2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×</a:t>
            </a:r>
            <a:r>
              <a:rPr kumimoji="1" lang="ja-JP" altLang="en-US" sz="2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１０００－９９９</a:t>
            </a:r>
            <a:endParaRPr kumimoji="1" lang="en-US" altLang="ja-JP" sz="28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　　　　　　＝９９９０００－９９９</a:t>
            </a:r>
            <a:endParaRPr kumimoji="1" lang="en-US" altLang="ja-JP" sz="28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lang="ja-JP" altLang="en-US" sz="2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　　　　　　＝９９８００１</a:t>
            </a:r>
            <a:endParaRPr kumimoji="1" lang="ja-JP" altLang="en-US" sz="2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381006" y="457250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９９９０００</a:t>
            </a:r>
            <a:endParaRPr lang="ja-JP" altLang="en-US" sz="4000" b="1" dirty="0"/>
          </a:p>
        </p:txBody>
      </p:sp>
      <p:sp>
        <p:nvSpPr>
          <p:cNvPr id="637" name="正方形/長方形 636"/>
          <p:cNvSpPr/>
          <p:nvPr/>
        </p:nvSpPr>
        <p:spPr>
          <a:xfrm>
            <a:off x="852552" y="5198545"/>
            <a:ext cx="37908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b="1" u="sng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－　　　９９９</a:t>
            </a:r>
            <a:endParaRPr lang="ja-JP" altLang="en-US" sz="4000" b="1" u="sng" dirty="0"/>
          </a:p>
        </p:txBody>
      </p:sp>
      <p:sp>
        <p:nvSpPr>
          <p:cNvPr id="638" name="正方形/長方形 637"/>
          <p:cNvSpPr/>
          <p:nvPr/>
        </p:nvSpPr>
        <p:spPr>
          <a:xfrm>
            <a:off x="1381006" y="581920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９９８００１</a:t>
            </a:r>
            <a:endParaRPr lang="ja-JP" altLang="en-US" sz="40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4819749" y="4675325"/>
            <a:ext cx="3775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←９９９の１０００倍</a:t>
            </a:r>
            <a:endParaRPr lang="ja-JP" altLang="en-US" dirty="0"/>
          </a:p>
        </p:txBody>
      </p:sp>
      <p:sp>
        <p:nvSpPr>
          <p:cNvPr id="659" name="正方形/長方形 658"/>
          <p:cNvSpPr/>
          <p:nvPr/>
        </p:nvSpPr>
        <p:spPr>
          <a:xfrm>
            <a:off x="4842445" y="5238552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←かける数９９９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7792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" grpId="0" animBg="1"/>
      <p:bldP spid="4" grpId="0"/>
      <p:bldP spid="637" grpId="0"/>
      <p:bldP spid="638" grpId="0"/>
      <p:bldP spid="6" grpId="0"/>
      <p:bldP spid="6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36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40198" y="350573"/>
            <a:ext cx="7462589" cy="106220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en-US" altLang="ja-JP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999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羽のカラスが</a:t>
            </a:r>
            <a:r>
              <a:rPr kumimoji="0" lang="en-US" altLang="ja-JP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999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ヶ所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の浜で</a:t>
            </a:r>
            <a:r>
              <a:rPr kumimoji="0" lang="en-US" altLang="ja-JP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羽あたり</a:t>
            </a:r>
            <a:r>
              <a:rPr kumimoji="0" lang="en-US" altLang="ja-JP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999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回泣くと，全部で何回の鳴き声がありますか？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5" name="角丸四角形吹き出し 634"/>
          <p:cNvSpPr/>
          <p:nvPr/>
        </p:nvSpPr>
        <p:spPr>
          <a:xfrm>
            <a:off x="1619672" y="1555426"/>
            <a:ext cx="6400154" cy="495960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lang="en-US" altLang="ja-JP" sz="20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999</a:t>
            </a:r>
            <a:r>
              <a:rPr lang="ja-JP" altLang="en-US" sz="20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をかける ⇒ </a:t>
            </a:r>
            <a:r>
              <a:rPr lang="en-US" altLang="ja-JP" sz="20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1000</a:t>
            </a:r>
            <a:r>
              <a:rPr lang="ja-JP" altLang="en-US" sz="2000" b="1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倍したものからその数自身を引く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302021" y="1555426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90749" y="3376470"/>
            <a:ext cx="8079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９９９に９９９を１回かけた</a:t>
            </a:r>
            <a:r>
              <a:rPr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９９８００１を</a:t>
            </a:r>
            <a:endParaRPr lang="en-US" altLang="ja-JP" sz="24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１０００倍したものから９９８００１を引くので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619672" y="4061212"/>
            <a:ext cx="48013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９９８００１０００</a:t>
            </a:r>
            <a:endParaRPr lang="ja-JP" altLang="en-US" sz="4000" b="1" dirty="0"/>
          </a:p>
        </p:txBody>
      </p:sp>
      <p:sp>
        <p:nvSpPr>
          <p:cNvPr id="637" name="正方形/長方形 636"/>
          <p:cNvSpPr/>
          <p:nvPr/>
        </p:nvSpPr>
        <p:spPr>
          <a:xfrm>
            <a:off x="1130891" y="4675463"/>
            <a:ext cx="5904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b="1" u="sng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－　　　９９８００１</a:t>
            </a:r>
            <a:endParaRPr lang="ja-JP" altLang="en-US" sz="4000" b="1" u="sng" dirty="0"/>
          </a:p>
        </p:txBody>
      </p:sp>
      <p:sp>
        <p:nvSpPr>
          <p:cNvPr id="638" name="正方形/長方形 637"/>
          <p:cNvSpPr/>
          <p:nvPr/>
        </p:nvSpPr>
        <p:spPr>
          <a:xfrm>
            <a:off x="1619672" y="5256327"/>
            <a:ext cx="48013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９９７００２９９９</a:t>
            </a:r>
            <a:endParaRPr lang="ja-JP" altLang="en-US" sz="4000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4680407" y="6032919"/>
            <a:ext cx="39805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u="sng" dirty="0" smtClean="0">
                <a:solidFill>
                  <a:srgbClr val="11111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答え</a:t>
            </a:r>
            <a:r>
              <a:rPr lang="en-US" altLang="zh-TW" sz="3200" u="sng" dirty="0" smtClean="0">
                <a:solidFill>
                  <a:srgbClr val="11111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lang="zh-TW" altLang="en-US" sz="3200" u="sng" dirty="0">
                <a:solidFill>
                  <a:srgbClr val="11111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億</a:t>
            </a:r>
            <a:r>
              <a:rPr lang="en-US" altLang="zh-TW" sz="3200" u="sng" dirty="0">
                <a:solidFill>
                  <a:srgbClr val="11111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9700</a:t>
            </a:r>
            <a:r>
              <a:rPr lang="zh-TW" altLang="en-US" sz="3200" u="sng" dirty="0">
                <a:solidFill>
                  <a:srgbClr val="11111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万</a:t>
            </a:r>
            <a:r>
              <a:rPr lang="en-US" altLang="zh-TW" sz="3200" u="sng" dirty="0" smtClean="0">
                <a:solidFill>
                  <a:srgbClr val="11111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2999</a:t>
            </a:r>
            <a:r>
              <a:rPr lang="ja-JP" altLang="en-US" sz="3200" u="sng" dirty="0" smtClean="0">
                <a:solidFill>
                  <a:srgbClr val="11111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回</a:t>
            </a:r>
            <a:endParaRPr lang="ja-JP" altLang="en-US" sz="3200" u="sng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19672" y="2077796"/>
            <a:ext cx="7272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srgbClr val="000000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９９８００１</a:t>
            </a:r>
            <a:r>
              <a:rPr lang="en-US" altLang="ja-JP" sz="2800" dirty="0" smtClean="0">
                <a:solidFill>
                  <a:srgbClr val="000000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×</a:t>
            </a:r>
            <a:r>
              <a:rPr lang="ja-JP" altLang="en-US" sz="2800" dirty="0" smtClean="0">
                <a:solidFill>
                  <a:srgbClr val="000000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９９９</a:t>
            </a:r>
            <a:endParaRPr lang="en-US" altLang="ja-JP" sz="2800" dirty="0" smtClean="0">
              <a:solidFill>
                <a:srgbClr val="000000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lvl="0"/>
            <a:r>
              <a:rPr lang="ja-JP" altLang="en-US" sz="2800" dirty="0" smtClean="0">
                <a:solidFill>
                  <a:srgbClr val="000000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＝９９８００１</a:t>
            </a:r>
            <a:r>
              <a:rPr lang="en-US" altLang="ja-JP" sz="2800" dirty="0" smtClean="0">
                <a:solidFill>
                  <a:srgbClr val="000000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×</a:t>
            </a:r>
            <a:r>
              <a:rPr lang="ja-JP" altLang="en-US" sz="2800" dirty="0">
                <a:solidFill>
                  <a:srgbClr val="000000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（１０００－１）</a:t>
            </a:r>
            <a:endParaRPr lang="en-US" altLang="ja-JP" sz="2800" dirty="0">
              <a:solidFill>
                <a:srgbClr val="000000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lvl="0"/>
            <a:r>
              <a:rPr lang="ja-JP" altLang="en-US" sz="2800" dirty="0" smtClean="0">
                <a:solidFill>
                  <a:srgbClr val="000000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＝９９８００１</a:t>
            </a:r>
            <a:r>
              <a:rPr lang="en-US" altLang="ja-JP" sz="2800" dirty="0" smtClean="0">
                <a:solidFill>
                  <a:srgbClr val="000000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×</a:t>
            </a:r>
            <a:r>
              <a:rPr lang="ja-JP" altLang="en-US" sz="2800" dirty="0" smtClean="0">
                <a:solidFill>
                  <a:srgbClr val="000000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１０００－９９８００１</a:t>
            </a:r>
            <a:endParaRPr lang="en-US" altLang="ja-JP" sz="2800" dirty="0">
              <a:solidFill>
                <a:srgbClr val="000000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7903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" grpId="0" animBg="1"/>
      <p:bldP spid="4" grpId="0"/>
      <p:bldP spid="637" grpId="0"/>
      <p:bldP spid="638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3661</TotalTime>
  <Words>171</Words>
  <Application>Microsoft Office PowerPoint</Application>
  <PresentationFormat>画面に合わせる 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ＭＳ Ｐゴシック</vt:lpstr>
      <vt:lpstr>HG丸ｺﾞｼｯｸM-PRO</vt:lpstr>
      <vt:lpstr>AR P丸ゴシック体E</vt:lpstr>
      <vt:lpstr>Arial</vt:lpstr>
      <vt:lpstr>AR教科書体M</vt:lpstr>
      <vt:lpstr>AR P教科書体M</vt:lpstr>
      <vt:lpstr>Calibri</vt:lpstr>
      <vt:lpstr>フラッシュ１</vt:lpstr>
      <vt:lpstr>塵劫記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168</cp:revision>
  <dcterms:created xsi:type="dcterms:W3CDTF">2015-06-25T04:58:05Z</dcterms:created>
  <dcterms:modified xsi:type="dcterms:W3CDTF">2020-07-20T01:39:36Z</dcterms:modified>
</cp:coreProperties>
</file>