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8"/>
  </p:notesMasterIdLst>
  <p:sldIdLst>
    <p:sldId id="288" r:id="rId2"/>
    <p:sldId id="294" r:id="rId3"/>
    <p:sldId id="295" r:id="rId4"/>
    <p:sldId id="289" r:id="rId5"/>
    <p:sldId id="296" r:id="rId6"/>
    <p:sldId id="297" r:id="rId7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9"/>
    </p:embeddedFont>
    <p:embeddedFont>
      <p:font typeface="Cambria Math" panose="02040503050406030204" pitchFamily="18" charset="0"/>
      <p:regular r:id="rId10"/>
    </p:embeddedFont>
    <p:embeddedFont>
      <p:font typeface="AR P教科書体M" panose="03000600000000000000" pitchFamily="66" charset="-128"/>
      <p:regular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HG丸ｺﾞｼｯｸM-PRO" panose="020F0600000000000000" pitchFamily="50" charset="-128"/>
      <p:regular r:id="rId16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270" y="-126"/>
      </p:cViewPr>
      <p:guideLst>
        <p:guide orient="horz" pos="2069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2020/8/16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66805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4266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4404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5436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9436" y="283144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時計算</a:t>
            </a:r>
            <a:r>
              <a:rPr lang="ja-JP" altLang="en-US" sz="9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ja-JP" altLang="en-US" sz="9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1705982"/>
            <a:ext cx="8579296" cy="2884586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r>
              <a:rPr lang="ja-JP" altLang="en-US" sz="6600" b="1" kern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算数の文章問題</a:t>
            </a:r>
          </a:p>
          <a:p>
            <a:pPr algn="r"/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時計に</a:t>
            </a:r>
            <a:r>
              <a:rPr lang="ja-JP" altLang="en-US" sz="4800" b="1" kern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関する計算問題</a:t>
            </a:r>
          </a:p>
          <a:p>
            <a:pPr algn="r"/>
            <a:r>
              <a:rPr lang="ja-JP" altLang="en-US" sz="6600" b="1" kern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パワポで解説</a:t>
            </a: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pic>
        <p:nvPicPr>
          <p:cNvPr id="7" name="Picture 4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02" y="3573016"/>
            <a:ext cx="3101975" cy="2978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グループ化 7"/>
          <p:cNvGrpSpPr>
            <a:grpSpLocks/>
          </p:cNvGrpSpPr>
          <p:nvPr/>
        </p:nvGrpSpPr>
        <p:grpSpPr bwMode="auto">
          <a:xfrm rot="3841729">
            <a:off x="1117095" y="4714213"/>
            <a:ext cx="1305248" cy="698479"/>
            <a:chOff x="94299" y="4850277"/>
            <a:chExt cx="2235754" cy="1197421"/>
          </a:xfrm>
          <a:solidFill>
            <a:schemeClr val="bg1"/>
          </a:solidFill>
        </p:grpSpPr>
        <p:grpSp>
          <p:nvGrpSpPr>
            <p:cNvPr id="10" name="グループ化 5"/>
            <p:cNvGrpSpPr>
              <a:grpSpLocks/>
            </p:cNvGrpSpPr>
            <p:nvPr/>
          </p:nvGrpSpPr>
          <p:grpSpPr bwMode="auto">
            <a:xfrm>
              <a:off x="94299" y="5569846"/>
              <a:ext cx="1191753" cy="477852"/>
              <a:chOff x="6495227" y="4604765"/>
              <a:chExt cx="952213" cy="393288"/>
            </a:xfrm>
            <a:grpFill/>
          </p:grpSpPr>
          <p:sp>
            <p:nvSpPr>
              <p:cNvPr id="14" name="五角形 13"/>
              <p:cNvSpPr/>
              <p:nvPr/>
            </p:nvSpPr>
            <p:spPr>
              <a:xfrm rot="14165198">
                <a:off x="6735347" y="4519033"/>
                <a:ext cx="233963" cy="725198"/>
              </a:xfrm>
              <a:prstGeom prst="pentagon">
                <a:avLst/>
              </a:prstGeom>
              <a:grpFill/>
              <a:ln w="12700">
                <a:solidFill>
                  <a:srgbClr val="00B0F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 b="1"/>
              </a:p>
            </p:txBody>
          </p:sp>
          <p:sp>
            <p:nvSpPr>
              <p:cNvPr id="15" name="台形 14"/>
              <p:cNvSpPr/>
              <p:nvPr/>
            </p:nvSpPr>
            <p:spPr>
              <a:xfrm rot="3299004">
                <a:off x="6967882" y="4360046"/>
                <a:ext cx="230041" cy="720127"/>
              </a:xfrm>
              <a:prstGeom prst="trapezoid">
                <a:avLst>
                  <a:gd name="adj" fmla="val 16091"/>
                </a:avLst>
              </a:prstGeom>
              <a:grpFill/>
              <a:ln w="12700">
                <a:solidFill>
                  <a:srgbClr val="00B0F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 b="1"/>
              </a:p>
            </p:txBody>
          </p:sp>
        </p:grpSp>
        <p:grpSp>
          <p:nvGrpSpPr>
            <p:cNvPr id="11" name="グループ化 10"/>
            <p:cNvGrpSpPr/>
            <p:nvPr/>
          </p:nvGrpSpPr>
          <p:grpSpPr>
            <a:xfrm rot="10800000">
              <a:off x="1138300" y="4850277"/>
              <a:ext cx="1191753" cy="477852"/>
              <a:chOff x="6495227" y="4604765"/>
              <a:chExt cx="952213" cy="393288"/>
            </a:xfrm>
            <a:grpFill/>
          </p:grpSpPr>
          <p:sp>
            <p:nvSpPr>
              <p:cNvPr id="12" name="五角形 11"/>
              <p:cNvSpPr/>
              <p:nvPr/>
            </p:nvSpPr>
            <p:spPr>
              <a:xfrm rot="14165198">
                <a:off x="6740755" y="4518056"/>
                <a:ext cx="234469" cy="725526"/>
              </a:xfrm>
              <a:prstGeom prst="pentagon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 b="1"/>
              </a:p>
            </p:txBody>
          </p:sp>
          <p:sp>
            <p:nvSpPr>
              <p:cNvPr id="13" name="台形 12"/>
              <p:cNvSpPr/>
              <p:nvPr/>
            </p:nvSpPr>
            <p:spPr>
              <a:xfrm rot="3299004">
                <a:off x="6972300" y="4359825"/>
                <a:ext cx="230200" cy="720080"/>
              </a:xfrm>
              <a:prstGeom prst="trapezoid">
                <a:avLst>
                  <a:gd name="adj" fmla="val 16091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 b="1"/>
              </a:p>
            </p:txBody>
          </p:sp>
        </p:grpSp>
      </p:grpSp>
      <p:grpSp>
        <p:nvGrpSpPr>
          <p:cNvPr id="16" name="Group 46"/>
          <p:cNvGrpSpPr>
            <a:grpSpLocks/>
          </p:cNvGrpSpPr>
          <p:nvPr/>
        </p:nvGrpSpPr>
        <p:grpSpPr bwMode="auto">
          <a:xfrm rot="10800000">
            <a:off x="1677315" y="3857179"/>
            <a:ext cx="158750" cy="2395537"/>
            <a:chOff x="2806" y="905"/>
            <a:chExt cx="148" cy="2509"/>
          </a:xfrm>
        </p:grpSpPr>
        <p:grpSp>
          <p:nvGrpSpPr>
            <p:cNvPr id="17" name="Group 47"/>
            <p:cNvGrpSpPr>
              <a:grpSpLocks/>
            </p:cNvGrpSpPr>
            <p:nvPr/>
          </p:nvGrpSpPr>
          <p:grpSpPr bwMode="auto">
            <a:xfrm>
              <a:off x="2806" y="905"/>
              <a:ext cx="148" cy="2509"/>
              <a:chOff x="1956" y="1311"/>
              <a:chExt cx="148" cy="2509"/>
            </a:xfrm>
          </p:grpSpPr>
          <p:sp>
            <p:nvSpPr>
              <p:cNvPr id="19" name="AutoShape 48"/>
              <p:cNvSpPr>
                <a:spLocks noChangeArrowheads="1"/>
              </p:cNvSpPr>
              <p:nvPr/>
            </p:nvSpPr>
            <p:spPr bwMode="auto">
              <a:xfrm rot="10800000">
                <a:off x="1956" y="2564"/>
                <a:ext cx="148" cy="1256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>
                  <a:latin typeface="Calibri" panose="020F0502020204030204" pitchFamily="34" charset="0"/>
                </a:endParaRPr>
              </a:p>
            </p:txBody>
          </p:sp>
          <p:sp>
            <p:nvSpPr>
              <p:cNvPr id="20" name="AutoShape 49"/>
              <p:cNvSpPr>
                <a:spLocks noChangeArrowheads="1"/>
              </p:cNvSpPr>
              <p:nvPr/>
            </p:nvSpPr>
            <p:spPr bwMode="auto">
              <a:xfrm>
                <a:off x="1956" y="1311"/>
                <a:ext cx="148" cy="1256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8" name="Oval 50"/>
            <p:cNvSpPr>
              <a:spLocks noChangeArrowheads="1"/>
            </p:cNvSpPr>
            <p:nvPr/>
          </p:nvSpPr>
          <p:spPr bwMode="auto">
            <a:xfrm rot="10800000">
              <a:off x="2806" y="2086"/>
              <a:ext cx="148" cy="1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>
                <a:latin typeface="Calibri" panose="020F0502020204030204" pitchFamily="34" charset="0"/>
              </a:endParaRPr>
            </a:p>
          </p:txBody>
        </p:sp>
      </p:grpSp>
      <p:grpSp>
        <p:nvGrpSpPr>
          <p:cNvPr id="21" name="グループ化 20"/>
          <p:cNvGrpSpPr>
            <a:grpSpLocks/>
          </p:cNvGrpSpPr>
          <p:nvPr/>
        </p:nvGrpSpPr>
        <p:grpSpPr bwMode="auto">
          <a:xfrm rot="3769601">
            <a:off x="1147089" y="4712842"/>
            <a:ext cx="1304925" cy="698500"/>
            <a:chOff x="94299" y="4850277"/>
            <a:chExt cx="2235754" cy="1197421"/>
          </a:xfrm>
        </p:grpSpPr>
        <p:grpSp>
          <p:nvGrpSpPr>
            <p:cNvPr id="22" name="グループ化 5"/>
            <p:cNvGrpSpPr>
              <a:grpSpLocks/>
            </p:cNvGrpSpPr>
            <p:nvPr/>
          </p:nvGrpSpPr>
          <p:grpSpPr bwMode="auto">
            <a:xfrm>
              <a:off x="94299" y="5569846"/>
              <a:ext cx="1191753" cy="477852"/>
              <a:chOff x="6495227" y="4604765"/>
              <a:chExt cx="952213" cy="393288"/>
            </a:xfrm>
          </p:grpSpPr>
          <p:sp>
            <p:nvSpPr>
              <p:cNvPr id="26" name="五角形 25"/>
              <p:cNvSpPr/>
              <p:nvPr/>
            </p:nvSpPr>
            <p:spPr>
              <a:xfrm rot="14165198">
                <a:off x="6731530" y="4521118"/>
                <a:ext cx="232940" cy="725850"/>
              </a:xfrm>
              <a:prstGeom prst="pentagon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27" name="台形 26"/>
              <p:cNvSpPr/>
              <p:nvPr/>
            </p:nvSpPr>
            <p:spPr>
              <a:xfrm rot="3299004">
                <a:off x="6963203" y="4363121"/>
                <a:ext cx="230701" cy="719329"/>
              </a:xfrm>
              <a:prstGeom prst="trapezoid">
                <a:avLst>
                  <a:gd name="adj" fmla="val 16091"/>
                </a:avLst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</p:grpSp>
        <p:grpSp>
          <p:nvGrpSpPr>
            <p:cNvPr id="23" name="グループ化 22"/>
            <p:cNvGrpSpPr/>
            <p:nvPr/>
          </p:nvGrpSpPr>
          <p:grpSpPr>
            <a:xfrm rot="10800000">
              <a:off x="1138300" y="4850277"/>
              <a:ext cx="1191753" cy="477852"/>
              <a:chOff x="6495227" y="4604765"/>
              <a:chExt cx="952213" cy="393288"/>
            </a:xfrm>
            <a:noFill/>
          </p:grpSpPr>
          <p:sp>
            <p:nvSpPr>
              <p:cNvPr id="24" name="五角形 23"/>
              <p:cNvSpPr/>
              <p:nvPr/>
            </p:nvSpPr>
            <p:spPr>
              <a:xfrm rot="14165198">
                <a:off x="6740755" y="4518056"/>
                <a:ext cx="234469" cy="725526"/>
              </a:xfrm>
              <a:prstGeom prst="pentag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25" name="台形 24"/>
              <p:cNvSpPr/>
              <p:nvPr/>
            </p:nvSpPr>
            <p:spPr>
              <a:xfrm rot="3299004">
                <a:off x="6972300" y="4359825"/>
                <a:ext cx="230200" cy="720080"/>
              </a:xfrm>
              <a:prstGeom prst="trapezoid">
                <a:avLst>
                  <a:gd name="adj" fmla="val 1609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</p:grpSp>
      </p:grpSp>
      <p:grpSp>
        <p:nvGrpSpPr>
          <p:cNvPr id="28" name="Group 46"/>
          <p:cNvGrpSpPr>
            <a:grpSpLocks/>
          </p:cNvGrpSpPr>
          <p:nvPr/>
        </p:nvGrpSpPr>
        <p:grpSpPr bwMode="auto">
          <a:xfrm rot="10800000">
            <a:off x="1661440" y="3858766"/>
            <a:ext cx="192087" cy="2395538"/>
            <a:chOff x="2806" y="905"/>
            <a:chExt cx="148" cy="2509"/>
          </a:xfrm>
        </p:grpSpPr>
        <p:grpSp>
          <p:nvGrpSpPr>
            <p:cNvPr id="29" name="Group 47"/>
            <p:cNvGrpSpPr>
              <a:grpSpLocks/>
            </p:cNvGrpSpPr>
            <p:nvPr/>
          </p:nvGrpSpPr>
          <p:grpSpPr bwMode="auto">
            <a:xfrm>
              <a:off x="2806" y="905"/>
              <a:ext cx="148" cy="2509"/>
              <a:chOff x="1956" y="1311"/>
              <a:chExt cx="148" cy="2509"/>
            </a:xfrm>
          </p:grpSpPr>
          <p:sp>
            <p:nvSpPr>
              <p:cNvPr id="31" name="AutoShape 48"/>
              <p:cNvSpPr>
                <a:spLocks noChangeArrowheads="1"/>
              </p:cNvSpPr>
              <p:nvPr/>
            </p:nvSpPr>
            <p:spPr bwMode="auto">
              <a:xfrm rot="10800000">
                <a:off x="1956" y="2564"/>
                <a:ext cx="148" cy="1256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>
                  <a:latin typeface="Calibri" panose="020F0502020204030204" pitchFamily="34" charset="0"/>
                </a:endParaRPr>
              </a:p>
            </p:txBody>
          </p:sp>
          <p:sp>
            <p:nvSpPr>
              <p:cNvPr id="32" name="AutoShape 49"/>
              <p:cNvSpPr>
                <a:spLocks noChangeArrowheads="1"/>
              </p:cNvSpPr>
              <p:nvPr/>
            </p:nvSpPr>
            <p:spPr bwMode="auto">
              <a:xfrm>
                <a:off x="1956" y="1311"/>
                <a:ext cx="148" cy="1256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30" name="Oval 50"/>
            <p:cNvSpPr>
              <a:spLocks noChangeArrowheads="1"/>
            </p:cNvSpPr>
            <p:nvPr/>
          </p:nvSpPr>
          <p:spPr bwMode="auto">
            <a:xfrm rot="10800000">
              <a:off x="2806" y="2086"/>
              <a:ext cx="148" cy="14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>
                <a:latin typeface="Calibri" panose="020F0502020204030204" pitchFamily="34" charset="0"/>
              </a:endParaRPr>
            </a:p>
          </p:txBody>
        </p:sp>
      </p:grpSp>
      <p:sp>
        <p:nvSpPr>
          <p:cNvPr id="33" name="Oval 51"/>
          <p:cNvSpPr>
            <a:spLocks noChangeArrowheads="1"/>
          </p:cNvSpPr>
          <p:nvPr/>
        </p:nvSpPr>
        <p:spPr bwMode="auto">
          <a:xfrm>
            <a:off x="1713827" y="5014466"/>
            <a:ext cx="85725" cy="84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4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8" dur="4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0728"/>
            <a:ext cx="7462589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時計算とは、時計の長針と短針が作る角度を使った問題です。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1712366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時計算</a:t>
            </a:r>
            <a:r>
              <a:rPr lang="ja-JP" altLang="en-US" sz="2400" b="1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とは</a:t>
            </a:r>
          </a:p>
        </p:txBody>
      </p:sp>
      <p:sp>
        <p:nvSpPr>
          <p:cNvPr id="16" name="横巻き 15"/>
          <p:cNvSpPr/>
          <p:nvPr/>
        </p:nvSpPr>
        <p:spPr>
          <a:xfrm>
            <a:off x="1178811" y="1922534"/>
            <a:ext cx="2385078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時計算の基本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1259632" y="2656948"/>
            <a:ext cx="7462589" cy="1348116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①長針が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分間に進む角度は６度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②短針が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分間に進む角度は０．５度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③長針は短針に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分間に５．５度近づく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3" name="横巻き 12"/>
          <p:cNvSpPr/>
          <p:nvPr/>
        </p:nvSpPr>
        <p:spPr>
          <a:xfrm>
            <a:off x="1178811" y="4079631"/>
            <a:ext cx="2385078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時計算の解き方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1259632" y="4814045"/>
            <a:ext cx="7462589" cy="142268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★長針と短針が作る角度で考える。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★時計算は長針が短針に追いつく旅人算と考える。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★長針と短針が作る角度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近づく速さ５．５度＝時間（分）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0288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" grpId="0" animBg="1"/>
      <p:bldP spid="16" grpId="0" animBg="1"/>
      <p:bldP spid="17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59633" y="844997"/>
            <a:ext cx="4536504" cy="56777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①長針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分間に進む角度は６度</a:t>
            </a:r>
            <a:endParaRPr kumimoji="0" lang="en-US" altLang="ja-JP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" name="横巻き 11"/>
          <p:cNvSpPr/>
          <p:nvPr/>
        </p:nvSpPr>
        <p:spPr>
          <a:xfrm>
            <a:off x="1123466" y="164901"/>
            <a:ext cx="2385078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時計算の基本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13" name="Picture 4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16832"/>
            <a:ext cx="3101975" cy="2978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" name="Group 46"/>
          <p:cNvGrpSpPr>
            <a:grpSpLocks/>
          </p:cNvGrpSpPr>
          <p:nvPr/>
        </p:nvGrpSpPr>
        <p:grpSpPr bwMode="auto">
          <a:xfrm rot="10800000">
            <a:off x="2087712" y="2201789"/>
            <a:ext cx="158750" cy="2395537"/>
            <a:chOff x="2806" y="905"/>
            <a:chExt cx="148" cy="2509"/>
          </a:xfrm>
        </p:grpSpPr>
        <p:grpSp>
          <p:nvGrpSpPr>
            <p:cNvPr id="22" name="Group 47"/>
            <p:cNvGrpSpPr>
              <a:grpSpLocks/>
            </p:cNvGrpSpPr>
            <p:nvPr/>
          </p:nvGrpSpPr>
          <p:grpSpPr bwMode="auto">
            <a:xfrm>
              <a:off x="2806" y="905"/>
              <a:ext cx="148" cy="2509"/>
              <a:chOff x="1956" y="1311"/>
              <a:chExt cx="148" cy="2509"/>
            </a:xfrm>
          </p:grpSpPr>
          <p:sp>
            <p:nvSpPr>
              <p:cNvPr id="24" name="AutoShape 48"/>
              <p:cNvSpPr>
                <a:spLocks noChangeArrowheads="1"/>
              </p:cNvSpPr>
              <p:nvPr/>
            </p:nvSpPr>
            <p:spPr bwMode="auto">
              <a:xfrm rot="10800000">
                <a:off x="1956" y="2564"/>
                <a:ext cx="148" cy="1256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>
                  <a:latin typeface="Calibri" panose="020F0502020204030204" pitchFamily="34" charset="0"/>
                </a:endParaRPr>
              </a:p>
            </p:txBody>
          </p:sp>
          <p:sp>
            <p:nvSpPr>
              <p:cNvPr id="25" name="AutoShape 49"/>
              <p:cNvSpPr>
                <a:spLocks noChangeArrowheads="1"/>
              </p:cNvSpPr>
              <p:nvPr/>
            </p:nvSpPr>
            <p:spPr bwMode="auto">
              <a:xfrm>
                <a:off x="1956" y="1311"/>
                <a:ext cx="148" cy="1256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23" name="Oval 50"/>
            <p:cNvSpPr>
              <a:spLocks noChangeArrowheads="1"/>
            </p:cNvSpPr>
            <p:nvPr/>
          </p:nvSpPr>
          <p:spPr bwMode="auto">
            <a:xfrm rot="10800000">
              <a:off x="2806" y="2086"/>
              <a:ext cx="148" cy="1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>
                <a:latin typeface="Calibri" panose="020F0502020204030204" pitchFamily="34" charset="0"/>
              </a:endParaRPr>
            </a:p>
          </p:txBody>
        </p:sp>
      </p:grpSp>
      <p:grpSp>
        <p:nvGrpSpPr>
          <p:cNvPr id="34" name="Group 46"/>
          <p:cNvGrpSpPr>
            <a:grpSpLocks/>
          </p:cNvGrpSpPr>
          <p:nvPr/>
        </p:nvGrpSpPr>
        <p:grpSpPr bwMode="auto">
          <a:xfrm rot="10800000">
            <a:off x="2075806" y="2201788"/>
            <a:ext cx="192087" cy="2395538"/>
            <a:chOff x="2806" y="905"/>
            <a:chExt cx="148" cy="2509"/>
          </a:xfrm>
        </p:grpSpPr>
        <p:grpSp>
          <p:nvGrpSpPr>
            <p:cNvPr id="35" name="Group 47"/>
            <p:cNvGrpSpPr>
              <a:grpSpLocks/>
            </p:cNvGrpSpPr>
            <p:nvPr/>
          </p:nvGrpSpPr>
          <p:grpSpPr bwMode="auto">
            <a:xfrm>
              <a:off x="2806" y="905"/>
              <a:ext cx="148" cy="2509"/>
              <a:chOff x="1956" y="1311"/>
              <a:chExt cx="148" cy="2509"/>
            </a:xfrm>
          </p:grpSpPr>
          <p:sp>
            <p:nvSpPr>
              <p:cNvPr id="37" name="AutoShape 48"/>
              <p:cNvSpPr>
                <a:spLocks noChangeArrowheads="1"/>
              </p:cNvSpPr>
              <p:nvPr/>
            </p:nvSpPr>
            <p:spPr bwMode="auto">
              <a:xfrm rot="10800000">
                <a:off x="1956" y="2564"/>
                <a:ext cx="148" cy="1256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>
                  <a:latin typeface="Calibri" panose="020F0502020204030204" pitchFamily="34" charset="0"/>
                </a:endParaRPr>
              </a:p>
            </p:txBody>
          </p:sp>
          <p:sp>
            <p:nvSpPr>
              <p:cNvPr id="38" name="AutoShape 49"/>
              <p:cNvSpPr>
                <a:spLocks noChangeArrowheads="1"/>
              </p:cNvSpPr>
              <p:nvPr/>
            </p:nvSpPr>
            <p:spPr bwMode="auto">
              <a:xfrm>
                <a:off x="1956" y="1311"/>
                <a:ext cx="148" cy="1256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36" name="Oval 50"/>
            <p:cNvSpPr>
              <a:spLocks noChangeArrowheads="1"/>
            </p:cNvSpPr>
            <p:nvPr/>
          </p:nvSpPr>
          <p:spPr bwMode="auto">
            <a:xfrm rot="10800000">
              <a:off x="2806" y="2086"/>
              <a:ext cx="148" cy="14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>
                <a:latin typeface="Calibri" panose="020F0502020204030204" pitchFamily="34" charset="0"/>
              </a:endParaRPr>
            </a:p>
          </p:txBody>
        </p:sp>
      </p:grpSp>
      <p:sp>
        <p:nvSpPr>
          <p:cNvPr id="39" name="Oval 51"/>
          <p:cNvSpPr>
            <a:spLocks noChangeArrowheads="1"/>
          </p:cNvSpPr>
          <p:nvPr/>
        </p:nvSpPr>
        <p:spPr bwMode="auto">
          <a:xfrm>
            <a:off x="2128193" y="3358282"/>
            <a:ext cx="85725" cy="84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Calibri" panose="020F0502020204030204" pitchFamily="34" charset="0"/>
            </a:endParaRPr>
          </a:p>
        </p:txBody>
      </p:sp>
      <p:sp>
        <p:nvSpPr>
          <p:cNvPr id="3" name="円弧 2"/>
          <p:cNvSpPr/>
          <p:nvPr/>
        </p:nvSpPr>
        <p:spPr>
          <a:xfrm>
            <a:off x="1377885" y="2577815"/>
            <a:ext cx="1656184" cy="1656184"/>
          </a:xfrm>
          <a:prstGeom prst="arc">
            <a:avLst>
              <a:gd name="adj1" fmla="val 16200000"/>
              <a:gd name="adj2" fmla="val 16151537"/>
            </a:avLst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角丸四角形吹き出し 39"/>
          <p:cNvSpPr/>
          <p:nvPr/>
        </p:nvSpPr>
        <p:spPr>
          <a:xfrm>
            <a:off x="3923928" y="2716759"/>
            <a:ext cx="4536504" cy="56777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長針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時間に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進む角度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は３６０度</a:t>
            </a:r>
            <a:endParaRPr kumimoji="0" lang="en-US" altLang="ja-JP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1" name="角丸四角形吹き出し 40"/>
          <p:cNvSpPr/>
          <p:nvPr/>
        </p:nvSpPr>
        <p:spPr>
          <a:xfrm>
            <a:off x="3942308" y="3521522"/>
            <a:ext cx="4536504" cy="1424954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１時間は６０分だから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分間に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進む角度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は、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３６０度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６０＝６度</a:t>
            </a:r>
            <a:endParaRPr kumimoji="0" lang="en-US" altLang="ja-JP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6841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accel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4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4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0" grpId="0" animBg="1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59632" y="844997"/>
            <a:ext cx="5040559" cy="56777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②短針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分間に進む角度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は０．５度</a:t>
            </a:r>
            <a:endParaRPr kumimoji="0" lang="en-US" altLang="ja-JP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" name="横巻き 11"/>
          <p:cNvSpPr/>
          <p:nvPr/>
        </p:nvSpPr>
        <p:spPr>
          <a:xfrm>
            <a:off x="1123466" y="164901"/>
            <a:ext cx="2385078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時計算の基本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13" name="Picture 4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13" y="1795463"/>
            <a:ext cx="3101975" cy="2978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グループ化 13"/>
          <p:cNvGrpSpPr>
            <a:grpSpLocks/>
          </p:cNvGrpSpPr>
          <p:nvPr/>
        </p:nvGrpSpPr>
        <p:grpSpPr bwMode="auto">
          <a:xfrm rot="3841729">
            <a:off x="1261606" y="2946186"/>
            <a:ext cx="1305248" cy="698479"/>
            <a:chOff x="94299" y="4850277"/>
            <a:chExt cx="2235754" cy="1197421"/>
          </a:xfrm>
          <a:solidFill>
            <a:schemeClr val="bg1"/>
          </a:solidFill>
        </p:grpSpPr>
        <p:grpSp>
          <p:nvGrpSpPr>
            <p:cNvPr id="15" name="グループ化 5"/>
            <p:cNvGrpSpPr>
              <a:grpSpLocks/>
            </p:cNvGrpSpPr>
            <p:nvPr/>
          </p:nvGrpSpPr>
          <p:grpSpPr bwMode="auto">
            <a:xfrm>
              <a:off x="94299" y="5569846"/>
              <a:ext cx="1191753" cy="477852"/>
              <a:chOff x="6495227" y="4604765"/>
              <a:chExt cx="952213" cy="393288"/>
            </a:xfrm>
            <a:grpFill/>
          </p:grpSpPr>
          <p:sp>
            <p:nvSpPr>
              <p:cNvPr id="19" name="五角形 18"/>
              <p:cNvSpPr/>
              <p:nvPr/>
            </p:nvSpPr>
            <p:spPr>
              <a:xfrm rot="14165198">
                <a:off x="6735347" y="4519033"/>
                <a:ext cx="233963" cy="725198"/>
              </a:xfrm>
              <a:prstGeom prst="pentagon">
                <a:avLst/>
              </a:prstGeom>
              <a:grpFill/>
              <a:ln w="12700">
                <a:solidFill>
                  <a:srgbClr val="00B0F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 b="1"/>
              </a:p>
            </p:txBody>
          </p:sp>
          <p:sp>
            <p:nvSpPr>
              <p:cNvPr id="20" name="台形 19"/>
              <p:cNvSpPr/>
              <p:nvPr/>
            </p:nvSpPr>
            <p:spPr>
              <a:xfrm rot="3299004">
                <a:off x="6967882" y="4360046"/>
                <a:ext cx="230041" cy="720127"/>
              </a:xfrm>
              <a:prstGeom prst="trapezoid">
                <a:avLst>
                  <a:gd name="adj" fmla="val 16091"/>
                </a:avLst>
              </a:prstGeom>
              <a:grpFill/>
              <a:ln w="12700">
                <a:solidFill>
                  <a:srgbClr val="00B0F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 b="1"/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 rot="10800000">
              <a:off x="1138300" y="4850277"/>
              <a:ext cx="1191753" cy="477852"/>
              <a:chOff x="6495227" y="4604765"/>
              <a:chExt cx="952213" cy="393288"/>
            </a:xfrm>
            <a:grpFill/>
          </p:grpSpPr>
          <p:sp>
            <p:nvSpPr>
              <p:cNvPr id="17" name="五角形 16"/>
              <p:cNvSpPr/>
              <p:nvPr/>
            </p:nvSpPr>
            <p:spPr>
              <a:xfrm rot="14165198">
                <a:off x="6740755" y="4518056"/>
                <a:ext cx="234469" cy="725526"/>
              </a:xfrm>
              <a:prstGeom prst="pentagon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 b="1"/>
              </a:p>
            </p:txBody>
          </p:sp>
          <p:sp>
            <p:nvSpPr>
              <p:cNvPr id="18" name="台形 17"/>
              <p:cNvSpPr/>
              <p:nvPr/>
            </p:nvSpPr>
            <p:spPr>
              <a:xfrm rot="3299004">
                <a:off x="6972300" y="4359825"/>
                <a:ext cx="230200" cy="720080"/>
              </a:xfrm>
              <a:prstGeom prst="trapezoid">
                <a:avLst>
                  <a:gd name="adj" fmla="val 16091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 b="1"/>
              </a:p>
            </p:txBody>
          </p:sp>
        </p:grpSp>
      </p:grpSp>
      <p:grpSp>
        <p:nvGrpSpPr>
          <p:cNvPr id="26" name="グループ化 25"/>
          <p:cNvGrpSpPr>
            <a:grpSpLocks/>
          </p:cNvGrpSpPr>
          <p:nvPr/>
        </p:nvGrpSpPr>
        <p:grpSpPr bwMode="auto">
          <a:xfrm rot="3769601">
            <a:off x="1291600" y="2949578"/>
            <a:ext cx="1304925" cy="698500"/>
            <a:chOff x="94299" y="4850277"/>
            <a:chExt cx="2235754" cy="1197421"/>
          </a:xfrm>
        </p:grpSpPr>
        <p:grpSp>
          <p:nvGrpSpPr>
            <p:cNvPr id="28" name="グループ化 5"/>
            <p:cNvGrpSpPr>
              <a:grpSpLocks/>
            </p:cNvGrpSpPr>
            <p:nvPr/>
          </p:nvGrpSpPr>
          <p:grpSpPr bwMode="auto">
            <a:xfrm>
              <a:off x="94299" y="5569846"/>
              <a:ext cx="1191753" cy="477852"/>
              <a:chOff x="6495227" y="4604765"/>
              <a:chExt cx="952213" cy="393288"/>
            </a:xfrm>
          </p:grpSpPr>
          <p:sp>
            <p:nvSpPr>
              <p:cNvPr id="32" name="五角形 31"/>
              <p:cNvSpPr/>
              <p:nvPr/>
            </p:nvSpPr>
            <p:spPr>
              <a:xfrm rot="14165198">
                <a:off x="6731530" y="4521118"/>
                <a:ext cx="232940" cy="725850"/>
              </a:xfrm>
              <a:prstGeom prst="pentagon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33" name="台形 32"/>
              <p:cNvSpPr/>
              <p:nvPr/>
            </p:nvSpPr>
            <p:spPr>
              <a:xfrm rot="3299004">
                <a:off x="6963203" y="4363121"/>
                <a:ext cx="230701" cy="719329"/>
              </a:xfrm>
              <a:prstGeom prst="trapezoid">
                <a:avLst>
                  <a:gd name="adj" fmla="val 16091"/>
                </a:avLst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</p:grpSp>
        <p:grpSp>
          <p:nvGrpSpPr>
            <p:cNvPr id="29" name="グループ化 28"/>
            <p:cNvGrpSpPr/>
            <p:nvPr/>
          </p:nvGrpSpPr>
          <p:grpSpPr>
            <a:xfrm rot="10800000">
              <a:off x="1138300" y="4850277"/>
              <a:ext cx="1191753" cy="477852"/>
              <a:chOff x="6495227" y="4604765"/>
              <a:chExt cx="952213" cy="393288"/>
            </a:xfrm>
            <a:noFill/>
          </p:grpSpPr>
          <p:sp>
            <p:nvSpPr>
              <p:cNvPr id="30" name="五角形 29"/>
              <p:cNvSpPr/>
              <p:nvPr/>
            </p:nvSpPr>
            <p:spPr>
              <a:xfrm rot="14165198">
                <a:off x="6740755" y="4518056"/>
                <a:ext cx="234469" cy="725526"/>
              </a:xfrm>
              <a:prstGeom prst="pentag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31" name="台形 30"/>
              <p:cNvSpPr/>
              <p:nvPr/>
            </p:nvSpPr>
            <p:spPr>
              <a:xfrm rot="3299004">
                <a:off x="6972300" y="4359825"/>
                <a:ext cx="230200" cy="720080"/>
              </a:xfrm>
              <a:prstGeom prst="trapezoid">
                <a:avLst>
                  <a:gd name="adj" fmla="val 1609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</p:grpSp>
      </p:grpSp>
      <p:sp>
        <p:nvSpPr>
          <p:cNvPr id="39" name="Oval 51"/>
          <p:cNvSpPr>
            <a:spLocks noChangeArrowheads="1"/>
          </p:cNvSpPr>
          <p:nvPr/>
        </p:nvSpPr>
        <p:spPr bwMode="auto">
          <a:xfrm>
            <a:off x="1858338" y="3236913"/>
            <a:ext cx="85725" cy="84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Calibri" panose="020F0502020204030204" pitchFamily="34" charset="0"/>
            </a:endParaRPr>
          </a:p>
        </p:txBody>
      </p:sp>
      <p:sp>
        <p:nvSpPr>
          <p:cNvPr id="40" name="角丸四角形吹き出し 39"/>
          <p:cNvSpPr/>
          <p:nvPr/>
        </p:nvSpPr>
        <p:spPr>
          <a:xfrm>
            <a:off x="3923928" y="2348881"/>
            <a:ext cx="4536504" cy="935658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短針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時間に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進む角度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３６０度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１２＝３０度</a:t>
            </a:r>
            <a:endParaRPr kumimoji="0" lang="en-US" altLang="ja-JP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1" name="角丸四角形吹き出し 40"/>
          <p:cNvSpPr/>
          <p:nvPr/>
        </p:nvSpPr>
        <p:spPr>
          <a:xfrm>
            <a:off x="3942308" y="3521522"/>
            <a:ext cx="4536504" cy="1424954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１時間は６０分だから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分間に進む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角度は、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３０度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６０＝０．５度</a:t>
            </a:r>
            <a:endParaRPr kumimoji="0" lang="en-US" altLang="ja-JP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2" name="角丸四角形吹き出し 41"/>
          <p:cNvSpPr/>
          <p:nvPr/>
        </p:nvSpPr>
        <p:spPr>
          <a:xfrm>
            <a:off x="1263700" y="5198319"/>
            <a:ext cx="6836692" cy="894977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③長針は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分間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に６度、短針は０．５度進むので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長針は短針に１分間に５．５度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近づく</a:t>
            </a:r>
            <a:endParaRPr kumimoji="0" lang="en-US" altLang="ja-JP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" dur="4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59632" y="844997"/>
            <a:ext cx="7632848" cy="56777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時をすぎて長針がはじめて短針と重なるのは、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時何分ですか。</a:t>
            </a:r>
            <a:endParaRPr kumimoji="0" lang="en-US" altLang="ja-JP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4" name="横巻き 23"/>
          <p:cNvSpPr/>
          <p:nvPr/>
        </p:nvSpPr>
        <p:spPr>
          <a:xfrm>
            <a:off x="1165257" y="164901"/>
            <a:ext cx="2385078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時計算の解き方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25" name="Picture 4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36" y="1795463"/>
            <a:ext cx="3101975" cy="2978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" name="グループ化 26"/>
          <p:cNvGrpSpPr>
            <a:grpSpLocks/>
          </p:cNvGrpSpPr>
          <p:nvPr/>
        </p:nvGrpSpPr>
        <p:grpSpPr bwMode="auto">
          <a:xfrm rot="1955239">
            <a:off x="1400145" y="2936661"/>
            <a:ext cx="1305248" cy="698479"/>
            <a:chOff x="94299" y="4850277"/>
            <a:chExt cx="2235754" cy="1197421"/>
          </a:xfrm>
          <a:solidFill>
            <a:schemeClr val="bg1"/>
          </a:solidFill>
        </p:grpSpPr>
        <p:grpSp>
          <p:nvGrpSpPr>
            <p:cNvPr id="34" name="グループ化 5"/>
            <p:cNvGrpSpPr>
              <a:grpSpLocks/>
            </p:cNvGrpSpPr>
            <p:nvPr/>
          </p:nvGrpSpPr>
          <p:grpSpPr bwMode="auto">
            <a:xfrm>
              <a:off x="94299" y="5569846"/>
              <a:ext cx="1191753" cy="477852"/>
              <a:chOff x="6495227" y="4604765"/>
              <a:chExt cx="952213" cy="393288"/>
            </a:xfrm>
            <a:grpFill/>
          </p:grpSpPr>
          <p:sp>
            <p:nvSpPr>
              <p:cNvPr id="38" name="五角形 37"/>
              <p:cNvSpPr/>
              <p:nvPr/>
            </p:nvSpPr>
            <p:spPr>
              <a:xfrm rot="14165198">
                <a:off x="6735347" y="4519033"/>
                <a:ext cx="233963" cy="725198"/>
              </a:xfrm>
              <a:prstGeom prst="pentagon">
                <a:avLst/>
              </a:prstGeom>
              <a:grpFill/>
              <a:ln w="12700">
                <a:solidFill>
                  <a:srgbClr val="00B0F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 b="1"/>
              </a:p>
            </p:txBody>
          </p:sp>
          <p:sp>
            <p:nvSpPr>
              <p:cNvPr id="43" name="台形 42"/>
              <p:cNvSpPr/>
              <p:nvPr/>
            </p:nvSpPr>
            <p:spPr>
              <a:xfrm rot="3299004">
                <a:off x="6967882" y="4360046"/>
                <a:ext cx="230041" cy="720127"/>
              </a:xfrm>
              <a:prstGeom prst="trapezoid">
                <a:avLst>
                  <a:gd name="adj" fmla="val 16091"/>
                </a:avLst>
              </a:prstGeom>
              <a:grpFill/>
              <a:ln w="12700">
                <a:solidFill>
                  <a:srgbClr val="00B0F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 b="1"/>
              </a:p>
            </p:txBody>
          </p:sp>
        </p:grpSp>
        <p:grpSp>
          <p:nvGrpSpPr>
            <p:cNvPr id="35" name="グループ化 34"/>
            <p:cNvGrpSpPr/>
            <p:nvPr/>
          </p:nvGrpSpPr>
          <p:grpSpPr>
            <a:xfrm rot="10800000">
              <a:off x="1138300" y="4850277"/>
              <a:ext cx="1191753" cy="477852"/>
              <a:chOff x="6495227" y="4604765"/>
              <a:chExt cx="952213" cy="393288"/>
            </a:xfrm>
            <a:grpFill/>
          </p:grpSpPr>
          <p:sp>
            <p:nvSpPr>
              <p:cNvPr id="36" name="五角形 35"/>
              <p:cNvSpPr/>
              <p:nvPr/>
            </p:nvSpPr>
            <p:spPr>
              <a:xfrm rot="14165198">
                <a:off x="6740755" y="4518056"/>
                <a:ext cx="234469" cy="725526"/>
              </a:xfrm>
              <a:prstGeom prst="pentagon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 b="1"/>
              </a:p>
            </p:txBody>
          </p:sp>
          <p:sp>
            <p:nvSpPr>
              <p:cNvPr id="37" name="台形 36"/>
              <p:cNvSpPr/>
              <p:nvPr/>
            </p:nvSpPr>
            <p:spPr>
              <a:xfrm rot="3299004">
                <a:off x="6972300" y="4359825"/>
                <a:ext cx="230200" cy="720080"/>
              </a:xfrm>
              <a:prstGeom prst="trapezoid">
                <a:avLst>
                  <a:gd name="adj" fmla="val 16091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 b="1"/>
              </a:p>
            </p:txBody>
          </p:sp>
        </p:grpSp>
      </p:grpSp>
      <p:grpSp>
        <p:nvGrpSpPr>
          <p:cNvPr id="44" name="Group 46"/>
          <p:cNvGrpSpPr>
            <a:grpSpLocks/>
          </p:cNvGrpSpPr>
          <p:nvPr/>
        </p:nvGrpSpPr>
        <p:grpSpPr bwMode="auto">
          <a:xfrm rot="10800000">
            <a:off x="1947665" y="2092327"/>
            <a:ext cx="158750" cy="2395537"/>
            <a:chOff x="2806" y="905"/>
            <a:chExt cx="148" cy="2509"/>
          </a:xfrm>
        </p:grpSpPr>
        <p:grpSp>
          <p:nvGrpSpPr>
            <p:cNvPr id="45" name="Group 47"/>
            <p:cNvGrpSpPr>
              <a:grpSpLocks/>
            </p:cNvGrpSpPr>
            <p:nvPr/>
          </p:nvGrpSpPr>
          <p:grpSpPr bwMode="auto">
            <a:xfrm>
              <a:off x="2806" y="905"/>
              <a:ext cx="148" cy="2509"/>
              <a:chOff x="1956" y="1311"/>
              <a:chExt cx="148" cy="2509"/>
            </a:xfrm>
          </p:grpSpPr>
          <p:sp>
            <p:nvSpPr>
              <p:cNvPr id="47" name="AutoShape 48"/>
              <p:cNvSpPr>
                <a:spLocks noChangeArrowheads="1"/>
              </p:cNvSpPr>
              <p:nvPr/>
            </p:nvSpPr>
            <p:spPr bwMode="auto">
              <a:xfrm rot="10800000">
                <a:off x="1956" y="2564"/>
                <a:ext cx="148" cy="1256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>
                  <a:latin typeface="Calibri" panose="020F0502020204030204" pitchFamily="34" charset="0"/>
                </a:endParaRPr>
              </a:p>
            </p:txBody>
          </p:sp>
          <p:sp>
            <p:nvSpPr>
              <p:cNvPr id="48" name="AutoShape 49"/>
              <p:cNvSpPr>
                <a:spLocks noChangeArrowheads="1"/>
              </p:cNvSpPr>
              <p:nvPr/>
            </p:nvSpPr>
            <p:spPr bwMode="auto">
              <a:xfrm>
                <a:off x="1956" y="1311"/>
                <a:ext cx="148" cy="1256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46" name="Oval 50"/>
            <p:cNvSpPr>
              <a:spLocks noChangeArrowheads="1"/>
            </p:cNvSpPr>
            <p:nvPr/>
          </p:nvSpPr>
          <p:spPr bwMode="auto">
            <a:xfrm rot="10800000">
              <a:off x="2806" y="2086"/>
              <a:ext cx="148" cy="1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>
                <a:latin typeface="Calibri" panose="020F0502020204030204" pitchFamily="34" charset="0"/>
              </a:endParaRPr>
            </a:p>
          </p:txBody>
        </p:sp>
      </p:grpSp>
      <p:grpSp>
        <p:nvGrpSpPr>
          <p:cNvPr id="49" name="グループ化 48"/>
          <p:cNvGrpSpPr>
            <a:grpSpLocks/>
          </p:cNvGrpSpPr>
          <p:nvPr/>
        </p:nvGrpSpPr>
        <p:grpSpPr bwMode="auto">
          <a:xfrm rot="1980000">
            <a:off x="1417439" y="2947990"/>
            <a:ext cx="1304925" cy="698500"/>
            <a:chOff x="94299" y="4850277"/>
            <a:chExt cx="2235754" cy="1197421"/>
          </a:xfrm>
        </p:grpSpPr>
        <p:grpSp>
          <p:nvGrpSpPr>
            <p:cNvPr id="50" name="グループ化 5"/>
            <p:cNvGrpSpPr>
              <a:grpSpLocks/>
            </p:cNvGrpSpPr>
            <p:nvPr/>
          </p:nvGrpSpPr>
          <p:grpSpPr bwMode="auto">
            <a:xfrm>
              <a:off x="94299" y="5569846"/>
              <a:ext cx="1191753" cy="477852"/>
              <a:chOff x="6495227" y="4604765"/>
              <a:chExt cx="952213" cy="393288"/>
            </a:xfrm>
          </p:grpSpPr>
          <p:sp>
            <p:nvSpPr>
              <p:cNvPr id="54" name="五角形 53"/>
              <p:cNvSpPr/>
              <p:nvPr/>
            </p:nvSpPr>
            <p:spPr>
              <a:xfrm rot="14165198">
                <a:off x="6731530" y="4521118"/>
                <a:ext cx="232940" cy="725850"/>
              </a:xfrm>
              <a:prstGeom prst="pentagon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55" name="台形 54"/>
              <p:cNvSpPr/>
              <p:nvPr/>
            </p:nvSpPr>
            <p:spPr>
              <a:xfrm rot="3299004">
                <a:off x="6963203" y="4363121"/>
                <a:ext cx="230701" cy="719329"/>
              </a:xfrm>
              <a:prstGeom prst="trapezoid">
                <a:avLst>
                  <a:gd name="adj" fmla="val 16091"/>
                </a:avLst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</p:grpSp>
        <p:grpSp>
          <p:nvGrpSpPr>
            <p:cNvPr id="51" name="グループ化 50"/>
            <p:cNvGrpSpPr/>
            <p:nvPr/>
          </p:nvGrpSpPr>
          <p:grpSpPr>
            <a:xfrm rot="10800000">
              <a:off x="1138300" y="4850277"/>
              <a:ext cx="1191753" cy="477852"/>
              <a:chOff x="6495227" y="4604765"/>
              <a:chExt cx="952213" cy="393288"/>
            </a:xfrm>
            <a:noFill/>
          </p:grpSpPr>
          <p:sp>
            <p:nvSpPr>
              <p:cNvPr id="52" name="五角形 51"/>
              <p:cNvSpPr/>
              <p:nvPr/>
            </p:nvSpPr>
            <p:spPr>
              <a:xfrm rot="14165198">
                <a:off x="6740755" y="4518056"/>
                <a:ext cx="234469" cy="725526"/>
              </a:xfrm>
              <a:prstGeom prst="pentag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53" name="台形 52"/>
              <p:cNvSpPr/>
              <p:nvPr/>
            </p:nvSpPr>
            <p:spPr>
              <a:xfrm rot="3299004">
                <a:off x="6972300" y="4359825"/>
                <a:ext cx="230200" cy="720080"/>
              </a:xfrm>
              <a:prstGeom prst="trapezoid">
                <a:avLst>
                  <a:gd name="adj" fmla="val 1609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</p:grpSp>
      </p:grpSp>
      <p:grpSp>
        <p:nvGrpSpPr>
          <p:cNvPr id="56" name="Group 46"/>
          <p:cNvGrpSpPr>
            <a:grpSpLocks/>
          </p:cNvGrpSpPr>
          <p:nvPr/>
        </p:nvGrpSpPr>
        <p:grpSpPr bwMode="auto">
          <a:xfrm rot="10800000">
            <a:off x="1931790" y="2093914"/>
            <a:ext cx="192087" cy="2395538"/>
            <a:chOff x="2806" y="905"/>
            <a:chExt cx="148" cy="2509"/>
          </a:xfrm>
        </p:grpSpPr>
        <p:grpSp>
          <p:nvGrpSpPr>
            <p:cNvPr id="57" name="Group 47"/>
            <p:cNvGrpSpPr>
              <a:grpSpLocks/>
            </p:cNvGrpSpPr>
            <p:nvPr/>
          </p:nvGrpSpPr>
          <p:grpSpPr bwMode="auto">
            <a:xfrm>
              <a:off x="2806" y="905"/>
              <a:ext cx="148" cy="2509"/>
              <a:chOff x="1956" y="1311"/>
              <a:chExt cx="148" cy="2509"/>
            </a:xfrm>
          </p:grpSpPr>
          <p:sp>
            <p:nvSpPr>
              <p:cNvPr id="59" name="AutoShape 48"/>
              <p:cNvSpPr>
                <a:spLocks noChangeArrowheads="1"/>
              </p:cNvSpPr>
              <p:nvPr/>
            </p:nvSpPr>
            <p:spPr bwMode="auto">
              <a:xfrm rot="10800000">
                <a:off x="1956" y="2564"/>
                <a:ext cx="148" cy="1256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>
                  <a:latin typeface="Calibri" panose="020F0502020204030204" pitchFamily="34" charset="0"/>
                </a:endParaRPr>
              </a:p>
            </p:txBody>
          </p:sp>
          <p:sp>
            <p:nvSpPr>
              <p:cNvPr id="60" name="AutoShape 49"/>
              <p:cNvSpPr>
                <a:spLocks noChangeArrowheads="1"/>
              </p:cNvSpPr>
              <p:nvPr/>
            </p:nvSpPr>
            <p:spPr bwMode="auto">
              <a:xfrm>
                <a:off x="1956" y="1311"/>
                <a:ext cx="148" cy="1256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58" name="Oval 50"/>
            <p:cNvSpPr>
              <a:spLocks noChangeArrowheads="1"/>
            </p:cNvSpPr>
            <p:nvPr/>
          </p:nvSpPr>
          <p:spPr bwMode="auto">
            <a:xfrm rot="10800000">
              <a:off x="2806" y="2086"/>
              <a:ext cx="148" cy="14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>
                <a:latin typeface="Calibri" panose="020F0502020204030204" pitchFamily="34" charset="0"/>
              </a:endParaRPr>
            </a:p>
          </p:txBody>
        </p:sp>
      </p:grpSp>
      <p:sp>
        <p:nvSpPr>
          <p:cNvPr id="61" name="Oval 51"/>
          <p:cNvSpPr>
            <a:spLocks noChangeArrowheads="1"/>
          </p:cNvSpPr>
          <p:nvPr/>
        </p:nvSpPr>
        <p:spPr bwMode="auto">
          <a:xfrm>
            <a:off x="1984177" y="3236914"/>
            <a:ext cx="85725" cy="84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Calibri" panose="020F0502020204030204" pitchFamily="34" charset="0"/>
            </a:endParaRPr>
          </a:p>
        </p:txBody>
      </p:sp>
      <p:sp>
        <p:nvSpPr>
          <p:cNvPr id="62" name="円弧 61"/>
          <p:cNvSpPr/>
          <p:nvPr/>
        </p:nvSpPr>
        <p:spPr>
          <a:xfrm>
            <a:off x="1475780" y="2738512"/>
            <a:ext cx="1126728" cy="1126728"/>
          </a:xfrm>
          <a:prstGeom prst="arc">
            <a:avLst>
              <a:gd name="adj1" fmla="val 16200000"/>
              <a:gd name="adj2" fmla="val 10992925"/>
            </a:avLst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814400" y="1591419"/>
            <a:ext cx="1045632" cy="46166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テキスト ボックス 63"/>
              <p:cNvSpPr txBox="1"/>
              <p:nvPr/>
            </p:nvSpPr>
            <p:spPr>
              <a:xfrm>
                <a:off x="3814400" y="2276847"/>
                <a:ext cx="4934064" cy="3994427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９時のとき、長針と短針は、２７０度離</a:t>
                </a:r>
                <a:endParaRPr kumimoji="0" lang="en-US" altLang="ja-JP" sz="2400" kern="0" dirty="0" smtClean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lvl="0">
                  <a:defRPr/>
                </a:pPr>
                <a:r>
                  <a:rPr kumimoji="0" lang="ja-JP" altLang="en-US" sz="2400" kern="0" dirty="0" err="1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れて</a:t>
                </a:r>
                <a:r>
                  <a:rPr kumimoji="0" lang="ja-JP" altLang="en-US" sz="2400" kern="0" dirty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います</a:t>
                </a: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。</a:t>
                </a:r>
                <a:endParaRPr kumimoji="0" lang="en-US" altLang="ja-JP" sz="2400" kern="0" dirty="0" smtClean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lvl="0">
                  <a:defRPr/>
                </a:pP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２７０度の角度を長針は短針に１分間</a:t>
                </a:r>
                <a:endParaRPr kumimoji="0" lang="en-US" altLang="ja-JP" sz="2400" kern="0" dirty="0" smtClean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lvl="0">
                  <a:defRPr/>
                </a:pP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に５．５度追いつくので、</a:t>
                </a:r>
                <a:endParaRPr kumimoji="0" lang="en-US" altLang="ja-JP" sz="2400" kern="0" dirty="0" smtClean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lvl="0">
                  <a:defRPr/>
                </a:pP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２７０</a:t>
                </a:r>
                <a:r>
                  <a:rPr kumimoji="0" lang="en-US" altLang="ja-JP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÷</a:t>
                </a: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５．５＝２７０</a:t>
                </a:r>
                <a:r>
                  <a:rPr kumimoji="0" lang="en-US" altLang="ja-JP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÷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ja-JP" sz="240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</m:ctrlPr>
                      </m:fPr>
                      <m:num>
                        <m:r>
                          <a:rPr kumimoji="0" lang="ja-JP" altLang="en-US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１１</m:t>
                        </m:r>
                      </m:num>
                      <m:den>
                        <m:r>
                          <a:rPr kumimoji="0" lang="ja-JP" altLang="en-US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２</m:t>
                        </m:r>
                      </m:den>
                    </m:f>
                  </m:oMath>
                </a14:m>
                <a:endParaRPr kumimoji="0" lang="en-US" altLang="ja-JP" sz="2400" kern="0" dirty="0" smtClean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lvl="0">
                  <a:defRPr/>
                </a:pP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　 ＝２７０</a:t>
                </a:r>
                <a:r>
                  <a:rPr kumimoji="0" lang="en-US" altLang="ja-JP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ja-JP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</m:ctrlPr>
                      </m:fPr>
                      <m:num>
                        <m:r>
                          <a:rPr kumimoji="0" lang="ja-JP" altLang="en-US" sz="240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２</m:t>
                        </m:r>
                      </m:num>
                      <m:den>
                        <m:r>
                          <a:rPr kumimoji="0" lang="ja-JP" altLang="en-US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１１</m:t>
                        </m:r>
                      </m:den>
                    </m:f>
                  </m:oMath>
                </a14:m>
                <a:endParaRPr kumimoji="0" lang="en-US" altLang="ja-JP" sz="2400" kern="0" dirty="0" smtClean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lvl="0">
                  <a:defRPr/>
                </a:pP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　 </a:t>
                </a:r>
                <a:r>
                  <a:rPr kumimoji="0" lang="en-US" altLang="ja-JP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=49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ja-JP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</m:ctrlPr>
                      </m:fPr>
                      <m:num>
                        <m:r>
                          <a:rPr kumimoji="0" lang="ja-JP" altLang="en-US" sz="240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１</m:t>
                        </m:r>
                      </m:num>
                      <m:den>
                        <m:r>
                          <a:rPr kumimoji="0" lang="ja-JP" altLang="en-US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１１</m:t>
                        </m:r>
                      </m:den>
                    </m:f>
                  </m:oMath>
                </a14:m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（分）</a:t>
                </a:r>
                <a:endParaRPr kumimoji="0" lang="en-US" altLang="ja-JP" sz="2400" kern="0" dirty="0" smtClean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algn="r">
                  <a:defRPr/>
                </a:pP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（答え）９時</a:t>
                </a:r>
                <a:r>
                  <a:rPr kumimoji="0" lang="en-US" altLang="ja-JP" sz="2400" kern="0" dirty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49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ja-JP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</m:ctrlPr>
                      </m:fPr>
                      <m:num>
                        <m:r>
                          <a:rPr kumimoji="0" lang="ja-JP" altLang="en-US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１</m:t>
                        </m:r>
                      </m:num>
                      <m:den>
                        <m:r>
                          <a:rPr kumimoji="0" lang="ja-JP" altLang="en-US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１１</m:t>
                        </m:r>
                      </m:den>
                    </m:f>
                  </m:oMath>
                </a14:m>
                <a:r>
                  <a:rPr kumimoji="0" lang="ja-JP" altLang="en-US" sz="2400" kern="0" dirty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（分</a:t>
                </a: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）</a:t>
                </a:r>
                <a:endParaRPr kumimoji="0" lang="en-US" altLang="ja-JP" sz="2400" kern="0" dirty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</mc:Choice>
        <mc:Fallback>
          <p:sp>
            <p:nvSpPr>
              <p:cNvPr id="64" name="テキスト ボックス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4400" y="2276847"/>
                <a:ext cx="4934064" cy="3994427"/>
              </a:xfrm>
              <a:prstGeom prst="rect">
                <a:avLst/>
              </a:prstGeom>
              <a:blipFill rotWithShape="0">
                <a:blip r:embed="rId6"/>
                <a:stretch>
                  <a:fillRect l="-1595" t="-755" r="-1472"/>
                </a:stretch>
              </a:blipFill>
              <a:ln w="381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23590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7672999">
                                      <p:cBhvr>
                                        <p:cTn id="11" dur="4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497000">
                                      <p:cBhvr>
                                        <p:cTn id="13" dur="4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4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62" grpId="0" animBg="1"/>
      <p:bldP spid="2" grpId="0" animBg="1"/>
      <p:bldP spid="6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59632" y="844997"/>
            <a:ext cx="7474900" cy="881722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7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時から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時までの間で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、最初に時計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の長針と短針が垂直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(90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度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)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になるのは、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7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時何分ですか。</a:t>
            </a:r>
            <a:endParaRPr kumimoji="0" lang="en-US" altLang="ja-JP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4" name="横巻き 23"/>
          <p:cNvSpPr/>
          <p:nvPr/>
        </p:nvSpPr>
        <p:spPr>
          <a:xfrm>
            <a:off x="1165257" y="164901"/>
            <a:ext cx="2385078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時計算の解き方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25" name="Picture 4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36" y="1795463"/>
            <a:ext cx="3101975" cy="2978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" name="グループ化 26"/>
          <p:cNvGrpSpPr>
            <a:grpSpLocks/>
          </p:cNvGrpSpPr>
          <p:nvPr/>
        </p:nvGrpSpPr>
        <p:grpSpPr bwMode="auto">
          <a:xfrm rot="19967018">
            <a:off x="1362045" y="2936661"/>
            <a:ext cx="1305248" cy="698479"/>
            <a:chOff x="94299" y="4850277"/>
            <a:chExt cx="2235754" cy="1197421"/>
          </a:xfrm>
          <a:solidFill>
            <a:schemeClr val="bg1"/>
          </a:solidFill>
        </p:grpSpPr>
        <p:grpSp>
          <p:nvGrpSpPr>
            <p:cNvPr id="34" name="グループ化 5"/>
            <p:cNvGrpSpPr>
              <a:grpSpLocks/>
            </p:cNvGrpSpPr>
            <p:nvPr/>
          </p:nvGrpSpPr>
          <p:grpSpPr bwMode="auto">
            <a:xfrm>
              <a:off x="94299" y="5569846"/>
              <a:ext cx="1191753" cy="477852"/>
              <a:chOff x="6495227" y="4604765"/>
              <a:chExt cx="952213" cy="393288"/>
            </a:xfrm>
            <a:grpFill/>
          </p:grpSpPr>
          <p:sp>
            <p:nvSpPr>
              <p:cNvPr id="38" name="五角形 37"/>
              <p:cNvSpPr/>
              <p:nvPr/>
            </p:nvSpPr>
            <p:spPr>
              <a:xfrm rot="14165198">
                <a:off x="6735347" y="4519033"/>
                <a:ext cx="233963" cy="725198"/>
              </a:xfrm>
              <a:prstGeom prst="pentagon">
                <a:avLst/>
              </a:prstGeom>
              <a:grpFill/>
              <a:ln w="12700">
                <a:solidFill>
                  <a:srgbClr val="00B0F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 b="1"/>
              </a:p>
            </p:txBody>
          </p:sp>
          <p:sp>
            <p:nvSpPr>
              <p:cNvPr id="43" name="台形 42"/>
              <p:cNvSpPr/>
              <p:nvPr/>
            </p:nvSpPr>
            <p:spPr>
              <a:xfrm rot="3299004">
                <a:off x="6967882" y="4360046"/>
                <a:ext cx="230041" cy="720127"/>
              </a:xfrm>
              <a:prstGeom prst="trapezoid">
                <a:avLst>
                  <a:gd name="adj" fmla="val 16091"/>
                </a:avLst>
              </a:prstGeom>
              <a:grpFill/>
              <a:ln w="12700">
                <a:solidFill>
                  <a:srgbClr val="00B0F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 b="1"/>
              </a:p>
            </p:txBody>
          </p:sp>
        </p:grpSp>
        <p:grpSp>
          <p:nvGrpSpPr>
            <p:cNvPr id="35" name="グループ化 34"/>
            <p:cNvGrpSpPr/>
            <p:nvPr/>
          </p:nvGrpSpPr>
          <p:grpSpPr>
            <a:xfrm rot="10800000">
              <a:off x="1138300" y="4850277"/>
              <a:ext cx="1191753" cy="477852"/>
              <a:chOff x="6495227" y="4604765"/>
              <a:chExt cx="952213" cy="393288"/>
            </a:xfrm>
            <a:grpFill/>
          </p:grpSpPr>
          <p:sp>
            <p:nvSpPr>
              <p:cNvPr id="36" name="五角形 35"/>
              <p:cNvSpPr/>
              <p:nvPr/>
            </p:nvSpPr>
            <p:spPr>
              <a:xfrm rot="14165198">
                <a:off x="6740755" y="4518056"/>
                <a:ext cx="234469" cy="725526"/>
              </a:xfrm>
              <a:prstGeom prst="pentagon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 b="1"/>
              </a:p>
            </p:txBody>
          </p:sp>
          <p:sp>
            <p:nvSpPr>
              <p:cNvPr id="37" name="台形 36"/>
              <p:cNvSpPr/>
              <p:nvPr/>
            </p:nvSpPr>
            <p:spPr>
              <a:xfrm rot="3299004">
                <a:off x="6972300" y="4359825"/>
                <a:ext cx="230200" cy="720080"/>
              </a:xfrm>
              <a:prstGeom prst="trapezoid">
                <a:avLst>
                  <a:gd name="adj" fmla="val 16091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 b="1"/>
              </a:p>
            </p:txBody>
          </p:sp>
        </p:grpSp>
      </p:grpSp>
      <p:grpSp>
        <p:nvGrpSpPr>
          <p:cNvPr id="44" name="Group 46"/>
          <p:cNvGrpSpPr>
            <a:grpSpLocks/>
          </p:cNvGrpSpPr>
          <p:nvPr/>
        </p:nvGrpSpPr>
        <p:grpSpPr bwMode="auto">
          <a:xfrm rot="10800000">
            <a:off x="1947665" y="2092327"/>
            <a:ext cx="158750" cy="2395537"/>
            <a:chOff x="2806" y="905"/>
            <a:chExt cx="148" cy="2509"/>
          </a:xfrm>
        </p:grpSpPr>
        <p:grpSp>
          <p:nvGrpSpPr>
            <p:cNvPr id="45" name="Group 47"/>
            <p:cNvGrpSpPr>
              <a:grpSpLocks/>
            </p:cNvGrpSpPr>
            <p:nvPr/>
          </p:nvGrpSpPr>
          <p:grpSpPr bwMode="auto">
            <a:xfrm>
              <a:off x="2806" y="905"/>
              <a:ext cx="148" cy="2509"/>
              <a:chOff x="1956" y="1311"/>
              <a:chExt cx="148" cy="2509"/>
            </a:xfrm>
          </p:grpSpPr>
          <p:sp>
            <p:nvSpPr>
              <p:cNvPr id="47" name="AutoShape 48"/>
              <p:cNvSpPr>
                <a:spLocks noChangeArrowheads="1"/>
              </p:cNvSpPr>
              <p:nvPr/>
            </p:nvSpPr>
            <p:spPr bwMode="auto">
              <a:xfrm rot="10800000">
                <a:off x="1956" y="2564"/>
                <a:ext cx="148" cy="1256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>
                  <a:latin typeface="Calibri" panose="020F0502020204030204" pitchFamily="34" charset="0"/>
                </a:endParaRPr>
              </a:p>
            </p:txBody>
          </p:sp>
          <p:sp>
            <p:nvSpPr>
              <p:cNvPr id="48" name="AutoShape 49"/>
              <p:cNvSpPr>
                <a:spLocks noChangeArrowheads="1"/>
              </p:cNvSpPr>
              <p:nvPr/>
            </p:nvSpPr>
            <p:spPr bwMode="auto">
              <a:xfrm>
                <a:off x="1956" y="1311"/>
                <a:ext cx="148" cy="1256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46" name="Oval 50"/>
            <p:cNvSpPr>
              <a:spLocks noChangeArrowheads="1"/>
            </p:cNvSpPr>
            <p:nvPr/>
          </p:nvSpPr>
          <p:spPr bwMode="auto">
            <a:xfrm rot="10800000">
              <a:off x="2806" y="2086"/>
              <a:ext cx="148" cy="1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>
                <a:latin typeface="Calibri" panose="020F0502020204030204" pitchFamily="34" charset="0"/>
              </a:endParaRPr>
            </a:p>
          </p:txBody>
        </p:sp>
      </p:grpSp>
      <p:grpSp>
        <p:nvGrpSpPr>
          <p:cNvPr id="49" name="グループ化 48"/>
          <p:cNvGrpSpPr>
            <a:grpSpLocks/>
          </p:cNvGrpSpPr>
          <p:nvPr/>
        </p:nvGrpSpPr>
        <p:grpSpPr bwMode="auto">
          <a:xfrm rot="19991779">
            <a:off x="1379339" y="2947990"/>
            <a:ext cx="1304925" cy="698500"/>
            <a:chOff x="94299" y="4850277"/>
            <a:chExt cx="2235754" cy="1197421"/>
          </a:xfrm>
        </p:grpSpPr>
        <p:grpSp>
          <p:nvGrpSpPr>
            <p:cNvPr id="50" name="グループ化 5"/>
            <p:cNvGrpSpPr>
              <a:grpSpLocks/>
            </p:cNvGrpSpPr>
            <p:nvPr/>
          </p:nvGrpSpPr>
          <p:grpSpPr bwMode="auto">
            <a:xfrm>
              <a:off x="94299" y="5569846"/>
              <a:ext cx="1191753" cy="477852"/>
              <a:chOff x="6495227" y="4604765"/>
              <a:chExt cx="952213" cy="393288"/>
            </a:xfrm>
          </p:grpSpPr>
          <p:sp>
            <p:nvSpPr>
              <p:cNvPr id="54" name="五角形 53"/>
              <p:cNvSpPr/>
              <p:nvPr/>
            </p:nvSpPr>
            <p:spPr>
              <a:xfrm rot="14165198">
                <a:off x="6731530" y="4521118"/>
                <a:ext cx="232940" cy="725850"/>
              </a:xfrm>
              <a:prstGeom prst="pentagon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55" name="台形 54"/>
              <p:cNvSpPr/>
              <p:nvPr/>
            </p:nvSpPr>
            <p:spPr>
              <a:xfrm rot="3299004">
                <a:off x="6963203" y="4363121"/>
                <a:ext cx="230701" cy="719329"/>
              </a:xfrm>
              <a:prstGeom prst="trapezoid">
                <a:avLst>
                  <a:gd name="adj" fmla="val 16091"/>
                </a:avLst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</p:grpSp>
        <p:grpSp>
          <p:nvGrpSpPr>
            <p:cNvPr id="51" name="グループ化 50"/>
            <p:cNvGrpSpPr/>
            <p:nvPr/>
          </p:nvGrpSpPr>
          <p:grpSpPr>
            <a:xfrm rot="10800000">
              <a:off x="1138300" y="4850277"/>
              <a:ext cx="1191753" cy="477852"/>
              <a:chOff x="6495227" y="4604765"/>
              <a:chExt cx="952213" cy="393288"/>
            </a:xfrm>
            <a:noFill/>
          </p:grpSpPr>
          <p:sp>
            <p:nvSpPr>
              <p:cNvPr id="52" name="五角形 51"/>
              <p:cNvSpPr/>
              <p:nvPr/>
            </p:nvSpPr>
            <p:spPr>
              <a:xfrm rot="14165198">
                <a:off x="6740755" y="4518056"/>
                <a:ext cx="234469" cy="725526"/>
              </a:xfrm>
              <a:prstGeom prst="pentag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53" name="台形 52"/>
              <p:cNvSpPr/>
              <p:nvPr/>
            </p:nvSpPr>
            <p:spPr>
              <a:xfrm rot="3299004">
                <a:off x="6972300" y="4359825"/>
                <a:ext cx="230200" cy="720080"/>
              </a:xfrm>
              <a:prstGeom prst="trapezoid">
                <a:avLst>
                  <a:gd name="adj" fmla="val 1609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</p:grpSp>
      </p:grpSp>
      <p:grpSp>
        <p:nvGrpSpPr>
          <p:cNvPr id="56" name="Group 46"/>
          <p:cNvGrpSpPr>
            <a:grpSpLocks/>
          </p:cNvGrpSpPr>
          <p:nvPr/>
        </p:nvGrpSpPr>
        <p:grpSpPr bwMode="auto">
          <a:xfrm rot="10800000">
            <a:off x="1931790" y="2093914"/>
            <a:ext cx="192087" cy="2395538"/>
            <a:chOff x="2806" y="905"/>
            <a:chExt cx="148" cy="2509"/>
          </a:xfrm>
        </p:grpSpPr>
        <p:grpSp>
          <p:nvGrpSpPr>
            <p:cNvPr id="57" name="Group 47"/>
            <p:cNvGrpSpPr>
              <a:grpSpLocks/>
            </p:cNvGrpSpPr>
            <p:nvPr/>
          </p:nvGrpSpPr>
          <p:grpSpPr bwMode="auto">
            <a:xfrm>
              <a:off x="2806" y="905"/>
              <a:ext cx="148" cy="2509"/>
              <a:chOff x="1956" y="1311"/>
              <a:chExt cx="148" cy="2509"/>
            </a:xfrm>
          </p:grpSpPr>
          <p:sp>
            <p:nvSpPr>
              <p:cNvPr id="59" name="AutoShape 48"/>
              <p:cNvSpPr>
                <a:spLocks noChangeArrowheads="1"/>
              </p:cNvSpPr>
              <p:nvPr/>
            </p:nvSpPr>
            <p:spPr bwMode="auto">
              <a:xfrm rot="10800000">
                <a:off x="1956" y="2564"/>
                <a:ext cx="148" cy="1256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>
                  <a:latin typeface="Calibri" panose="020F0502020204030204" pitchFamily="34" charset="0"/>
                </a:endParaRPr>
              </a:p>
            </p:txBody>
          </p:sp>
          <p:sp>
            <p:nvSpPr>
              <p:cNvPr id="60" name="AutoShape 49"/>
              <p:cNvSpPr>
                <a:spLocks noChangeArrowheads="1"/>
              </p:cNvSpPr>
              <p:nvPr/>
            </p:nvSpPr>
            <p:spPr bwMode="auto">
              <a:xfrm>
                <a:off x="1956" y="1311"/>
                <a:ext cx="148" cy="1256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58" name="Oval 50"/>
            <p:cNvSpPr>
              <a:spLocks noChangeArrowheads="1"/>
            </p:cNvSpPr>
            <p:nvPr/>
          </p:nvSpPr>
          <p:spPr bwMode="auto">
            <a:xfrm rot="10800000">
              <a:off x="2806" y="2086"/>
              <a:ext cx="148" cy="14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>
                <a:latin typeface="Calibri" panose="020F0502020204030204" pitchFamily="34" charset="0"/>
              </a:endParaRPr>
            </a:p>
          </p:txBody>
        </p:sp>
      </p:grpSp>
      <p:sp>
        <p:nvSpPr>
          <p:cNvPr id="61" name="Oval 51"/>
          <p:cNvSpPr>
            <a:spLocks noChangeArrowheads="1"/>
          </p:cNvSpPr>
          <p:nvPr/>
        </p:nvSpPr>
        <p:spPr bwMode="auto">
          <a:xfrm>
            <a:off x="1984177" y="3236914"/>
            <a:ext cx="85725" cy="841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Calibri" panose="020F050202020403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812680" y="1795463"/>
            <a:ext cx="1045632" cy="46166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テキスト ボックス 63"/>
              <p:cNvSpPr txBox="1"/>
              <p:nvPr/>
            </p:nvSpPr>
            <p:spPr>
              <a:xfrm>
                <a:off x="3817980" y="2326095"/>
                <a:ext cx="4934064" cy="4367349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７時のとき、長針と短針は、２１０度離</a:t>
                </a:r>
                <a:endParaRPr kumimoji="0" lang="en-US" altLang="ja-JP" sz="2400" kern="0" dirty="0" smtClean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lvl="0">
                  <a:defRPr/>
                </a:pPr>
                <a:r>
                  <a:rPr kumimoji="0" lang="ja-JP" altLang="en-US" sz="2400" kern="0" dirty="0" err="1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れて</a:t>
                </a:r>
                <a:r>
                  <a:rPr kumimoji="0" lang="ja-JP" altLang="en-US" sz="2400" kern="0" dirty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います</a:t>
                </a: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。</a:t>
                </a:r>
                <a:endParaRPr kumimoji="0" lang="en-US" altLang="ja-JP" sz="2400" kern="0" dirty="0" smtClean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lvl="0">
                  <a:defRPr/>
                </a:pP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９０度になったときなので</a:t>
                </a:r>
                <a:endParaRPr kumimoji="0" lang="en-US" altLang="ja-JP" sz="2400" kern="0" dirty="0" smtClean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lvl="0">
                  <a:defRPr/>
                </a:pP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２１０－９０＝１２０度を長針は短針に</a:t>
                </a:r>
                <a:endParaRPr kumimoji="0" lang="en-US" altLang="ja-JP" sz="2400" kern="0" dirty="0" smtClean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lvl="0">
                  <a:defRPr/>
                </a:pP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１分間に５．５度近づくので、</a:t>
                </a:r>
                <a:endParaRPr kumimoji="0" lang="en-US" altLang="ja-JP" sz="2400" kern="0" dirty="0" smtClean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lvl="0">
                  <a:defRPr/>
                </a:pP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１２０</a:t>
                </a:r>
                <a:r>
                  <a:rPr kumimoji="0" lang="en-US" altLang="ja-JP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÷</a:t>
                </a: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５．５＝１２０</a:t>
                </a:r>
                <a:r>
                  <a:rPr kumimoji="0" lang="en-US" altLang="ja-JP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÷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ja-JP" sz="240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</m:ctrlPr>
                      </m:fPr>
                      <m:num>
                        <m:r>
                          <a:rPr kumimoji="0" lang="ja-JP" altLang="en-US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１１</m:t>
                        </m:r>
                      </m:num>
                      <m:den>
                        <m:r>
                          <a:rPr kumimoji="0" lang="ja-JP" altLang="en-US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２</m:t>
                        </m:r>
                      </m:den>
                    </m:f>
                  </m:oMath>
                </a14:m>
                <a:endParaRPr kumimoji="0" lang="en-US" altLang="ja-JP" sz="2400" kern="0" dirty="0" smtClean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lvl="0">
                  <a:defRPr/>
                </a:pP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　 ＝１２０</a:t>
                </a:r>
                <a:r>
                  <a:rPr kumimoji="0" lang="en-US" altLang="ja-JP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ja-JP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</m:ctrlPr>
                      </m:fPr>
                      <m:num>
                        <m:r>
                          <a:rPr kumimoji="0" lang="ja-JP" altLang="en-US" sz="240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２</m:t>
                        </m:r>
                      </m:num>
                      <m:den>
                        <m:r>
                          <a:rPr kumimoji="0" lang="ja-JP" altLang="en-US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１１</m:t>
                        </m:r>
                      </m:den>
                    </m:f>
                  </m:oMath>
                </a14:m>
                <a:endParaRPr kumimoji="0" lang="en-US" altLang="ja-JP" sz="2400" kern="0" dirty="0" smtClean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lvl="0">
                  <a:defRPr/>
                </a:pP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　 </a:t>
                </a:r>
                <a:r>
                  <a:rPr kumimoji="0" lang="en-US" altLang="ja-JP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=</a:t>
                </a:r>
                <a14:m>
                  <m:oMath xmlns:m="http://schemas.openxmlformats.org/officeDocument/2006/math">
                    <m:r>
                      <a:rPr kumimoji="0" lang="ja-JP" altLang="en-US" sz="2400" i="1" ker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AR P教科書体M" panose="03000600000000000000" pitchFamily="66" charset="-128"/>
                      </a:rPr>
                      <m:t>２１</m:t>
                    </m:r>
                    <m:f>
                      <m:fPr>
                        <m:ctrlPr>
                          <a:rPr kumimoji="0" lang="en-US" altLang="ja-JP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</m:ctrlPr>
                      </m:fPr>
                      <m:num>
                        <m:r>
                          <a:rPr kumimoji="0" lang="ja-JP" altLang="en-US" sz="240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９</m:t>
                        </m:r>
                      </m:num>
                      <m:den>
                        <m:r>
                          <a:rPr kumimoji="0" lang="ja-JP" altLang="en-US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１１</m:t>
                        </m:r>
                      </m:den>
                    </m:f>
                  </m:oMath>
                </a14:m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（分）</a:t>
                </a:r>
                <a:endParaRPr kumimoji="0" lang="en-US" altLang="ja-JP" sz="2400" kern="0" dirty="0" smtClean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 algn="r">
                  <a:defRPr/>
                </a:pP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（答え）７時</a:t>
                </a:r>
                <a14:m>
                  <m:oMath xmlns:m="http://schemas.openxmlformats.org/officeDocument/2006/math">
                    <m:r>
                      <a:rPr kumimoji="0" lang="ja-JP" altLang="en-US" sz="2400" i="1" ker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AR P教科書体M" panose="03000600000000000000" pitchFamily="66" charset="-128"/>
                      </a:rPr>
                      <m:t>２１</m:t>
                    </m:r>
                    <m:f>
                      <m:fPr>
                        <m:ctrlPr>
                          <a:rPr kumimoji="0" lang="en-US" altLang="ja-JP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</m:ctrlPr>
                      </m:fPr>
                      <m:num>
                        <m:r>
                          <a:rPr kumimoji="0" lang="ja-JP" altLang="en-US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９</m:t>
                        </m:r>
                      </m:num>
                      <m:den>
                        <m:r>
                          <a:rPr kumimoji="0" lang="ja-JP" altLang="en-US" sz="2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１１</m:t>
                        </m:r>
                      </m:den>
                    </m:f>
                  </m:oMath>
                </a14:m>
                <a:r>
                  <a:rPr kumimoji="0" lang="ja-JP" altLang="en-US" sz="2400" kern="0" dirty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（</a:t>
                </a:r>
                <a:r>
                  <a:rPr kumimoji="0" lang="ja-JP" altLang="en-US" sz="2400" kern="0" dirty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分</a:t>
                </a:r>
                <a:r>
                  <a:rPr kumimoji="0" lang="ja-JP" altLang="en-US" sz="24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）</a:t>
                </a:r>
                <a:endParaRPr kumimoji="0" lang="en-US" altLang="ja-JP" sz="2400" kern="0" dirty="0">
                  <a:solidFill>
                    <a:prstClr val="black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</mc:Choice>
        <mc:Fallback>
          <p:sp>
            <p:nvSpPr>
              <p:cNvPr id="64" name="テキスト ボックス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80" y="2326095"/>
                <a:ext cx="4934064" cy="4367349"/>
              </a:xfrm>
              <a:prstGeom prst="rect">
                <a:avLst/>
              </a:prstGeom>
              <a:blipFill rotWithShape="0">
                <a:blip r:embed="rId6"/>
                <a:stretch>
                  <a:fillRect l="-1471" t="-693" r="-1471"/>
                </a:stretch>
              </a:blipFill>
              <a:ln w="381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円弧 38"/>
          <p:cNvSpPr/>
          <p:nvPr/>
        </p:nvSpPr>
        <p:spPr>
          <a:xfrm>
            <a:off x="1475780" y="2738512"/>
            <a:ext cx="1126728" cy="1126728"/>
          </a:xfrm>
          <a:prstGeom prst="arc">
            <a:avLst>
              <a:gd name="adj1" fmla="val 16200000"/>
              <a:gd name="adj2" fmla="val 7482275"/>
            </a:avLst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円弧 39"/>
          <p:cNvSpPr/>
          <p:nvPr/>
        </p:nvSpPr>
        <p:spPr>
          <a:xfrm rot="8022938">
            <a:off x="1517123" y="2721173"/>
            <a:ext cx="1126728" cy="1126728"/>
          </a:xfrm>
          <a:prstGeom prst="arc">
            <a:avLst>
              <a:gd name="adj1" fmla="val 16200000"/>
              <a:gd name="adj2" fmla="val 193931"/>
            </a:avLst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504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854000">
                                      <p:cBhvr>
                                        <p:cTn id="11" dur="4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54000">
                                      <p:cBhvr>
                                        <p:cTn id="13" dur="4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4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4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2" grpId="0" animBg="1"/>
      <p:bldP spid="64" grpId="0" animBg="1"/>
      <p:bldP spid="39" grpId="0" animBg="1"/>
      <p:bldP spid="4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3|2.7|1.5|1.2|2.3|2.9|3.4|1.4|1.5|2.4|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1.8|6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5.3|2.4|3.7|3.5|3|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3.3|5.8|1.6|2.1|5.7|4.1|2.7|2.1|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5.5|6.5|1.3|1.7|5.3|6.3|6.1|2.5|2.2|1.6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57150">
          <a:solidFill>
            <a:srgbClr val="FF99FF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4968</TotalTime>
  <Words>342</Words>
  <Application>Microsoft Office PowerPoint</Application>
  <PresentationFormat>画面に合わせる (4:3)</PresentationFormat>
  <Paragraphs>57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AR P丸ゴシック体E</vt:lpstr>
      <vt:lpstr>Cambria Math</vt:lpstr>
      <vt:lpstr>AR P教科書体M</vt:lpstr>
      <vt:lpstr>Calibri</vt:lpstr>
      <vt:lpstr>ＭＳ Ｐゴシック</vt:lpstr>
      <vt:lpstr>HG丸ｺﾞｼｯｸM-PRO</vt:lpstr>
      <vt:lpstr>Arial</vt:lpstr>
      <vt:lpstr>フラッシュ１</vt:lpstr>
      <vt:lpstr>時計算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193</cp:revision>
  <dcterms:created xsi:type="dcterms:W3CDTF">2015-06-25T04:58:05Z</dcterms:created>
  <dcterms:modified xsi:type="dcterms:W3CDTF">2020-08-16T05:31:31Z</dcterms:modified>
</cp:coreProperties>
</file>