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2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795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BFD"/>
    <a:srgbClr val="C4F3F9"/>
    <a:srgbClr val="C1E6F3"/>
    <a:srgbClr val="C7FFFF"/>
    <a:srgbClr val="AFFFFF"/>
    <a:srgbClr val="FFFF99"/>
    <a:srgbClr val="FF66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94660"/>
  </p:normalViewPr>
  <p:slideViewPr>
    <p:cSldViewPr showGuides="1">
      <p:cViewPr>
        <p:scale>
          <a:sx n="66" d="100"/>
          <a:sy n="66" d="100"/>
        </p:scale>
        <p:origin x="54" y="54"/>
      </p:cViewPr>
      <p:guideLst>
        <p:guide orient="horz" pos="3158"/>
        <p:guide pos="3795"/>
        <p:guide orient="horz" pos="22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5360" y="812867"/>
            <a:ext cx="7070551" cy="3200964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「コンパスを</a:t>
            </a: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使った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円</a:t>
            </a: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のかき方」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円/楕円 12"/>
          <p:cNvSpPr>
            <a:spLocks noChangeArrowheads="1"/>
          </p:cNvSpPr>
          <p:nvPr/>
        </p:nvSpPr>
        <p:spPr bwMode="auto">
          <a:xfrm>
            <a:off x="7834714" y="1859964"/>
            <a:ext cx="2584800" cy="25848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17736"/>
              </p:ext>
            </p:extLst>
          </p:nvPr>
        </p:nvGraphicFramePr>
        <p:xfrm>
          <a:off x="7757464" y="3136886"/>
          <a:ext cx="2700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  <a:gridCol w="450000"/>
                <a:gridCol w="450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035743"/>
              </p:ext>
            </p:extLst>
          </p:nvPr>
        </p:nvGraphicFramePr>
        <p:xfrm>
          <a:off x="7795452" y="981041"/>
          <a:ext cx="2700000" cy="21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  <a:gridCol w="450000"/>
                <a:gridCol w="450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1" name="グループ化 30"/>
          <p:cNvGrpSpPr/>
          <p:nvPr/>
        </p:nvGrpSpPr>
        <p:grpSpPr>
          <a:xfrm>
            <a:off x="7346744" y="102118"/>
            <a:ext cx="3624125" cy="6117356"/>
            <a:chOff x="3192193" y="789671"/>
            <a:chExt cx="3624125" cy="6117356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33" name="正方形/長方形 32"/>
            <p:cNvSpPr/>
            <p:nvPr/>
          </p:nvSpPr>
          <p:spPr>
            <a:xfrm>
              <a:off x="4976718" y="3829027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4" name="円/楕円 33"/>
          <p:cNvSpPr>
            <a:spLocks noChangeArrowheads="1"/>
          </p:cNvSpPr>
          <p:nvPr/>
        </p:nvSpPr>
        <p:spPr bwMode="auto">
          <a:xfrm>
            <a:off x="9094083" y="3086244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xit" presetSubtype="2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/>
              <a:t>①</a:t>
            </a:r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2423878" y="2044621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1" name="円/楕円 12"/>
          <p:cNvSpPr>
            <a:spLocks noChangeArrowheads="1"/>
          </p:cNvSpPr>
          <p:nvPr/>
        </p:nvSpPr>
        <p:spPr bwMode="auto">
          <a:xfrm>
            <a:off x="1553401" y="3340764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6" name="円/楕円 13"/>
          <p:cNvSpPr>
            <a:spLocks noChangeArrowheads="1"/>
          </p:cNvSpPr>
          <p:nvPr/>
        </p:nvSpPr>
        <p:spPr bwMode="auto">
          <a:xfrm>
            <a:off x="3287976" y="3340764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7" name="円/楕円 21"/>
          <p:cNvSpPr>
            <a:spLocks noChangeArrowheads="1"/>
          </p:cNvSpPr>
          <p:nvPr/>
        </p:nvSpPr>
        <p:spPr bwMode="auto">
          <a:xfrm>
            <a:off x="6328140" y="3357890"/>
            <a:ext cx="2555875" cy="2557463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aphicFrame>
        <p:nvGraphicFramePr>
          <p:cNvPr id="148" name="表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172300"/>
              </p:ext>
            </p:extLst>
          </p:nvPr>
        </p:nvGraphicFramePr>
        <p:xfrm>
          <a:off x="6310210" y="4636754"/>
          <a:ext cx="3888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9" name="表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496478"/>
              </p:ext>
            </p:extLst>
          </p:nvPr>
        </p:nvGraphicFramePr>
        <p:xfrm>
          <a:off x="6311321" y="2044332"/>
          <a:ext cx="3888000" cy="25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7569411" y="4601623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2816865" y="459329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3680126" y="329597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4539218" y="45932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1038820" y="1558593"/>
            <a:ext cx="3633650" cy="6179948"/>
            <a:chOff x="3192193" y="789671"/>
            <a:chExt cx="3633650" cy="6179948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8" name="正方形/長方形 7"/>
            <p:cNvSpPr/>
            <p:nvPr/>
          </p:nvSpPr>
          <p:spPr>
            <a:xfrm>
              <a:off x="4986243" y="389161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5794038" y="1564036"/>
            <a:ext cx="3624125" cy="6160898"/>
            <a:chOff x="3192193" y="789671"/>
            <a:chExt cx="3624125" cy="6160898"/>
          </a:xfrm>
        </p:grpSpPr>
        <p:pic>
          <p:nvPicPr>
            <p:cNvPr id="68" name="図 6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69" name="正方形/長方形 68"/>
            <p:cNvSpPr/>
            <p:nvPr/>
          </p:nvSpPr>
          <p:spPr>
            <a:xfrm>
              <a:off x="4976718" y="387256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76481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21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22" presetClass="exit" presetSubtype="2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21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/>
              <a:t>①</a:t>
            </a:r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2423878" y="2044621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1" name="円/楕円 12"/>
          <p:cNvSpPr>
            <a:spLocks noChangeArrowheads="1"/>
          </p:cNvSpPr>
          <p:nvPr/>
        </p:nvSpPr>
        <p:spPr bwMode="auto">
          <a:xfrm>
            <a:off x="1553401" y="3340764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6" name="円/楕円 13"/>
          <p:cNvSpPr>
            <a:spLocks noChangeArrowheads="1"/>
          </p:cNvSpPr>
          <p:nvPr/>
        </p:nvSpPr>
        <p:spPr bwMode="auto">
          <a:xfrm>
            <a:off x="3287976" y="3340764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4" name="円/楕円 4"/>
          <p:cNvSpPr>
            <a:spLocks noChangeArrowheads="1"/>
          </p:cNvSpPr>
          <p:nvPr/>
        </p:nvSpPr>
        <p:spPr bwMode="auto">
          <a:xfrm>
            <a:off x="7175419" y="2041098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graphicFrame>
        <p:nvGraphicFramePr>
          <p:cNvPr id="148" name="表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418205"/>
              </p:ext>
            </p:extLst>
          </p:nvPr>
        </p:nvGraphicFramePr>
        <p:xfrm>
          <a:off x="6744456" y="3339578"/>
          <a:ext cx="3456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9" name="表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464410"/>
              </p:ext>
            </p:extLst>
          </p:nvPr>
        </p:nvGraphicFramePr>
        <p:xfrm>
          <a:off x="7176456" y="2044332"/>
          <a:ext cx="3456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8431626" y="3302106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2816865" y="459329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3680126" y="329597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4539218" y="45932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7" name="円/楕円 21"/>
          <p:cNvSpPr>
            <a:spLocks noChangeArrowheads="1"/>
          </p:cNvSpPr>
          <p:nvPr/>
        </p:nvSpPr>
        <p:spPr bwMode="auto">
          <a:xfrm>
            <a:off x="6328140" y="3357890"/>
            <a:ext cx="2555875" cy="2557463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5" name="円/楕円 24"/>
          <p:cNvSpPr>
            <a:spLocks noChangeArrowheads="1"/>
          </p:cNvSpPr>
          <p:nvPr/>
        </p:nvSpPr>
        <p:spPr bwMode="auto">
          <a:xfrm>
            <a:off x="7569411" y="4601623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pSp>
        <p:nvGrpSpPr>
          <p:cNvPr id="26" name="グループ化 25"/>
          <p:cNvGrpSpPr/>
          <p:nvPr/>
        </p:nvGrpSpPr>
        <p:grpSpPr>
          <a:xfrm>
            <a:off x="1920224" y="277441"/>
            <a:ext cx="3633650" cy="6179948"/>
            <a:chOff x="3192193" y="789671"/>
            <a:chExt cx="3633650" cy="6179948"/>
          </a:xfrm>
        </p:grpSpPr>
        <p:pic>
          <p:nvPicPr>
            <p:cNvPr id="27" name="図 2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28" name="正方形/長方形 27"/>
            <p:cNvSpPr/>
            <p:nvPr/>
          </p:nvSpPr>
          <p:spPr>
            <a:xfrm>
              <a:off x="4986243" y="389161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661972" y="273643"/>
            <a:ext cx="3624125" cy="6160898"/>
            <a:chOff x="3192193" y="789671"/>
            <a:chExt cx="3624125" cy="6160898"/>
          </a:xfrm>
        </p:grpSpPr>
        <p:pic>
          <p:nvPicPr>
            <p:cNvPr id="30" name="図 2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31" name="正方形/長方形 30"/>
            <p:cNvSpPr/>
            <p:nvPr/>
          </p:nvSpPr>
          <p:spPr>
            <a:xfrm>
              <a:off x="4976718" y="387256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3125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22" presetClass="exit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/>
              <a:t>①</a:t>
            </a:r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2423878" y="2044621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1" name="円/楕円 12"/>
          <p:cNvSpPr>
            <a:spLocks noChangeArrowheads="1"/>
          </p:cNvSpPr>
          <p:nvPr/>
        </p:nvSpPr>
        <p:spPr bwMode="auto">
          <a:xfrm>
            <a:off x="1553401" y="3340764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46" name="円/楕円 13"/>
          <p:cNvSpPr>
            <a:spLocks noChangeArrowheads="1"/>
          </p:cNvSpPr>
          <p:nvPr/>
        </p:nvSpPr>
        <p:spPr bwMode="auto">
          <a:xfrm>
            <a:off x="3287976" y="3340764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2816865" y="459329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3680126" y="329597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4539218" y="45932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6" name="円/楕円 13"/>
          <p:cNvSpPr>
            <a:spLocks noChangeArrowheads="1"/>
          </p:cNvSpPr>
          <p:nvPr/>
        </p:nvSpPr>
        <p:spPr bwMode="auto">
          <a:xfrm>
            <a:off x="8045706" y="3346877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aphicFrame>
        <p:nvGraphicFramePr>
          <p:cNvPr id="149" name="表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849901"/>
              </p:ext>
            </p:extLst>
          </p:nvPr>
        </p:nvGraphicFramePr>
        <p:xfrm>
          <a:off x="8040504" y="3339048"/>
          <a:ext cx="2592000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8" name="表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239349"/>
              </p:ext>
            </p:extLst>
          </p:nvPr>
        </p:nvGraphicFramePr>
        <p:xfrm>
          <a:off x="8040504" y="4641625"/>
          <a:ext cx="2592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147" name="円/楕円 21"/>
          <p:cNvSpPr>
            <a:spLocks noChangeArrowheads="1"/>
          </p:cNvSpPr>
          <p:nvPr/>
        </p:nvSpPr>
        <p:spPr bwMode="auto">
          <a:xfrm>
            <a:off x="6328140" y="3357890"/>
            <a:ext cx="2555875" cy="2557463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5" name="円/楕円 24"/>
          <p:cNvSpPr>
            <a:spLocks noChangeArrowheads="1"/>
          </p:cNvSpPr>
          <p:nvPr/>
        </p:nvSpPr>
        <p:spPr bwMode="auto">
          <a:xfrm>
            <a:off x="7569411" y="4601623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7" name="円/楕円 26"/>
          <p:cNvSpPr>
            <a:spLocks noChangeArrowheads="1"/>
          </p:cNvSpPr>
          <p:nvPr/>
        </p:nvSpPr>
        <p:spPr bwMode="auto">
          <a:xfrm>
            <a:off x="8431626" y="3302106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9287902" y="4593207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24" name="円/楕円 4"/>
          <p:cNvSpPr>
            <a:spLocks noChangeArrowheads="1"/>
          </p:cNvSpPr>
          <p:nvPr/>
        </p:nvSpPr>
        <p:spPr bwMode="auto">
          <a:xfrm>
            <a:off x="7175419" y="2041098"/>
            <a:ext cx="2592000" cy="259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2789972" y="1553465"/>
            <a:ext cx="3633650" cy="6179948"/>
            <a:chOff x="3192193" y="789671"/>
            <a:chExt cx="3633650" cy="6179948"/>
          </a:xfrm>
        </p:grpSpPr>
        <p:pic>
          <p:nvPicPr>
            <p:cNvPr id="29" name="図 2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30" name="正方形/長方形 29"/>
            <p:cNvSpPr/>
            <p:nvPr/>
          </p:nvSpPr>
          <p:spPr>
            <a:xfrm>
              <a:off x="4986243" y="389161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7531720" y="1549667"/>
            <a:ext cx="3624125" cy="6160898"/>
            <a:chOff x="3192193" y="789671"/>
            <a:chExt cx="3624125" cy="6160898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3192193" y="789671"/>
              <a:ext cx="1839805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33" name="正方形/長方形 32"/>
            <p:cNvSpPr/>
            <p:nvPr/>
          </p:nvSpPr>
          <p:spPr>
            <a:xfrm>
              <a:off x="4976718" y="387256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2334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22" presetClass="exit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 smtClean="0"/>
              <a:t>②</a:t>
            </a:r>
            <a:endParaRPr lang="ja-JP" altLang="en-US" dirty="0"/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1998936" y="2482999"/>
            <a:ext cx="3455878" cy="3455878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3687679" y="4167063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4545053" y="4166813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2822879" y="4162050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3" name="円/楕円 32"/>
          <p:cNvSpPr>
            <a:spLocks noChangeArrowheads="1"/>
          </p:cNvSpPr>
          <p:nvPr/>
        </p:nvSpPr>
        <p:spPr bwMode="auto">
          <a:xfrm>
            <a:off x="1946426" y="58896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2" name="円/楕円 31"/>
          <p:cNvSpPr>
            <a:spLocks noChangeArrowheads="1"/>
          </p:cNvSpPr>
          <p:nvPr/>
        </p:nvSpPr>
        <p:spPr bwMode="auto">
          <a:xfrm>
            <a:off x="5405863" y="589116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2" name="円弧 1"/>
          <p:cNvSpPr/>
          <p:nvPr/>
        </p:nvSpPr>
        <p:spPr>
          <a:xfrm>
            <a:off x="1993892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>
            <a:off x="3726875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254145" y="4210877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flipH="1">
            <a:off x="3731747" y="4201509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4"/>
          <p:cNvSpPr>
            <a:spLocks noChangeArrowheads="1"/>
          </p:cNvSpPr>
          <p:nvPr/>
        </p:nvSpPr>
        <p:spPr bwMode="auto">
          <a:xfrm>
            <a:off x="6751774" y="2477076"/>
            <a:ext cx="3448800" cy="34488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aphicFrame>
        <p:nvGraphicFramePr>
          <p:cNvPr id="148" name="表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126744"/>
              </p:ext>
            </p:extLst>
          </p:nvPr>
        </p:nvGraphicFramePr>
        <p:xfrm>
          <a:off x="6749954" y="4199624"/>
          <a:ext cx="3456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786553"/>
              </p:ext>
            </p:extLst>
          </p:nvPr>
        </p:nvGraphicFramePr>
        <p:xfrm>
          <a:off x="6749954" y="2472567"/>
          <a:ext cx="3456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8434865" y="4157150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6085588" y="1128397"/>
            <a:ext cx="4816028" cy="6160898"/>
            <a:chOff x="2762403" y="789671"/>
            <a:chExt cx="4816028" cy="6160898"/>
          </a:xfrm>
        </p:grpSpPr>
        <p:pic>
          <p:nvPicPr>
            <p:cNvPr id="47" name="図 46"/>
            <p:cNvPicPr>
              <a:picLocks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2762403" y="789671"/>
              <a:ext cx="2412000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48" name="正方形/長方形 47"/>
            <p:cNvSpPr/>
            <p:nvPr/>
          </p:nvSpPr>
          <p:spPr>
            <a:xfrm>
              <a:off x="5166431" y="3872569"/>
              <a:ext cx="24120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1333689" y="1109347"/>
            <a:ext cx="4199974" cy="6179948"/>
            <a:chOff x="2625869" y="789671"/>
            <a:chExt cx="4199974" cy="6179948"/>
          </a:xfrm>
        </p:grpSpPr>
        <p:pic>
          <p:nvPicPr>
            <p:cNvPr id="50" name="図 49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2625869" y="789671"/>
              <a:ext cx="2406130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正方形/長方形 50"/>
            <p:cNvSpPr/>
            <p:nvPr/>
          </p:nvSpPr>
          <p:spPr>
            <a:xfrm>
              <a:off x="4986243" y="389161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5496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6" presetID="22" presetClass="exit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7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 animBg="1"/>
      <p:bldP spid="158" grpId="0" animBg="1"/>
      <p:bldP spid="33" grpId="0" animBg="1"/>
      <p:bldP spid="32" grpId="0" animBg="1"/>
      <p:bldP spid="1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 smtClean="0"/>
              <a:t>②</a:t>
            </a:r>
            <a:endParaRPr lang="ja-JP" altLang="en-US" dirty="0"/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1998936" y="2482999"/>
            <a:ext cx="3455878" cy="3455878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3678153" y="4162299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4530764" y="4157286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2822879" y="4157286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3" name="円/楕円 32"/>
          <p:cNvSpPr>
            <a:spLocks noChangeArrowheads="1"/>
          </p:cNvSpPr>
          <p:nvPr/>
        </p:nvSpPr>
        <p:spPr bwMode="auto">
          <a:xfrm>
            <a:off x="1946426" y="58896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2" name="円/楕円 31"/>
          <p:cNvSpPr>
            <a:spLocks noChangeArrowheads="1"/>
          </p:cNvSpPr>
          <p:nvPr/>
        </p:nvSpPr>
        <p:spPr bwMode="auto">
          <a:xfrm>
            <a:off x="5405863" y="589116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2" name="円弧 1"/>
          <p:cNvSpPr/>
          <p:nvPr/>
        </p:nvSpPr>
        <p:spPr>
          <a:xfrm>
            <a:off x="1993892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>
            <a:off x="3726875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254145" y="4210877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flipH="1">
            <a:off x="3731747" y="4201509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>
            <a:off x="6740202" y="3351887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482985"/>
              </p:ext>
            </p:extLst>
          </p:nvPr>
        </p:nvGraphicFramePr>
        <p:xfrm>
          <a:off x="6749954" y="2472567"/>
          <a:ext cx="1728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34" name="円/楕円 4"/>
          <p:cNvSpPr>
            <a:spLocks noChangeArrowheads="1"/>
          </p:cNvSpPr>
          <p:nvPr/>
        </p:nvSpPr>
        <p:spPr bwMode="auto">
          <a:xfrm>
            <a:off x="6751774" y="2477076"/>
            <a:ext cx="3448800" cy="34488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8422165" y="4157150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5" name="円/楕円 34"/>
          <p:cNvSpPr>
            <a:spLocks noChangeArrowheads="1"/>
          </p:cNvSpPr>
          <p:nvPr/>
        </p:nvSpPr>
        <p:spPr bwMode="auto">
          <a:xfrm>
            <a:off x="7571477" y="4156773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18" y="1031316"/>
            <a:ext cx="1432684" cy="3231160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6240016" y="1039289"/>
            <a:ext cx="2779105" cy="6305075"/>
            <a:chOff x="7083797" y="1018616"/>
            <a:chExt cx="2779105" cy="6305075"/>
          </a:xfrm>
        </p:grpSpPr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3797" y="1018616"/>
              <a:ext cx="1432684" cy="3231160"/>
            </a:xfrm>
            <a:prstGeom prst="rect">
              <a:avLst/>
            </a:prstGeom>
          </p:spPr>
        </p:pic>
        <p:sp>
          <p:nvSpPr>
            <p:cNvPr id="6" name="正方形/長方形 5"/>
            <p:cNvSpPr/>
            <p:nvPr/>
          </p:nvSpPr>
          <p:spPr>
            <a:xfrm>
              <a:off x="8430102" y="4090891"/>
              <a:ext cx="1432800" cy="32328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677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 smtClean="0"/>
              <a:t>②</a:t>
            </a:r>
            <a:endParaRPr lang="ja-JP" altLang="en-US" dirty="0"/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1998936" y="2482999"/>
            <a:ext cx="3455878" cy="3455878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3678153" y="4165474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4537114" y="416681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2822879" y="416046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3" name="円/楕円 32"/>
          <p:cNvSpPr>
            <a:spLocks noChangeArrowheads="1"/>
          </p:cNvSpPr>
          <p:nvPr/>
        </p:nvSpPr>
        <p:spPr bwMode="auto">
          <a:xfrm>
            <a:off x="1946426" y="58896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2" name="円/楕円 31"/>
          <p:cNvSpPr>
            <a:spLocks noChangeArrowheads="1"/>
          </p:cNvSpPr>
          <p:nvPr/>
        </p:nvSpPr>
        <p:spPr bwMode="auto">
          <a:xfrm>
            <a:off x="5405863" y="589116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2" name="円弧 1"/>
          <p:cNvSpPr/>
          <p:nvPr/>
        </p:nvSpPr>
        <p:spPr>
          <a:xfrm>
            <a:off x="1993892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>
            <a:off x="3726875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254145" y="4210877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flipH="1">
            <a:off x="3731747" y="4201509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>
            <a:off x="6740202" y="3351887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>
            <a:off x="8474921" y="3354685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366895"/>
              </p:ext>
            </p:extLst>
          </p:nvPr>
        </p:nvGraphicFramePr>
        <p:xfrm>
          <a:off x="8474921" y="2473352"/>
          <a:ext cx="2160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34" name="円/楕円 4"/>
          <p:cNvSpPr>
            <a:spLocks noChangeArrowheads="1"/>
          </p:cNvSpPr>
          <p:nvPr/>
        </p:nvSpPr>
        <p:spPr bwMode="auto">
          <a:xfrm>
            <a:off x="6751774" y="2477076"/>
            <a:ext cx="3448800" cy="34488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8434865" y="4157150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5" name="円/楕円 34"/>
          <p:cNvSpPr>
            <a:spLocks noChangeArrowheads="1"/>
          </p:cNvSpPr>
          <p:nvPr/>
        </p:nvSpPr>
        <p:spPr bwMode="auto">
          <a:xfrm>
            <a:off x="7571477" y="415994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8" name="円/楕円 37"/>
          <p:cNvSpPr>
            <a:spLocks noChangeArrowheads="1"/>
          </p:cNvSpPr>
          <p:nvPr/>
        </p:nvSpPr>
        <p:spPr bwMode="auto">
          <a:xfrm>
            <a:off x="9305027" y="416629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549" y="1031036"/>
            <a:ext cx="1432684" cy="3231160"/>
          </a:xfrm>
          <a:prstGeom prst="rect">
            <a:avLst/>
          </a:prstGeom>
        </p:spPr>
      </p:pic>
      <p:grpSp>
        <p:nvGrpSpPr>
          <p:cNvPr id="41" name="グループ化 40"/>
          <p:cNvGrpSpPr/>
          <p:nvPr/>
        </p:nvGrpSpPr>
        <p:grpSpPr>
          <a:xfrm>
            <a:off x="7963347" y="1039009"/>
            <a:ext cx="2779105" cy="6305075"/>
            <a:chOff x="7083797" y="1018616"/>
            <a:chExt cx="2779105" cy="6305075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3797" y="1018616"/>
              <a:ext cx="1432684" cy="3231160"/>
            </a:xfrm>
            <a:prstGeom prst="rect">
              <a:avLst/>
            </a:prstGeom>
          </p:spPr>
        </p:pic>
        <p:sp>
          <p:nvSpPr>
            <p:cNvPr id="48" name="正方形/長方形 47"/>
            <p:cNvSpPr/>
            <p:nvPr/>
          </p:nvSpPr>
          <p:spPr>
            <a:xfrm>
              <a:off x="8430102" y="4090891"/>
              <a:ext cx="1432800" cy="32328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91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1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1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 smtClean="0"/>
              <a:t>②</a:t>
            </a:r>
            <a:endParaRPr lang="ja-JP" altLang="en-US" dirty="0"/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1998936" y="2482999"/>
            <a:ext cx="3455878" cy="3455878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3684503" y="4159124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4543464" y="416046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2816529" y="416046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3" name="円/楕円 32"/>
          <p:cNvSpPr>
            <a:spLocks noChangeArrowheads="1"/>
          </p:cNvSpPr>
          <p:nvPr/>
        </p:nvSpPr>
        <p:spPr bwMode="auto">
          <a:xfrm>
            <a:off x="1946426" y="58896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2" name="円/楕円 31"/>
          <p:cNvSpPr>
            <a:spLocks noChangeArrowheads="1"/>
          </p:cNvSpPr>
          <p:nvPr/>
        </p:nvSpPr>
        <p:spPr bwMode="auto">
          <a:xfrm>
            <a:off x="5405863" y="589116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41" name="円弧 40"/>
          <p:cNvSpPr/>
          <p:nvPr/>
        </p:nvSpPr>
        <p:spPr>
          <a:xfrm>
            <a:off x="5007471" y="4218685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円弧 1"/>
          <p:cNvSpPr/>
          <p:nvPr/>
        </p:nvSpPr>
        <p:spPr>
          <a:xfrm>
            <a:off x="1993892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>
            <a:off x="3726875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254145" y="4210877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flipH="1">
            <a:off x="3731747" y="4201509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>
            <a:off x="6740202" y="3351887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>
            <a:off x="8474921" y="3354685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64866"/>
              </p:ext>
            </p:extLst>
          </p:nvPr>
        </p:nvGraphicFramePr>
        <p:xfrm>
          <a:off x="6749954" y="4199624"/>
          <a:ext cx="3456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38" name="円/楕円 37"/>
          <p:cNvSpPr>
            <a:spLocks noChangeArrowheads="1"/>
          </p:cNvSpPr>
          <p:nvPr/>
        </p:nvSpPr>
        <p:spPr bwMode="auto">
          <a:xfrm>
            <a:off x="9305027" y="415359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5" name="円/楕円 34"/>
          <p:cNvSpPr>
            <a:spLocks noChangeArrowheads="1"/>
          </p:cNvSpPr>
          <p:nvPr/>
        </p:nvSpPr>
        <p:spPr bwMode="auto">
          <a:xfrm>
            <a:off x="7571477" y="415994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40" name="円/楕円 39"/>
          <p:cNvSpPr>
            <a:spLocks noChangeArrowheads="1"/>
          </p:cNvSpPr>
          <p:nvPr/>
        </p:nvSpPr>
        <p:spPr bwMode="auto">
          <a:xfrm>
            <a:off x="6698620" y="5899326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4" name="円/楕円 4"/>
          <p:cNvSpPr>
            <a:spLocks noChangeArrowheads="1"/>
          </p:cNvSpPr>
          <p:nvPr/>
        </p:nvSpPr>
        <p:spPr bwMode="auto">
          <a:xfrm>
            <a:off x="6751774" y="2477076"/>
            <a:ext cx="3448800" cy="34488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8434865" y="4157150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grpSp>
        <p:nvGrpSpPr>
          <p:cNvPr id="36" name="グループ化 35"/>
          <p:cNvGrpSpPr/>
          <p:nvPr/>
        </p:nvGrpSpPr>
        <p:grpSpPr>
          <a:xfrm rot="5400000">
            <a:off x="-107770" y="2583476"/>
            <a:ext cx="4199974" cy="6179948"/>
            <a:chOff x="2625869" y="789671"/>
            <a:chExt cx="4199974" cy="6179948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2625869" y="789671"/>
              <a:ext cx="2406130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43" name="正方形/長方形 42"/>
            <p:cNvSpPr/>
            <p:nvPr/>
          </p:nvSpPr>
          <p:spPr>
            <a:xfrm>
              <a:off x="4986243" y="389161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 rot="5400000">
            <a:off x="4322356" y="2897828"/>
            <a:ext cx="4828728" cy="6160898"/>
            <a:chOff x="2775103" y="789671"/>
            <a:chExt cx="4828728" cy="6160898"/>
          </a:xfrm>
        </p:grpSpPr>
        <p:pic>
          <p:nvPicPr>
            <p:cNvPr id="45" name="図 44"/>
            <p:cNvPicPr>
              <a:picLocks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2775103" y="789671"/>
              <a:ext cx="2412000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46" name="正方形/長方形 45"/>
            <p:cNvSpPr/>
            <p:nvPr/>
          </p:nvSpPr>
          <p:spPr>
            <a:xfrm>
              <a:off x="5191831" y="3872569"/>
              <a:ext cx="24120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72391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1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277379"/>
            <a:ext cx="675297" cy="94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609461" y="287787"/>
            <a:ext cx="6927987" cy="487326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eaLnBrk="1" hangingPunct="1"/>
            <a:r>
              <a:rPr lang="ja-JP" altLang="en-US" sz="2800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コンパスを使って、下のもようをかきましょう。</a:t>
            </a:r>
          </a:p>
        </p:txBody>
      </p:sp>
      <p:graphicFrame>
        <p:nvGraphicFramePr>
          <p:cNvPr id="138" name="表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78206"/>
              </p:ext>
            </p:extLst>
          </p:nvPr>
        </p:nvGraphicFramePr>
        <p:xfrm>
          <a:off x="1560000" y="2044754"/>
          <a:ext cx="907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23" marR="91423" marT="45718" marB="45718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9" name="テキスト ボックス 2"/>
          <p:cNvSpPr txBox="1">
            <a:spLocks noChangeArrowheads="1"/>
          </p:cNvSpPr>
          <p:nvPr/>
        </p:nvSpPr>
        <p:spPr bwMode="auto">
          <a:xfrm>
            <a:off x="1523331" y="2050028"/>
            <a:ext cx="360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 smtClean="0"/>
              <a:t>②</a:t>
            </a:r>
            <a:endParaRPr lang="ja-JP" altLang="en-US" dirty="0"/>
          </a:p>
        </p:txBody>
      </p:sp>
      <p:sp>
        <p:nvSpPr>
          <p:cNvPr id="140" name="円/楕円 4"/>
          <p:cNvSpPr>
            <a:spLocks noChangeArrowheads="1"/>
          </p:cNvSpPr>
          <p:nvPr/>
        </p:nvSpPr>
        <p:spPr bwMode="auto">
          <a:xfrm>
            <a:off x="1998936" y="2482999"/>
            <a:ext cx="3455878" cy="3455878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615906" y="843999"/>
            <a:ext cx="495350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①かく前に、中心の場所と半径を調べよう。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2615616" y="1321743"/>
            <a:ext cx="4953796" cy="432000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/>
            <a:r>
              <a:rPr kumimoji="0" lang="ja-JP" altLang="en-US" sz="2000" kern="0" dirty="0" smtClean="0">
                <a:solidFill>
                  <a:prstClr val="black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②中心を決めて、同じ半径で円をかきます。</a:t>
            </a:r>
            <a:endParaRPr kumimoji="0" lang="ja-JP" altLang="en-US" sz="2000" kern="0" dirty="0">
              <a:solidFill>
                <a:prstClr val="black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6" name="円/楕円 155"/>
          <p:cNvSpPr>
            <a:spLocks noChangeArrowheads="1"/>
          </p:cNvSpPr>
          <p:nvPr/>
        </p:nvSpPr>
        <p:spPr bwMode="auto">
          <a:xfrm>
            <a:off x="3678153" y="4160394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157" name="円/楕円 156"/>
          <p:cNvSpPr>
            <a:spLocks noChangeArrowheads="1"/>
          </p:cNvSpPr>
          <p:nvPr/>
        </p:nvSpPr>
        <p:spPr bwMode="auto">
          <a:xfrm>
            <a:off x="4538384" y="416300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8" name="円/楕円 157"/>
          <p:cNvSpPr>
            <a:spLocks noChangeArrowheads="1"/>
          </p:cNvSpPr>
          <p:nvPr/>
        </p:nvSpPr>
        <p:spPr bwMode="auto">
          <a:xfrm>
            <a:off x="2815259" y="416300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3" name="円/楕円 32"/>
          <p:cNvSpPr>
            <a:spLocks noChangeArrowheads="1"/>
          </p:cNvSpPr>
          <p:nvPr/>
        </p:nvSpPr>
        <p:spPr bwMode="auto">
          <a:xfrm>
            <a:off x="1946426" y="5889691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2" name="円/楕円 31"/>
          <p:cNvSpPr>
            <a:spLocks noChangeArrowheads="1"/>
          </p:cNvSpPr>
          <p:nvPr/>
        </p:nvSpPr>
        <p:spPr bwMode="auto">
          <a:xfrm>
            <a:off x="5405863" y="5891162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41" name="円弧 40"/>
          <p:cNvSpPr/>
          <p:nvPr/>
        </p:nvSpPr>
        <p:spPr>
          <a:xfrm>
            <a:off x="5007471" y="4218685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円弧 1"/>
          <p:cNvSpPr/>
          <p:nvPr/>
        </p:nvSpPr>
        <p:spPr>
          <a:xfrm>
            <a:off x="1993892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>
            <a:off x="3726875" y="3348143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254145" y="4210877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flipH="1">
            <a:off x="3731747" y="4201509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>
            <a:off x="6740202" y="3351887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>
            <a:off x="8474921" y="3354685"/>
            <a:ext cx="1728000" cy="1728000"/>
          </a:xfrm>
          <a:prstGeom prst="arc">
            <a:avLst>
              <a:gd name="adj1" fmla="val 108412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弧 36"/>
          <p:cNvSpPr/>
          <p:nvPr/>
        </p:nvSpPr>
        <p:spPr>
          <a:xfrm flipH="1">
            <a:off x="8472899" y="4214297"/>
            <a:ext cx="3456000" cy="3456000"/>
          </a:xfrm>
          <a:prstGeom prst="arc">
            <a:avLst>
              <a:gd name="adj1" fmla="val 16163816"/>
              <a:gd name="adj2" fmla="val 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365840"/>
              </p:ext>
            </p:extLst>
          </p:nvPr>
        </p:nvGraphicFramePr>
        <p:xfrm>
          <a:off x="8477635" y="4202109"/>
          <a:ext cx="17280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/>
                <a:gridCol w="432000"/>
                <a:gridCol w="432000"/>
                <a:gridCol w="432000"/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33" marR="91433" marT="45695" marB="45695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38" name="円/楕円 37"/>
          <p:cNvSpPr>
            <a:spLocks noChangeArrowheads="1"/>
          </p:cNvSpPr>
          <p:nvPr/>
        </p:nvSpPr>
        <p:spPr bwMode="auto">
          <a:xfrm>
            <a:off x="9305027" y="416629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5" name="円/楕円 34"/>
          <p:cNvSpPr>
            <a:spLocks noChangeArrowheads="1"/>
          </p:cNvSpPr>
          <p:nvPr/>
        </p:nvSpPr>
        <p:spPr bwMode="auto">
          <a:xfrm>
            <a:off x="7571477" y="4162488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40" name="円/楕円 39"/>
          <p:cNvSpPr>
            <a:spLocks noChangeArrowheads="1"/>
          </p:cNvSpPr>
          <p:nvPr/>
        </p:nvSpPr>
        <p:spPr bwMode="auto">
          <a:xfrm>
            <a:off x="6698620" y="5899326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4" name="円/楕円 4"/>
          <p:cNvSpPr>
            <a:spLocks noChangeArrowheads="1"/>
          </p:cNvSpPr>
          <p:nvPr/>
        </p:nvSpPr>
        <p:spPr bwMode="auto">
          <a:xfrm>
            <a:off x="6751774" y="2477076"/>
            <a:ext cx="3448800" cy="34488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53" name="円/楕円 152"/>
          <p:cNvSpPr>
            <a:spLocks noChangeArrowheads="1"/>
          </p:cNvSpPr>
          <p:nvPr/>
        </p:nvSpPr>
        <p:spPr bwMode="auto">
          <a:xfrm>
            <a:off x="8434865" y="4157150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sp>
        <p:nvSpPr>
          <p:cNvPr id="36" name="円/楕円 35"/>
          <p:cNvSpPr>
            <a:spLocks noChangeArrowheads="1"/>
          </p:cNvSpPr>
          <p:nvPr/>
        </p:nvSpPr>
        <p:spPr bwMode="auto">
          <a:xfrm>
            <a:off x="10145967" y="5895547"/>
            <a:ext cx="71437" cy="71437"/>
          </a:xfrm>
          <a:prstGeom prst="ellipse">
            <a:avLst/>
          </a:prstGeom>
          <a:solidFill>
            <a:schemeClr val="tx1">
              <a:alpha val="70195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7817214" y="2858865"/>
            <a:ext cx="4828728" cy="6160898"/>
            <a:chOff x="2775103" y="789671"/>
            <a:chExt cx="4828728" cy="6160898"/>
          </a:xfrm>
        </p:grpSpPr>
        <p:pic>
          <p:nvPicPr>
            <p:cNvPr id="47" name="図 46"/>
            <p:cNvPicPr>
              <a:picLocks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2775103" y="789671"/>
              <a:ext cx="2412000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54" name="正方形/長方形 53"/>
            <p:cNvSpPr/>
            <p:nvPr/>
          </p:nvSpPr>
          <p:spPr>
            <a:xfrm>
              <a:off x="5191831" y="3872569"/>
              <a:ext cx="24120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3071665" y="2858865"/>
            <a:ext cx="4199974" cy="6179948"/>
            <a:chOff x="2625869" y="789671"/>
            <a:chExt cx="4199974" cy="6179948"/>
          </a:xfrm>
        </p:grpSpPr>
        <p:pic>
          <p:nvPicPr>
            <p:cNvPr id="44" name="図 4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609" b="3468"/>
            <a:stretch/>
          </p:blipFill>
          <p:spPr>
            <a:xfrm>
              <a:off x="2625869" y="789671"/>
              <a:ext cx="2406130" cy="3077901"/>
            </a:xfrm>
            <a:prstGeom prst="rect">
              <a:avLst/>
            </a:prstGeom>
            <a:ln>
              <a:noFill/>
            </a:ln>
          </p:spPr>
        </p:pic>
        <p:sp>
          <p:nvSpPr>
            <p:cNvPr id="45" name="正方形/長方形 44"/>
            <p:cNvSpPr/>
            <p:nvPr/>
          </p:nvSpPr>
          <p:spPr>
            <a:xfrm>
              <a:off x="4986243" y="3891619"/>
              <a:ext cx="1839600" cy="3078000"/>
            </a:xfrm>
            <a:prstGeom prst="rect">
              <a:avLst/>
            </a:prstGeom>
            <a:noFill/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121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1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4|4.5|1.9|2.3|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8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5|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4.4|2|1.7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7|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8|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9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8|3.2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>
          <a:defRPr kumimoji="0" sz="2000" i="1" ker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2833</TotalTime>
  <Words>297</Words>
  <Application>Microsoft Office PowerPoint</Application>
  <PresentationFormat>ワイド画面</PresentationFormat>
  <Paragraphs>33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AR P丸ゴシック体E</vt:lpstr>
      <vt:lpstr>AR P丸ゴシック体M</vt:lpstr>
      <vt:lpstr>AR P教科書体M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３年 「コンパスを使った 円のかき方」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那須烏山市立烏山小学校</dc:creator>
  <cp:lastModifiedBy>小泉 浩</cp:lastModifiedBy>
  <cp:revision>110</cp:revision>
  <dcterms:created xsi:type="dcterms:W3CDTF">2008-03-13T07:56:32Z</dcterms:created>
  <dcterms:modified xsi:type="dcterms:W3CDTF">2020-10-02T01:57:32Z</dcterms:modified>
</cp:coreProperties>
</file>