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2"/>
  </p:notesMasterIdLst>
  <p:sldIdLst>
    <p:sldId id="288" r:id="rId2"/>
    <p:sldId id="289" r:id="rId3"/>
    <p:sldId id="307" r:id="rId4"/>
    <p:sldId id="301" r:id="rId5"/>
    <p:sldId id="308" r:id="rId6"/>
    <p:sldId id="309" r:id="rId7"/>
    <p:sldId id="310" r:id="rId8"/>
    <p:sldId id="311" r:id="rId9"/>
    <p:sldId id="312" r:id="rId10"/>
    <p:sldId id="313" r:id="rId11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13"/>
    </p:embeddedFont>
    <p:embeddedFont>
      <p:font typeface="AR P丸ゴシック体E" panose="020F0900000000000000" pitchFamily="50" charset="-128"/>
      <p:regular r:id="rId14"/>
    </p:embeddedFont>
    <p:embeddedFont>
      <p:font typeface="AR P丸ゴシック体M" panose="020F0600000000000000" pitchFamily="50" charset="-128"/>
      <p:regular r:id="rId15"/>
    </p:embeddedFont>
    <p:embeddedFont>
      <p:font typeface="AR P教科書体M" panose="03000600000000000000" pitchFamily="66" charset="-128"/>
      <p:regular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8" autoAdjust="0"/>
    <p:restoredTop sz="94424" autoAdjust="0"/>
  </p:normalViewPr>
  <p:slideViewPr>
    <p:cSldViewPr>
      <p:cViewPr varScale="1">
        <p:scale>
          <a:sx n="66" d="100"/>
          <a:sy n="66" d="100"/>
        </p:scale>
        <p:origin x="402" y="78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和差算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198365"/>
            <a:ext cx="8579296" cy="259655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算数の文章問題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２つの数、３つの数の和と差</a:t>
            </a:r>
            <a:endParaRPr lang="en-US" altLang="ja-JP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488248"/>
              </p:ext>
            </p:extLst>
          </p:nvPr>
        </p:nvGraphicFramePr>
        <p:xfrm>
          <a:off x="2195736" y="4794919"/>
          <a:ext cx="3960000" cy="12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/>
                <a:gridCol w="1080000"/>
              </a:tblGrid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727684" y="563616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79514" y="4780533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Ａ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91723" y="5554083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Ｂ</a:t>
            </a:r>
            <a:endParaRPr kumimoji="1" lang="ja-JP" altLang="en-US" sz="2400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5084987" y="4324533"/>
            <a:ext cx="1044000" cy="1138566"/>
            <a:chOff x="4436915" y="4178932"/>
            <a:chExt cx="1044000" cy="1138566"/>
          </a:xfrm>
        </p:grpSpPr>
        <p:sp>
          <p:nvSpPr>
            <p:cNvPr id="19" name="円弧 18"/>
            <p:cNvSpPr/>
            <p:nvPr/>
          </p:nvSpPr>
          <p:spPr>
            <a:xfrm rot="5400000" flipH="1">
              <a:off x="4490863" y="4327446"/>
              <a:ext cx="936104" cy="1044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4804381" y="4178932"/>
              <a:ext cx="34803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ja-JP" altLang="en-US" sz="24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差</a:t>
              </a:r>
              <a:endParaRPr lang="ja-JP" altLang="en-US" sz="24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" name="右中かっこ 20"/>
          <p:cNvSpPr/>
          <p:nvPr/>
        </p:nvSpPr>
        <p:spPr>
          <a:xfrm>
            <a:off x="6382946" y="4724731"/>
            <a:ext cx="216024" cy="1373100"/>
          </a:xfrm>
          <a:prstGeom prst="rightBrace">
            <a:avLst>
              <a:gd name="adj1" fmla="val 29277"/>
              <a:gd name="adj2" fmla="val 5000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678909" y="5176086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344055" y="281948"/>
            <a:ext cx="7496192" cy="124590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のび太君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はお父さんとお母さんと３人でゲームをしました。一番多く勝ったのはお父さんでお母さんよりも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56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点多く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、のび太君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よりも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38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点多い得点でした。お母さん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とのび太君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の得点を足すと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64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点になりますが、それでもお父さんの得点のほうが高いです。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人それぞれの得点は何点でしょうか？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0247" y="3212979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63688" y="3212979"/>
            <a:ext cx="6480720" cy="317009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母とのび太の得点の和は６４点、母とのび太の差は１８点だから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和と差の公式の小さい方の求め方を使って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母（小さい方） ＝（和－差）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  　　　   ＝（６４－１８）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  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   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＝４６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 ＝２３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母とのび太の差は１８点だから、のび太の得点は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２３＋１８＝４１（点）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母と父の差は５６点だから、父の得点は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２３＋５６＝７９点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 algn="r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（答え）父７９点、母２３点、のび太４１点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1344054" y="2232881"/>
            <a:ext cx="7264799" cy="835115"/>
          </a:xfrm>
          <a:prstGeom prst="wedgeRoundRectCallout">
            <a:avLst>
              <a:gd name="adj1" fmla="val -52976"/>
              <a:gd name="adj2" fmla="val 10250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父と母の得点の差が５６点、父とのび太の得点の差が３８点だから、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母とのび太の得点差は、５６－３８＝１８（点）です。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0" name="角丸四角形吹き出し 39"/>
          <p:cNvSpPr/>
          <p:nvPr/>
        </p:nvSpPr>
        <p:spPr>
          <a:xfrm>
            <a:off x="1344055" y="1649177"/>
            <a:ext cx="7264799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母とのび太の得点の和がわかっているので、母とのび太の差を求めます。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2247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5" grpId="0" animBg="1"/>
      <p:bldP spid="39" grpId="0" animBg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8362"/>
            <a:ext cx="7462589" cy="111634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和差算は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あることがらの和と差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をもとにして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、それぞれのことがらの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数量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を計算する問題です。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和差算</a:t>
            </a:r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</a:t>
            </a:r>
          </a:p>
        </p:txBody>
      </p:sp>
      <p:sp>
        <p:nvSpPr>
          <p:cNvPr id="16" name="横巻き 15"/>
          <p:cNvSpPr/>
          <p:nvPr/>
        </p:nvSpPr>
        <p:spPr>
          <a:xfrm>
            <a:off x="1157040" y="2162246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和差算</a:t>
            </a:r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953711"/>
            <a:ext cx="7462589" cy="90767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★線分図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使って和と差の関係を表します。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★和と差の公式を使って簡単に求めることができます。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475580"/>
              </p:ext>
            </p:extLst>
          </p:nvPr>
        </p:nvGraphicFramePr>
        <p:xfrm>
          <a:off x="1547664" y="4358336"/>
          <a:ext cx="3960000" cy="12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/>
                <a:gridCol w="1080000"/>
              </a:tblGrid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079612" y="519958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31442" y="4343950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Ａ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43651" y="5117500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Ｂ</a:t>
            </a:r>
            <a:endParaRPr kumimoji="1" lang="ja-JP" altLang="en-US" sz="2400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4436915" y="3887950"/>
            <a:ext cx="1044000" cy="1138566"/>
            <a:chOff x="4436915" y="4178932"/>
            <a:chExt cx="1044000" cy="1138566"/>
          </a:xfrm>
        </p:grpSpPr>
        <p:sp>
          <p:nvSpPr>
            <p:cNvPr id="23" name="円弧 22"/>
            <p:cNvSpPr/>
            <p:nvPr/>
          </p:nvSpPr>
          <p:spPr>
            <a:xfrm rot="5400000" flipH="1">
              <a:off x="4490863" y="4327446"/>
              <a:ext cx="936104" cy="1044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804381" y="4178932"/>
              <a:ext cx="34803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ja-JP" altLang="en-US" sz="24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差</a:t>
              </a:r>
              <a:endParaRPr lang="ja-JP" altLang="en-US" sz="24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" name="右中かっこ 10"/>
          <p:cNvSpPr/>
          <p:nvPr/>
        </p:nvSpPr>
        <p:spPr>
          <a:xfrm>
            <a:off x="5734874" y="4288148"/>
            <a:ext cx="216024" cy="1373100"/>
          </a:xfrm>
          <a:prstGeom prst="rightBrace">
            <a:avLst>
              <a:gd name="adj1" fmla="val 29277"/>
              <a:gd name="adj2" fmla="val 5000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6030837" y="4739503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547664" y="5782916"/>
            <a:ext cx="5351678" cy="830997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和と差の公式（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小さい方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）＝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（和－差）</a:t>
            </a:r>
            <a:r>
              <a:rPr lang="en-US" altLang="ja-JP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en-US" altLang="ja-JP" sz="2400" b="1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defRPr/>
            </a:pP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和と差の公式（大きい方）＝（和＋差）</a:t>
            </a:r>
            <a:r>
              <a:rPr lang="en-US" altLang="ja-JP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en-US" altLang="ja-JP" sz="24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  <p:bldP spid="20" grpId="0"/>
      <p:bldP spid="9" grpId="0"/>
      <p:bldP spid="21" grpId="0"/>
      <p:bldP spid="11" grpId="0" animBg="1"/>
      <p:bldP spid="26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6372200" y="3397288"/>
            <a:ext cx="669213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lvl="0" algn="ctr"/>
            <a:r>
              <a:rPr lang="en-US" altLang="ja-JP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40cm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344055" y="281948"/>
            <a:ext cx="7496192" cy="124590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48cm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のリボンを切って、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A</a:t>
            </a:r>
            <a:r>
              <a:rPr kumimoji="0" lang="ja-JP" altLang="en-US" sz="24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B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本に分けます。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A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B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よりも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8cm</a:t>
            </a:r>
            <a:r>
              <a:rPr kumimoji="0" lang="ja-JP" altLang="en-US" sz="24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だけ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長くなるようにするためには、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A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B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をそれぞれ何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にすればよいでしょうか。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99833" y="1648629"/>
            <a:ext cx="6988591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線分図を使って、長さを小さい方に合わせてから求める方法です。</a:t>
            </a:r>
            <a:endParaRPr kumimoji="0" lang="ja-JP" altLang="en-US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7612" y="4261164"/>
            <a:ext cx="4245826" cy="163121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ＡとＢの差の分を全体から引くと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４８－８＝４０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(cm)</a:t>
            </a: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はＢのリボンの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つ分の長さだから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４０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２＝２０（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Ｂは２０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1" lang="ja-JP" altLang="en-US" sz="2000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Ａは２８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とわかる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8798" y="3548002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010701"/>
              </p:ext>
            </p:extLst>
          </p:nvPr>
        </p:nvGraphicFramePr>
        <p:xfrm>
          <a:off x="1867886" y="2646367"/>
          <a:ext cx="3960000" cy="12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/>
                <a:gridCol w="1080000"/>
              </a:tblGrid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テキスト ボックス 28"/>
          <p:cNvSpPr txBox="1"/>
          <p:nvPr/>
        </p:nvSpPr>
        <p:spPr>
          <a:xfrm>
            <a:off x="1399834" y="348761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51664" y="2631981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Ａ</a:t>
            </a:r>
            <a:endParaRPr kumimoji="1" lang="ja-JP" altLang="en-US" sz="2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63873" y="3405531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Ｂ</a:t>
            </a:r>
            <a:endParaRPr kumimoji="1" lang="ja-JP" altLang="en-US" sz="24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4757137" y="2239064"/>
            <a:ext cx="1044000" cy="1075483"/>
            <a:chOff x="1867887" y="2108415"/>
            <a:chExt cx="4680000" cy="1075483"/>
          </a:xfrm>
        </p:grpSpPr>
        <p:sp>
          <p:nvSpPr>
            <p:cNvPr id="33" name="円弧 32"/>
            <p:cNvSpPr/>
            <p:nvPr/>
          </p:nvSpPr>
          <p:spPr>
            <a:xfrm rot="5400000" flipH="1">
              <a:off x="3739835" y="375846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986667" y="2108415"/>
              <a:ext cx="247897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anchor="ctr" anchorCtr="0">
              <a:spAutoFit/>
            </a:bodyPr>
            <a:lstStyle/>
            <a:p>
              <a:pPr lvl="0" algn="ctr"/>
              <a:r>
                <a:rPr lang="en-US" altLang="ja-JP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8cm</a:t>
              </a:r>
              <a:endParaRPr lang="ja-JP" altLang="en-US" sz="20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右中かっこ 34"/>
          <p:cNvSpPr/>
          <p:nvPr/>
        </p:nvSpPr>
        <p:spPr>
          <a:xfrm>
            <a:off x="6055096" y="2576179"/>
            <a:ext cx="216024" cy="1373100"/>
          </a:xfrm>
          <a:prstGeom prst="rightBrace">
            <a:avLst>
              <a:gd name="adj1" fmla="val 29277"/>
              <a:gd name="adj2" fmla="val 5000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6372200" y="3063767"/>
            <a:ext cx="669213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lvl="0" algn="ctr"/>
            <a:r>
              <a:rPr lang="en-US" altLang="ja-JP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48cm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495130" y="2660183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123704" y="2602102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差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1867887" y="2217804"/>
            <a:ext cx="2880000" cy="1138566"/>
            <a:chOff x="1867887" y="2217804"/>
            <a:chExt cx="4680000" cy="1138566"/>
          </a:xfrm>
        </p:grpSpPr>
        <p:sp>
          <p:nvSpPr>
            <p:cNvPr id="40" name="円弧 39"/>
            <p:cNvSpPr/>
            <p:nvPr/>
          </p:nvSpPr>
          <p:spPr>
            <a:xfrm rot="5400000" flipH="1">
              <a:off x="3739835" y="548318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3660870" y="2217804"/>
              <a:ext cx="116229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□</a:t>
              </a:r>
              <a:r>
                <a:rPr lang="en-US" altLang="ja-JP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cm</a:t>
              </a:r>
              <a:endParaRPr lang="ja-JP" altLang="en-US" sz="16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1867887" y="3067080"/>
            <a:ext cx="2880000" cy="1138566"/>
            <a:chOff x="1867887" y="2217804"/>
            <a:chExt cx="4680000" cy="1138566"/>
          </a:xfrm>
        </p:grpSpPr>
        <p:sp>
          <p:nvSpPr>
            <p:cNvPr id="43" name="円弧 42"/>
            <p:cNvSpPr/>
            <p:nvPr/>
          </p:nvSpPr>
          <p:spPr>
            <a:xfrm rot="5400000" flipH="1">
              <a:off x="3739835" y="548318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3660870" y="2217804"/>
              <a:ext cx="116229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□</a:t>
              </a:r>
              <a:r>
                <a:rPr lang="en-US" altLang="ja-JP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cm</a:t>
              </a:r>
              <a:endParaRPr lang="ja-JP" altLang="en-US" sz="16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4860032" y="4273951"/>
            <a:ext cx="3980215" cy="163121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左の式から、Ｂ（小さい方）の求め方を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まとめると、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Ｂ（小さい方） ＝（和－差）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  ＝（４８－８）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</a:t>
            </a:r>
            <a:r>
              <a:rPr lang="ja-JP" altLang="en-US" sz="20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＝２０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081298" y="6075080"/>
            <a:ext cx="5351678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和と差の公式（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小さい方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）＝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（和－差）</a:t>
            </a:r>
            <a:r>
              <a:rPr lang="en-US" altLang="ja-JP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en-US" altLang="ja-JP" sz="24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006711" y="2324851"/>
            <a:ext cx="568589" cy="278649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388798" y="3152436"/>
            <a:ext cx="568589" cy="278649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2983470" y="3086842"/>
            <a:ext cx="669213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r>
              <a:rPr lang="en-US" altLang="ja-JP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0cm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944512" y="2224824"/>
            <a:ext cx="669213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r>
              <a:rPr lang="en-US" altLang="ja-JP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0cm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5789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1" grpId="0" animBg="1"/>
      <p:bldP spid="23" grpId="0" animBg="1"/>
      <p:bldP spid="24" grpId="0" animBg="1"/>
      <p:bldP spid="30" grpId="0"/>
      <p:bldP spid="31" grpId="0"/>
      <p:bldP spid="35" grpId="0" animBg="1"/>
      <p:bldP spid="36" grpId="0" animBg="1"/>
      <p:bldP spid="37" grpId="0" animBg="1"/>
      <p:bldP spid="38" grpId="0" animBg="1"/>
      <p:bldP spid="45" grpId="0" animBg="1"/>
      <p:bldP spid="2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344055" y="281948"/>
            <a:ext cx="7496192" cy="124590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48cm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のリボンを切って、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A</a:t>
            </a:r>
            <a:r>
              <a:rPr kumimoji="0" lang="ja-JP" altLang="en-US" sz="24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B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本に分けます。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A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B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よりも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8cm</a:t>
            </a:r>
            <a:r>
              <a:rPr kumimoji="0" lang="ja-JP" altLang="en-US" sz="24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だけ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長くなるようにするためには、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A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B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をそれぞれ何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にすればよいでしょうか。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399834" y="1648629"/>
            <a:ext cx="7132606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線分図を使って、長さ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を大きい方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に合わせてから求める方法です。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7612" y="4261164"/>
            <a:ext cx="4245826" cy="163121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ＡとＢの差の分をＢに加えると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４８＋８＝５６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(cm)</a:t>
            </a: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５６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はＡのリボンの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つ分の長さだから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５６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２＝２８（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Ａは２８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1" lang="ja-JP" altLang="en-US" sz="2000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Ｂは２０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とわかる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8798" y="3548002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119963"/>
              </p:ext>
            </p:extLst>
          </p:nvPr>
        </p:nvGraphicFramePr>
        <p:xfrm>
          <a:off x="1867886" y="2646367"/>
          <a:ext cx="3960000" cy="12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/>
                <a:gridCol w="1080000"/>
              </a:tblGrid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テキスト ボックス 28"/>
          <p:cNvSpPr txBox="1"/>
          <p:nvPr/>
        </p:nvSpPr>
        <p:spPr>
          <a:xfrm>
            <a:off x="1399834" y="348761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51664" y="2631981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Ａ</a:t>
            </a:r>
            <a:endParaRPr kumimoji="1" lang="ja-JP" altLang="en-US" sz="2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63873" y="3405531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Ｂ</a:t>
            </a:r>
            <a:endParaRPr kumimoji="1" lang="ja-JP" altLang="en-US" sz="24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4757137" y="2239064"/>
            <a:ext cx="1044000" cy="1075483"/>
            <a:chOff x="1867887" y="2108415"/>
            <a:chExt cx="4680000" cy="1075483"/>
          </a:xfrm>
        </p:grpSpPr>
        <p:sp>
          <p:nvSpPr>
            <p:cNvPr id="33" name="円弧 32"/>
            <p:cNvSpPr/>
            <p:nvPr/>
          </p:nvSpPr>
          <p:spPr>
            <a:xfrm rot="5400000" flipH="1">
              <a:off x="3739835" y="375846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986667" y="2108415"/>
              <a:ext cx="247897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anchor="ctr" anchorCtr="0">
              <a:spAutoFit/>
            </a:bodyPr>
            <a:lstStyle/>
            <a:p>
              <a:pPr lvl="0" algn="ctr"/>
              <a:r>
                <a:rPr lang="en-US" altLang="ja-JP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8cm</a:t>
              </a:r>
              <a:endParaRPr lang="ja-JP" altLang="en-US" sz="20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右中かっこ 34"/>
          <p:cNvSpPr/>
          <p:nvPr/>
        </p:nvSpPr>
        <p:spPr>
          <a:xfrm>
            <a:off x="6055096" y="2576179"/>
            <a:ext cx="216024" cy="1373100"/>
          </a:xfrm>
          <a:prstGeom prst="rightBrace">
            <a:avLst>
              <a:gd name="adj1" fmla="val 29277"/>
              <a:gd name="adj2" fmla="val 5000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6372200" y="3063767"/>
            <a:ext cx="669213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lvl="0" algn="ctr"/>
            <a:r>
              <a:rPr lang="en-US" altLang="ja-JP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48cm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495130" y="2660183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119673" y="2604475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差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1867887" y="2217804"/>
            <a:ext cx="2880000" cy="1138566"/>
            <a:chOff x="1867887" y="2217804"/>
            <a:chExt cx="4680000" cy="1138566"/>
          </a:xfrm>
        </p:grpSpPr>
        <p:sp>
          <p:nvSpPr>
            <p:cNvPr id="40" name="円弧 39"/>
            <p:cNvSpPr/>
            <p:nvPr/>
          </p:nvSpPr>
          <p:spPr>
            <a:xfrm rot="5400000" flipH="1">
              <a:off x="3739835" y="548318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3660870" y="2217804"/>
              <a:ext cx="116229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□</a:t>
              </a:r>
              <a:r>
                <a:rPr lang="en-US" altLang="ja-JP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cm</a:t>
              </a:r>
              <a:endParaRPr lang="ja-JP" altLang="en-US" sz="16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1867887" y="3067080"/>
            <a:ext cx="2880000" cy="1138566"/>
            <a:chOff x="1867887" y="2217804"/>
            <a:chExt cx="4680000" cy="1138566"/>
          </a:xfrm>
        </p:grpSpPr>
        <p:sp>
          <p:nvSpPr>
            <p:cNvPr id="43" name="円弧 42"/>
            <p:cNvSpPr/>
            <p:nvPr/>
          </p:nvSpPr>
          <p:spPr>
            <a:xfrm rot="5400000" flipH="1">
              <a:off x="3739835" y="548318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3660870" y="2217804"/>
              <a:ext cx="116229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□</a:t>
              </a:r>
              <a:r>
                <a:rPr lang="en-US" altLang="ja-JP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cm</a:t>
              </a:r>
              <a:endParaRPr lang="ja-JP" altLang="en-US" sz="16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4860032" y="4273951"/>
            <a:ext cx="3980215" cy="163121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左の式から、Ａ（大きい方）の求め方を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まとめると、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Ａ（大きい方）＝（和＋差）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 ＝（４８＋８）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 ＝２８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081298" y="6075080"/>
            <a:ext cx="5351678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和と差の公式（大きい方）＝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和＋差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r>
              <a:rPr lang="en-US" altLang="ja-JP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en-US" altLang="ja-JP" sz="24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4757136" y="3080367"/>
            <a:ext cx="1044000" cy="1075483"/>
            <a:chOff x="1867887" y="2108415"/>
            <a:chExt cx="4680000" cy="1075483"/>
          </a:xfrm>
        </p:grpSpPr>
        <p:sp>
          <p:nvSpPr>
            <p:cNvPr id="47" name="円弧 46"/>
            <p:cNvSpPr/>
            <p:nvPr/>
          </p:nvSpPr>
          <p:spPr>
            <a:xfrm rot="5400000" flipH="1">
              <a:off x="3739835" y="375846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986667" y="2108415"/>
              <a:ext cx="247897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anchor="ctr" anchorCtr="0">
              <a:spAutoFit/>
            </a:bodyPr>
            <a:lstStyle/>
            <a:p>
              <a:pPr lvl="0" algn="ctr"/>
              <a:r>
                <a:rPr lang="en-US" altLang="ja-JP" sz="2000" b="1" dirty="0" smtClean="0">
                  <a:solidFill>
                    <a:srgbClr val="0070C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8cm</a:t>
              </a:r>
              <a:endParaRPr lang="ja-JP" altLang="en-US" sz="2000" b="1" dirty="0">
                <a:solidFill>
                  <a:srgbClr val="0070C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4782154" y="3494863"/>
            <a:ext cx="1130987" cy="4196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6372200" y="3397288"/>
            <a:ext cx="669213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lvl="0" algn="ctr"/>
            <a:r>
              <a:rPr lang="en-US" altLang="ja-JP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56cm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0" name="直線コネクタ 49"/>
          <p:cNvCxnSpPr/>
          <p:nvPr/>
        </p:nvCxnSpPr>
        <p:spPr>
          <a:xfrm>
            <a:off x="6388798" y="3152436"/>
            <a:ext cx="568589" cy="278649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37506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37" grpId="0" animBg="1"/>
      <p:bldP spid="38" grpId="0" animBg="1"/>
      <p:bldP spid="45" grpId="0" animBg="1"/>
      <p:bldP spid="2" grpId="0" animBg="1"/>
      <p:bldP spid="6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344055" y="281948"/>
            <a:ext cx="7496192" cy="1632329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線分図を使って、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4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つの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数量の和と差をもとにして、求めるの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で和差算と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いいます。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①長さを小さい方に合わせて、和から差を引いて２で割る。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②長さを大きい方に合わせて、和と差を加えて２で割る。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720926"/>
              </p:ext>
            </p:extLst>
          </p:nvPr>
        </p:nvGraphicFramePr>
        <p:xfrm>
          <a:off x="1812242" y="2996952"/>
          <a:ext cx="3960000" cy="12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/>
                <a:gridCol w="1080000"/>
              </a:tblGrid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テキスト ボックス 28"/>
          <p:cNvSpPr txBox="1"/>
          <p:nvPr/>
        </p:nvSpPr>
        <p:spPr>
          <a:xfrm>
            <a:off x="1344190" y="383819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396020" y="2982566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Ａ</a:t>
            </a:r>
            <a:endParaRPr kumimoji="1" lang="ja-JP" altLang="en-US" sz="2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08229" y="3756116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Ｂ</a:t>
            </a:r>
            <a:endParaRPr kumimoji="1" lang="ja-JP" altLang="en-US" sz="24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4701494" y="2682061"/>
            <a:ext cx="1044000" cy="925017"/>
            <a:chOff x="1867884" y="2077638"/>
            <a:chExt cx="4680000" cy="1040927"/>
          </a:xfrm>
        </p:grpSpPr>
        <p:sp>
          <p:nvSpPr>
            <p:cNvPr id="33" name="円弧 32"/>
            <p:cNvSpPr/>
            <p:nvPr/>
          </p:nvSpPr>
          <p:spPr>
            <a:xfrm rot="5400000" flipH="1">
              <a:off x="3739832" y="310514"/>
              <a:ext cx="936103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986667" y="2077638"/>
              <a:ext cx="247897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anchor="ctr" anchorCtr="0">
              <a:spAutoFit/>
            </a:bodyPr>
            <a:lstStyle/>
            <a:p>
              <a:pPr lvl="0" algn="ctr"/>
              <a:r>
                <a:rPr lang="ja-JP" altLang="en-US" sz="2400" b="1" dirty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差</a:t>
              </a:r>
              <a:endParaRPr lang="ja-JP" altLang="en-US" sz="24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右中かっこ 34"/>
          <p:cNvSpPr/>
          <p:nvPr/>
        </p:nvSpPr>
        <p:spPr>
          <a:xfrm>
            <a:off x="5999452" y="2926764"/>
            <a:ext cx="216024" cy="1373100"/>
          </a:xfrm>
          <a:prstGeom prst="rightBrace">
            <a:avLst>
              <a:gd name="adj1" fmla="val 29277"/>
              <a:gd name="adj2" fmla="val 5000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6357431" y="3334878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663876" y="5673507"/>
            <a:ext cx="5932460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和と差の公式（大きい方）○＝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和＋差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r>
              <a:rPr lang="en-US" altLang="ja-JP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en-US" altLang="ja-JP" sz="24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663876" y="4805724"/>
            <a:ext cx="5932460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和と差の公式（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小さい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方）□＝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（和－差）</a:t>
            </a:r>
            <a:r>
              <a:rPr lang="en-US" altLang="ja-JP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en-US" altLang="ja-JP" sz="24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1794744" y="3397280"/>
            <a:ext cx="2880000" cy="1138566"/>
            <a:chOff x="1867887" y="2217804"/>
            <a:chExt cx="4680000" cy="1138566"/>
          </a:xfrm>
        </p:grpSpPr>
        <p:sp>
          <p:nvSpPr>
            <p:cNvPr id="53" name="円弧 52"/>
            <p:cNvSpPr/>
            <p:nvPr/>
          </p:nvSpPr>
          <p:spPr>
            <a:xfrm rot="5400000" flipH="1">
              <a:off x="3739835" y="548318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883586" y="2217804"/>
              <a:ext cx="71686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□</a:t>
              </a:r>
              <a:endParaRPr lang="ja-JP" altLang="en-US" sz="16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1831037" y="2229441"/>
            <a:ext cx="3928969" cy="1552616"/>
            <a:chOff x="1867887" y="2217804"/>
            <a:chExt cx="4680000" cy="1138566"/>
          </a:xfrm>
        </p:grpSpPr>
        <p:sp>
          <p:nvSpPr>
            <p:cNvPr id="56" name="円弧 55"/>
            <p:cNvSpPr/>
            <p:nvPr/>
          </p:nvSpPr>
          <p:spPr>
            <a:xfrm rot="5400000" flipH="1">
              <a:off x="3739835" y="548318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979280" y="2217804"/>
              <a:ext cx="525472" cy="29340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○</a:t>
              </a:r>
              <a:endParaRPr lang="ja-JP" altLang="en-US" sz="16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8975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344055" y="281948"/>
            <a:ext cx="7496192" cy="124590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あるクラスの人数は３８人で、男子は女子より６人多いそうです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｡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このクラスの男子の人数と女子の人数をそれぞれ求めなさい。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6551" y="3507428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454393"/>
              </p:ext>
            </p:extLst>
          </p:nvPr>
        </p:nvGraphicFramePr>
        <p:xfrm>
          <a:off x="2469005" y="1978609"/>
          <a:ext cx="3960000" cy="12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/>
                <a:gridCol w="1080000"/>
              </a:tblGrid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テキスト ボックス 28"/>
          <p:cNvSpPr txBox="1"/>
          <p:nvPr/>
        </p:nvSpPr>
        <p:spPr>
          <a:xfrm>
            <a:off x="2000953" y="28198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44728" y="1964223"/>
            <a:ext cx="876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男子</a:t>
            </a:r>
            <a:endParaRPr kumimoji="1" lang="ja-JP" altLang="en-US" sz="2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644729" y="2737773"/>
            <a:ext cx="888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女子</a:t>
            </a:r>
            <a:endParaRPr kumimoji="1" lang="ja-JP" altLang="en-US" sz="24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5358256" y="1571306"/>
            <a:ext cx="1044000" cy="1075483"/>
            <a:chOff x="1867887" y="2108415"/>
            <a:chExt cx="4680000" cy="1075483"/>
          </a:xfrm>
        </p:grpSpPr>
        <p:sp>
          <p:nvSpPr>
            <p:cNvPr id="33" name="円弧 32"/>
            <p:cNvSpPr/>
            <p:nvPr/>
          </p:nvSpPr>
          <p:spPr>
            <a:xfrm rot="5400000" flipH="1">
              <a:off x="3739835" y="375846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986667" y="2108415"/>
              <a:ext cx="247897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anchor="ctr" anchorCtr="0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６人</a:t>
              </a:r>
              <a:endParaRPr lang="ja-JP" altLang="en-US" sz="20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右中かっこ 34"/>
          <p:cNvSpPr/>
          <p:nvPr/>
        </p:nvSpPr>
        <p:spPr>
          <a:xfrm>
            <a:off x="6656215" y="1908421"/>
            <a:ext cx="216024" cy="1373100"/>
          </a:xfrm>
          <a:prstGeom prst="rightBrace">
            <a:avLst>
              <a:gd name="adj1" fmla="val 29277"/>
              <a:gd name="adj2" fmla="val 5000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6973319" y="2396009"/>
            <a:ext cx="669213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３８人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096249" y="1992425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706236" y="2239340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差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51791" y="4070764"/>
            <a:ext cx="6480720" cy="255454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クラスの人数の和は３８人、男子と女子の人数の差は６人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和と差の公式の小さい方の求め方を使って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女子の人数は（小さい方） ＝（和－差）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  　　　　   ＝（３８－６）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</a:t>
            </a:r>
            <a:r>
              <a:rPr lang="ja-JP" altLang="en-US" sz="20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 　　　　   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＝３２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  ＝１６（人）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男子の人数は、１６＋６＝２２（人）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 algn="r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（答え）男子２２人、女子１６人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851791" y="3507429"/>
            <a:ext cx="5351678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和と差の公式（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小さい方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）＝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（和－差）</a:t>
            </a:r>
            <a:r>
              <a:rPr lang="en-US" altLang="ja-JP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en-US" altLang="ja-JP" sz="24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6555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/>
      <p:bldP spid="31" grpId="0"/>
      <p:bldP spid="35" grpId="0" animBg="1"/>
      <p:bldP spid="36" grpId="0" animBg="1"/>
      <p:bldP spid="37" grpId="0" animBg="1"/>
      <p:bldP spid="38" grpId="0" animBg="1"/>
      <p:bldP spid="45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344055" y="281948"/>
            <a:ext cx="7496192" cy="894772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まわりの長さが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48cm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の長方形があります。横の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長さが縦の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長さよりも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4cm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長く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なっています。長方形の面積を求めなさい。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4363" y="3710109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51791" y="4284800"/>
            <a:ext cx="6480720" cy="224676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縦と横の長さの和は２４ｃｍ、差は４ｃｍなので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和と差の公式の小さい方の求め方を使って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縦の長さ（小さい方） ＝（和－差）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  　　  ＝（２４－４）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</a:t>
            </a:r>
            <a:r>
              <a:rPr lang="ja-JP" altLang="en-US" sz="20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 　　  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＝２０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 ＝１０（ｃｍ）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横の長さは１４ｃｍなので、面積は１０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１４＝１４０（ｃｍ</a:t>
            </a:r>
            <a:r>
              <a:rPr kumimoji="1" lang="ja-JP" altLang="en-US" sz="1500" baseline="28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851791" y="3710109"/>
            <a:ext cx="5351678" cy="46166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和と差の公式（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小さい方</a:t>
            </a:r>
            <a:r>
              <a:rPr lang="ja-JP" altLang="en-US" sz="2400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）＝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（和－差）</a:t>
            </a:r>
            <a:r>
              <a:rPr lang="en-US" altLang="ja-JP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lang="ja-JP" altLang="en-US" sz="24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en-US" altLang="ja-JP" sz="24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1360688" y="1271551"/>
            <a:ext cx="5587576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長方形の縦と横の長さについて、和と差を求めます。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014582" y="1943407"/>
            <a:ext cx="2261074" cy="1562358"/>
            <a:chOff x="1014582" y="1943407"/>
            <a:chExt cx="2261074" cy="1562358"/>
          </a:xfrm>
        </p:grpSpPr>
        <p:sp>
          <p:nvSpPr>
            <p:cNvPr id="3" name="正方形/長方形 2"/>
            <p:cNvSpPr/>
            <p:nvPr/>
          </p:nvSpPr>
          <p:spPr>
            <a:xfrm>
              <a:off x="1475655" y="2425765"/>
              <a:ext cx="1800000" cy="108000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1475656" y="1943407"/>
              <a:ext cx="1800000" cy="923846"/>
              <a:chOff x="1905621" y="2078957"/>
              <a:chExt cx="4680000" cy="1039609"/>
            </a:xfrm>
          </p:grpSpPr>
          <p:sp>
            <p:nvSpPr>
              <p:cNvPr id="21" name="円弧 20"/>
              <p:cNvSpPr/>
              <p:nvPr/>
            </p:nvSpPr>
            <p:spPr>
              <a:xfrm rot="5400000" flipH="1">
                <a:off x="3777569" y="310514"/>
                <a:ext cx="936104" cy="4680000"/>
              </a:xfrm>
              <a:prstGeom prst="arc">
                <a:avLst>
                  <a:gd name="adj1" fmla="val 16200000"/>
                  <a:gd name="adj2" fmla="val 5367265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670821" y="2078957"/>
                <a:ext cx="3074126" cy="41561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36000" rIns="36000" anchor="ctr" anchorCtr="0">
                <a:spAutoFit/>
              </a:bodyPr>
              <a:lstStyle/>
              <a:p>
                <a:pPr lvl="0" algn="ctr"/>
                <a:r>
                  <a:rPr lang="ja-JP" altLang="en-US" b="1" dirty="0" smtClean="0">
                    <a:solidFill>
                      <a:srgbClr val="002060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横＝縦＋４</a:t>
                </a:r>
                <a:endParaRPr lang="ja-JP" altLang="en-US" b="1" dirty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 rot="16200000">
              <a:off x="895790" y="2544439"/>
              <a:ext cx="1080000" cy="842416"/>
              <a:chOff x="1867884" y="1997323"/>
              <a:chExt cx="4680000" cy="1121242"/>
            </a:xfrm>
          </p:grpSpPr>
          <p:sp>
            <p:nvSpPr>
              <p:cNvPr id="26" name="円弧 25"/>
              <p:cNvSpPr/>
              <p:nvPr/>
            </p:nvSpPr>
            <p:spPr>
              <a:xfrm rot="5400000" flipH="1">
                <a:off x="3739832" y="310514"/>
                <a:ext cx="936103" cy="4680000"/>
              </a:xfrm>
              <a:prstGeom prst="arc">
                <a:avLst>
                  <a:gd name="adj1" fmla="val 16200000"/>
                  <a:gd name="adj2" fmla="val 5367265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 rot="5400000">
                <a:off x="4008723" y="1386943"/>
                <a:ext cx="434865" cy="165562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36000" rIns="36000" anchor="ctr" anchorCtr="0">
                <a:spAutoFit/>
              </a:bodyPr>
              <a:lstStyle/>
              <a:p>
                <a:pPr lvl="0" algn="ctr"/>
                <a:r>
                  <a:rPr lang="ja-JP" altLang="en-US" b="1" dirty="0" smtClean="0">
                    <a:solidFill>
                      <a:srgbClr val="002060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縦</a:t>
                </a:r>
                <a:endParaRPr lang="ja-JP" altLang="en-US" b="1" dirty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p:grpSp>
      </p:grpSp>
      <p:sp>
        <p:nvSpPr>
          <p:cNvPr id="28" name="角丸四角形吹き出し 27"/>
          <p:cNvSpPr/>
          <p:nvPr/>
        </p:nvSpPr>
        <p:spPr>
          <a:xfrm>
            <a:off x="3597628" y="1970928"/>
            <a:ext cx="5242619" cy="799469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周りの長さが４８ｃｍなので、縦と横の長さの和は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４８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２＝２４ｃｍです。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3598939" y="2931940"/>
            <a:ext cx="5242619" cy="441049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縦と横の長さの差は、４ｃｍです。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258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5" grpId="0" animBg="1"/>
      <p:bldP spid="2" grpId="0" animBg="1"/>
      <p:bldP spid="19" grpId="0" animBg="1"/>
      <p:bldP spid="2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344055" y="281948"/>
            <a:ext cx="7496192" cy="124590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【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３つの数の和と差の問題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】</a:t>
            </a: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、Ｂ、Ｃの３つの数があり、ＡからＢを引くと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kumimoji="0" lang="ja-JP" altLang="en-US" sz="24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ＢからＣを引くと８、ＡとＣ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の和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50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です。Ｂの数を求めなさい。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3973" y="4577869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702982"/>
              </p:ext>
            </p:extLst>
          </p:nvPr>
        </p:nvGraphicFramePr>
        <p:xfrm>
          <a:off x="1344055" y="2502592"/>
          <a:ext cx="3963201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2995"/>
                <a:gridCol w="792088"/>
                <a:gridCol w="596308"/>
                <a:gridCol w="471810"/>
              </a:tblGrid>
              <a:tr h="180000"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000"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テキスト ボックス 29"/>
          <p:cNvSpPr txBox="1"/>
          <p:nvPr/>
        </p:nvSpPr>
        <p:spPr>
          <a:xfrm>
            <a:off x="859576" y="2502592"/>
            <a:ext cx="476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Ａ</a:t>
            </a:r>
            <a:endParaRPr kumimoji="1" lang="ja-JP" altLang="en-US" sz="2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59576" y="3189073"/>
            <a:ext cx="366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Ｂ</a:t>
            </a:r>
            <a:endParaRPr kumimoji="1" lang="ja-JP" altLang="en-US" sz="24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4247820" y="2055798"/>
            <a:ext cx="1044000" cy="1114974"/>
            <a:chOff x="1867887" y="2068924"/>
            <a:chExt cx="4680000" cy="1114974"/>
          </a:xfrm>
        </p:grpSpPr>
        <p:sp>
          <p:nvSpPr>
            <p:cNvPr id="33" name="円弧 32"/>
            <p:cNvSpPr/>
            <p:nvPr/>
          </p:nvSpPr>
          <p:spPr>
            <a:xfrm rot="5400000" flipH="1">
              <a:off x="3739835" y="375846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239504" y="2068924"/>
              <a:ext cx="1936767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anchor="ctr" anchorCtr="0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１２</a:t>
              </a:r>
              <a:endParaRPr lang="ja-JP" altLang="en-US" sz="20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5911181" y="3219850"/>
            <a:ext cx="669213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５０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075341" y="2837164"/>
            <a:ext cx="34803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</a:t>
            </a:r>
            <a:endParaRPr lang="ja-JP" altLang="en-US" sz="24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971481" y="4128464"/>
            <a:ext cx="104400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差２０</a:t>
            </a:r>
            <a:endParaRPr lang="ja-JP" altLang="en-US" sz="2000" b="1" dirty="0">
              <a:solidFill>
                <a:srgbClr val="00206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45484" y="4586352"/>
            <a:ext cx="6480720" cy="193899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ＡとＣの和は５０、ＡとＣの差は２０だから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和と差の公式の小さい方の求め方を使って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Ｃ（小さい方） ＝（和－差）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  　　　   ＝（５０－２０）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  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   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＝３０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 ＝１５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ＢはＣより８大きいから、１５＋８＝２３　　　（答え）Ｂは２３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59576" y="3901240"/>
            <a:ext cx="366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Ｃ</a:t>
            </a:r>
            <a:endParaRPr kumimoji="1" lang="ja-JP" altLang="en-US" sz="24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3445201" y="2786352"/>
            <a:ext cx="792000" cy="1114974"/>
            <a:chOff x="1867887" y="2068924"/>
            <a:chExt cx="4680000" cy="1114974"/>
          </a:xfrm>
        </p:grpSpPr>
        <p:sp>
          <p:nvSpPr>
            <p:cNvPr id="21" name="円弧 20"/>
            <p:cNvSpPr/>
            <p:nvPr/>
          </p:nvSpPr>
          <p:spPr>
            <a:xfrm rot="5400000" flipH="1">
              <a:off x="3739835" y="375846"/>
              <a:ext cx="936104" cy="4680000"/>
            </a:xfrm>
            <a:prstGeom prst="arc">
              <a:avLst>
                <a:gd name="adj1" fmla="val 16200000"/>
                <a:gd name="adj2" fmla="val 536726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239505" y="2068924"/>
              <a:ext cx="193677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anchor="ctr" anchorCtr="0">
              <a:spAutoFit/>
            </a:bodyPr>
            <a:lstStyle/>
            <a:p>
              <a:pPr lvl="0" algn="ctr"/>
              <a:r>
                <a:rPr lang="ja-JP" altLang="en-US" sz="2000" b="1" dirty="0" smtClean="0">
                  <a:solidFill>
                    <a:srgbClr val="00206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８</a:t>
              </a:r>
              <a:endParaRPr lang="ja-JP" altLang="en-US" sz="2000" b="1" dirty="0">
                <a:solidFill>
                  <a:srgbClr val="00206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cxnSp>
        <p:nvCxnSpPr>
          <p:cNvPr id="6" name="直線コネクタ 5"/>
          <p:cNvCxnSpPr/>
          <p:nvPr/>
        </p:nvCxnSpPr>
        <p:spPr>
          <a:xfrm>
            <a:off x="5315439" y="2702720"/>
            <a:ext cx="532930" cy="730554"/>
          </a:xfrm>
          <a:prstGeom prst="line">
            <a:avLst/>
          </a:prstGeom>
          <a:ln w="28575">
            <a:solidFill>
              <a:srgbClr val="00B0F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3445201" y="3438696"/>
            <a:ext cx="2403169" cy="571983"/>
          </a:xfrm>
          <a:prstGeom prst="line">
            <a:avLst/>
          </a:prstGeom>
          <a:ln w="28575"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角丸四角形吹き出し 27"/>
          <p:cNvSpPr/>
          <p:nvPr/>
        </p:nvSpPr>
        <p:spPr>
          <a:xfrm>
            <a:off x="5674494" y="3692535"/>
            <a:ext cx="3165753" cy="71724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Ａ－Ｂ＝１２、Ｂ－Ｃ＝８より、ＡとＣの差は２０です。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6075341" y="2244984"/>
            <a:ext cx="2643489" cy="530374"/>
          </a:xfrm>
          <a:prstGeom prst="wedgeRoundRectCallout">
            <a:avLst>
              <a:gd name="adj1" fmla="val -36657"/>
              <a:gd name="adj2" fmla="val 82401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ＡとＣの和は５０です。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0" name="角丸四角形吹き出し 39"/>
          <p:cNvSpPr/>
          <p:nvPr/>
        </p:nvSpPr>
        <p:spPr>
          <a:xfrm>
            <a:off x="1454031" y="1577361"/>
            <a:ext cx="5638249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３つの数から、和と差がわかる２つの数に注目します。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445201" y="4128380"/>
            <a:ext cx="1870238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19037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/>
      <p:bldP spid="31" grpId="0"/>
      <p:bldP spid="36" grpId="0" animBg="1"/>
      <p:bldP spid="37" grpId="0" animBg="1"/>
      <p:bldP spid="38" grpId="0" animBg="1"/>
      <p:bldP spid="45" grpId="0" animBg="1"/>
      <p:bldP spid="19" grpId="0"/>
      <p:bldP spid="2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1344055" y="281948"/>
            <a:ext cx="7496192" cy="124590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さとし君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とお父さんの年令の和は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57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才で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、さとし君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とお母さんの年令の和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54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才です。お父さんとお母さんの年令の和が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85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才のとき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、さとし君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の年令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を求めなさい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4965" y="3190035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098406" y="3190035"/>
            <a:ext cx="6480720" cy="224676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父と母の年令の和は８５才、父と母の差は３才だから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和と差の公式の小さい方の求め方を使って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母（小さい方） ＝（和－差）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  　　　   ＝（８５－３）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  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   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＝８２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 ＝４１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母とさとしの和は５４才だから、さとしの年令は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５４－４１＝１３（才）　　　　　　　　（答え）１３才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1344054" y="2232881"/>
            <a:ext cx="7264799" cy="835115"/>
          </a:xfrm>
          <a:prstGeom prst="wedgeRoundRectCallout">
            <a:avLst>
              <a:gd name="adj1" fmla="val -52976"/>
              <a:gd name="adj2" fmla="val 10250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さとしと父の和が５７才、さとしと母の和が５４才であることから、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父と母の年令差は、５７－５４＝３（才）です。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0" name="角丸四角形吹き出し 39"/>
          <p:cNvSpPr/>
          <p:nvPr/>
        </p:nvSpPr>
        <p:spPr>
          <a:xfrm>
            <a:off x="1344055" y="1649177"/>
            <a:ext cx="7264799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父と母の和がわかっているので、父と母の差を求めます。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5284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5" grpId="0" animBg="1"/>
      <p:bldP spid="39" grpId="0" animBg="1"/>
      <p:bldP spid="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|6.4|1.4|6|7.1|2|3.1|2.1|2.2|1.8|2.6|2.2|3.7|4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5|4.6|1.4|1.7|3.4|4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3.8|1.7|2.8|3.9|1.4|1.4|2|3|4.8|4.4|2.9|3.5|2|4.5|4|1.7|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2|3.1|3.3|3.5|3.1|2.2|4.9|1.6|1.7|2.8|4.5|3.3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.8|5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8|2.6|3.5|1.2|3.5|1.3|3.8|2.9|1.9|1.7|1.8|2.2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8|3.1|5.9|4|1.3|2.5|2.5|3|1.6|2.7|1.5|1.4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3.6|2.1|2.4|6.3|6.2|1.8|2.9|1.9|1.9|1.6|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6.5|1.4|5.5|8.2|2|4.8|2.7|2.3|1.9|2|3.8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prstDash val="dash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23037</TotalTime>
  <Words>1202</Words>
  <Application>Microsoft Office PowerPoint</Application>
  <PresentationFormat>画面に合わせる (4:3)</PresentationFormat>
  <Paragraphs>160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ＭＳ Ｐゴシック</vt:lpstr>
      <vt:lpstr>HG丸ｺﾞｼｯｸM-PRO</vt:lpstr>
      <vt:lpstr>AR P丸ゴシック体E</vt:lpstr>
      <vt:lpstr>Arial</vt:lpstr>
      <vt:lpstr>AR P丸ゴシック体M</vt:lpstr>
      <vt:lpstr>AR P教科書体M</vt:lpstr>
      <vt:lpstr>Calibri</vt:lpstr>
      <vt:lpstr>フラッシュ１</vt:lpstr>
      <vt:lpstr>和差算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512</cp:revision>
  <dcterms:created xsi:type="dcterms:W3CDTF">2015-06-25T04:58:05Z</dcterms:created>
  <dcterms:modified xsi:type="dcterms:W3CDTF">2020-08-25T01:40:30Z</dcterms:modified>
</cp:coreProperties>
</file>