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8" r:id="rId2"/>
    <p:sldId id="289" r:id="rId3"/>
    <p:sldId id="309" r:id="rId4"/>
    <p:sldId id="310" r:id="rId5"/>
    <p:sldId id="307" r:id="rId6"/>
    <p:sldId id="308" r:id="rId7"/>
    <p:sldId id="311" r:id="rId8"/>
  </p:sldIdLst>
  <p:sldSz cx="9144000" cy="6858000" type="screen4x3"/>
  <p:notesSz cx="6858000" cy="9144000"/>
  <p:embeddedFontLst>
    <p:embeddedFont>
      <p:font typeface="AR P丸ゴシック体E" panose="020F0900000000000000" pitchFamily="50" charset="-128"/>
      <p:regular r:id="rId10"/>
    </p:embeddedFont>
    <p:embeddedFont>
      <p:font typeface="AR P教科書体M" panose="03000600000000000000" pitchFamily="66" charset="-12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HG丸ｺﾞｼｯｸM-PRO" panose="020F0600000000000000" pitchFamily="50" charset="-128"/>
      <p:regular r:id="rId17"/>
    </p:embeddedFont>
    <p:embeddedFont>
      <p:font typeface="AR教科書体M" panose="03000609000000000000" pitchFamily="65" charset="-128"/>
      <p:regular r:id="rId1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5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2" autoAdjust="0"/>
    <p:restoredTop sz="93885" autoAdjust="0"/>
  </p:normalViewPr>
  <p:slideViewPr>
    <p:cSldViewPr>
      <p:cViewPr varScale="1">
        <p:scale>
          <a:sx n="66" d="100"/>
          <a:sy n="66" d="100"/>
        </p:scale>
        <p:origin x="1794" y="66"/>
      </p:cViewPr>
      <p:guideLst>
        <p:guide pos="2925"/>
        <p:guide orient="horz" pos="1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2020/8/3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7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703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532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725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164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203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仕事算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416622"/>
            <a:ext cx="8579296" cy="38926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算数の文章</a:t>
            </a:r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</a:t>
            </a:r>
            <a:endParaRPr lang="en-US" altLang="ja-JP" sz="66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同時に仕事をすると</a:t>
            </a:r>
            <a:endParaRPr lang="en-US" altLang="ja-JP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60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パワポで解説</a:t>
            </a:r>
            <a:endParaRPr lang="ja-JP" altLang="en-US" sz="48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2" y="980728"/>
            <a:ext cx="7462589" cy="867239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仕事算</a:t>
            </a:r>
            <a:r>
              <a:rPr kumimoji="0" lang="ja-JP" altLang="en-US" sz="24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は、何人かの人が一緒に仕事をし、何日で完成するかを問う問題です。</a:t>
            </a:r>
          </a:p>
        </p:txBody>
      </p:sp>
      <p:sp>
        <p:nvSpPr>
          <p:cNvPr id="4" name="横巻き 3"/>
          <p:cNvSpPr/>
          <p:nvPr/>
        </p:nvSpPr>
        <p:spPr>
          <a:xfrm>
            <a:off x="1157040" y="260648"/>
            <a:ext cx="1712366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仕事算</a:t>
            </a:r>
            <a:r>
              <a:rPr lang="ja-JP" altLang="en-US" sz="2400" b="1" dirty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とは</a:t>
            </a:r>
          </a:p>
        </p:txBody>
      </p:sp>
      <p:sp>
        <p:nvSpPr>
          <p:cNvPr id="16" name="横巻き 15"/>
          <p:cNvSpPr/>
          <p:nvPr/>
        </p:nvSpPr>
        <p:spPr>
          <a:xfrm>
            <a:off x="1178811" y="1922534"/>
            <a:ext cx="2385078" cy="72008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400" b="1" dirty="0" smtClean="0">
                <a:solidFill>
                  <a:srgbClr val="00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仕事算の解き方</a:t>
            </a:r>
            <a:endParaRPr lang="ja-JP" altLang="en-US" sz="2400" b="1" dirty="0">
              <a:solidFill>
                <a:srgbClr val="00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259632" y="2656948"/>
            <a:ext cx="7462589" cy="140139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☆仕事算には、２つ</a:t>
            </a:r>
            <a:r>
              <a:rPr kumimoji="0" lang="ja-JP" altLang="en-US" sz="2400" kern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の解き方があります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①最小公倍数を使う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②全体の仕事量を１とみる</a:t>
            </a:r>
            <a:endParaRPr kumimoji="0" lang="en-US" altLang="ja-JP" sz="24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表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19422"/>
              </p:ext>
            </p:extLst>
          </p:nvPr>
        </p:nvGraphicFramePr>
        <p:xfrm>
          <a:off x="5220432" y="3747771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表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26819"/>
              </p:ext>
            </p:extLst>
          </p:nvPr>
        </p:nvGraphicFramePr>
        <p:xfrm>
          <a:off x="870418" y="3747771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3" y="281657"/>
            <a:ext cx="7272808" cy="867239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35000">
                <a:srgbClr val="CCFFFF"/>
              </a:gs>
              <a:gs pos="100000">
                <a:srgbClr val="CCFFFF"/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ある道路をほそうするのに、Ａの機械では１５日、Ｂの機械では１０日かかります。Ａ、Ｂの機械を同時に使うと、この道路をほそうするのに何日かかりますか。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1291828" y="1220315"/>
            <a:ext cx="4789302" cy="43200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最小公倍数を使って考えます。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1312028" y="2204864"/>
            <a:ext cx="6816516" cy="72000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３０ｍをほそうするのにＡ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の機械で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は、 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１５日かかるので、１日に２ｍ、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Ｂの機械では、１０日かかるので、１日に３ｍほそうできます。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1312028" y="1719491"/>
            <a:ext cx="7292419" cy="43200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１５と１０の最小公倍数が３０だから、道路の長さを仮に３０ｍとします。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89076" y="2996952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Ａの機械</a:t>
            </a:r>
            <a:endParaRPr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4922998" y="2996952"/>
            <a:ext cx="105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Ｂの機械</a:t>
            </a:r>
            <a:endParaRPr lang="ja-JP" altLang="en-US" dirty="0"/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13482"/>
              </p:ext>
            </p:extLst>
          </p:nvPr>
        </p:nvGraphicFramePr>
        <p:xfrm>
          <a:off x="870418" y="3747771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08100"/>
              </p:ext>
            </p:extLst>
          </p:nvPr>
        </p:nvGraphicFramePr>
        <p:xfrm>
          <a:off x="5220432" y="3747771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" name="円弧 64"/>
          <p:cNvSpPr/>
          <p:nvPr/>
        </p:nvSpPr>
        <p:spPr>
          <a:xfrm rot="16200000">
            <a:off x="2117535" y="2126102"/>
            <a:ext cx="720000" cy="3239996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12234" y="318451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/>
              <a:t>３０ｍ</a:t>
            </a:r>
            <a:endParaRPr kumimoji="1" lang="ja-JP" altLang="en-US" dirty="0"/>
          </a:p>
        </p:txBody>
      </p:sp>
      <p:sp>
        <p:nvSpPr>
          <p:cNvPr id="66" name="円弧 65"/>
          <p:cNvSpPr/>
          <p:nvPr/>
        </p:nvSpPr>
        <p:spPr>
          <a:xfrm rot="16200000">
            <a:off x="6465920" y="2126585"/>
            <a:ext cx="720000" cy="3239996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80392" y="3213538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/>
              <a:t>３０ｍ</a:t>
            </a:r>
            <a:endParaRPr kumimoji="1" lang="ja-JP" altLang="en-US" dirty="0"/>
          </a:p>
        </p:txBody>
      </p:sp>
      <p:graphicFrame>
        <p:nvGraphicFramePr>
          <p:cNvPr id="69" name="表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37853"/>
              </p:ext>
            </p:extLst>
          </p:nvPr>
        </p:nvGraphicFramePr>
        <p:xfrm>
          <a:off x="2932238" y="4773270"/>
          <a:ext cx="3238629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47"/>
                <a:gridCol w="324000"/>
                <a:gridCol w="216000"/>
                <a:gridCol w="324000"/>
                <a:gridCol w="216000"/>
                <a:gridCol w="324000"/>
                <a:gridCol w="216000"/>
                <a:gridCol w="326749"/>
                <a:gridCol w="217833"/>
                <a:gridCol w="324000"/>
                <a:gridCol w="216000"/>
                <a:gridCol w="324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正方形/長方形 69"/>
          <p:cNvSpPr/>
          <p:nvPr/>
        </p:nvSpPr>
        <p:spPr>
          <a:xfrm>
            <a:off x="723420" y="446404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２ｍ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5165046" y="4435481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３ｍ</a:t>
            </a:r>
            <a:endParaRPr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1103368" y="4916521"/>
            <a:ext cx="114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Ａ、Ｂ同時</a:t>
            </a:r>
            <a:endParaRPr lang="ja-JP" altLang="en-US" dirty="0"/>
          </a:p>
        </p:txBody>
      </p:sp>
      <p:sp>
        <p:nvSpPr>
          <p:cNvPr id="74" name="円弧 73"/>
          <p:cNvSpPr/>
          <p:nvPr/>
        </p:nvSpPr>
        <p:spPr>
          <a:xfrm rot="5400000">
            <a:off x="2893453" y="5213222"/>
            <a:ext cx="612000" cy="540000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3003656" y="5523282"/>
            <a:ext cx="396000" cy="360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５ｍ</a:t>
            </a:r>
            <a:endParaRPr lang="ja-JP" altLang="en-US" dirty="0"/>
          </a:p>
        </p:txBody>
      </p:sp>
      <p:sp>
        <p:nvSpPr>
          <p:cNvPr id="32" name="角丸四角形吹き出し 31"/>
          <p:cNvSpPr/>
          <p:nvPr/>
        </p:nvSpPr>
        <p:spPr>
          <a:xfrm>
            <a:off x="1348691" y="5877352"/>
            <a:ext cx="6816516" cy="72000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Ａ、Ｂ同時に使うと３０ｍの道路を、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日に５ｍずつほそうできるので、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３０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５＝６（日）　　　　　　　　　　　答え　６日かかる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67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8" grpId="0" animBg="1"/>
      <p:bldP spid="45" grpId="0"/>
      <p:bldP spid="46" grpId="0"/>
      <p:bldP spid="65" grpId="0" animBg="1"/>
      <p:bldP spid="6" grpId="0" animBg="1"/>
      <p:bldP spid="66" grpId="0" animBg="1"/>
      <p:bldP spid="39" grpId="0" animBg="1"/>
      <p:bldP spid="70" grpId="0"/>
      <p:bldP spid="71" grpId="0"/>
      <p:bldP spid="72" grpId="0"/>
      <p:bldP spid="74" grpId="0" animBg="1"/>
      <p:bldP spid="73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表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11144"/>
              </p:ext>
            </p:extLst>
          </p:nvPr>
        </p:nvGraphicFramePr>
        <p:xfrm>
          <a:off x="5220432" y="3286616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表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37100"/>
              </p:ext>
            </p:extLst>
          </p:nvPr>
        </p:nvGraphicFramePr>
        <p:xfrm>
          <a:off x="870418" y="3286616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3" y="281657"/>
            <a:ext cx="7272808" cy="867239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35000">
                <a:srgbClr val="CCFFFF"/>
              </a:gs>
              <a:gs pos="100000">
                <a:srgbClr val="CCFFFF"/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ある道路をほそうするのに、Ａの機械では１５日、Ｂの機械では１０日かかります。Ａ、Ｂの機械を同時に使うと、この道路をほそうするのに何日かかりますか。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1291828" y="1220315"/>
            <a:ext cx="4789302" cy="432000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道路の長さを１とみます。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角丸四角形吹き出し 31"/>
              <p:cNvSpPr/>
              <p:nvPr/>
            </p:nvSpPr>
            <p:spPr>
              <a:xfrm>
                <a:off x="1348691" y="5877352"/>
                <a:ext cx="6816516" cy="720000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lvl="0">
                  <a:defRPr/>
                </a:pP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Ａ、Ｂ同時に使うと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1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の道路を、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1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日に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 </a:t>
                </a:r>
                <a:r>
                  <a:rPr kumimoji="0" lang="ja-JP" altLang="en-US" sz="2000" kern="0" dirty="0" err="1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ずつほそ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うできるので、</a:t>
                </a:r>
                <a:endParaRPr kumimoji="0" lang="en-US" altLang="ja-JP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１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６</m:t>
                        </m:r>
                      </m:den>
                    </m:f>
                    <m:r>
                      <a:rPr lang="en-US" altLang="ja-JP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＝６（日）　　　　　　　　　　　答え　６日かかる</a:t>
                </a:r>
              </a:p>
            </p:txBody>
          </p:sp>
        </mc:Choice>
        <mc:Fallback xmlns="">
          <p:sp>
            <p:nvSpPr>
              <p:cNvPr id="32" name="角丸四角形吹き出し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691" y="5877352"/>
                <a:ext cx="6816516" cy="720000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/>
          <p:cNvSpPr/>
          <p:nvPr/>
        </p:nvSpPr>
        <p:spPr>
          <a:xfrm>
            <a:off x="489076" y="2636912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Ａの機械</a:t>
            </a:r>
            <a:endParaRPr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4922998" y="2636912"/>
            <a:ext cx="105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Ｂの機械</a:t>
            </a:r>
            <a:endParaRPr lang="ja-JP" altLang="en-US" dirty="0"/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72618"/>
              </p:ext>
            </p:extLst>
          </p:nvPr>
        </p:nvGraphicFramePr>
        <p:xfrm>
          <a:off x="870418" y="3286616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1756"/>
              </p:ext>
            </p:extLst>
          </p:nvPr>
        </p:nvGraphicFramePr>
        <p:xfrm>
          <a:off x="5220432" y="3286616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" name="円弧 64"/>
          <p:cNvSpPr/>
          <p:nvPr/>
        </p:nvSpPr>
        <p:spPr>
          <a:xfrm rot="16200000">
            <a:off x="2117535" y="1664947"/>
            <a:ext cx="720000" cy="3239996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12234" y="270892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66" name="円弧 65"/>
          <p:cNvSpPr/>
          <p:nvPr/>
        </p:nvSpPr>
        <p:spPr>
          <a:xfrm rot="16200000">
            <a:off x="6465920" y="1665430"/>
            <a:ext cx="720000" cy="3239996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80392" y="270892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graphicFrame>
        <p:nvGraphicFramePr>
          <p:cNvPr id="69" name="表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83070"/>
              </p:ext>
            </p:extLst>
          </p:nvPr>
        </p:nvGraphicFramePr>
        <p:xfrm>
          <a:off x="2932238" y="4581128"/>
          <a:ext cx="3238629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47"/>
                <a:gridCol w="324000"/>
                <a:gridCol w="216000"/>
                <a:gridCol w="324000"/>
                <a:gridCol w="216000"/>
                <a:gridCol w="324000"/>
                <a:gridCol w="216000"/>
                <a:gridCol w="326749"/>
                <a:gridCol w="217833"/>
                <a:gridCol w="324000"/>
                <a:gridCol w="216000"/>
                <a:gridCol w="324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740251" y="3975957"/>
                <a:ext cx="524503" cy="556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１５</m:t>
                          </m:r>
                        </m:den>
                      </m:f>
                    </m:oMath>
                  </m:oMathPara>
                </a14:m>
                <a:endParaRPr lang="ja-JP" alt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51" y="3975957"/>
                <a:ext cx="524503" cy="5560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5181877" y="3975957"/>
                <a:ext cx="524503" cy="556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877" y="3975957"/>
                <a:ext cx="524503" cy="5560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正方形/長方形 71"/>
          <p:cNvSpPr/>
          <p:nvPr/>
        </p:nvSpPr>
        <p:spPr>
          <a:xfrm>
            <a:off x="1103368" y="4724379"/>
            <a:ext cx="114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Ａ、Ｂ同時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吹き出し 22"/>
              <p:cNvSpPr/>
              <p:nvPr/>
            </p:nvSpPr>
            <p:spPr>
              <a:xfrm>
                <a:off x="1281586" y="1718909"/>
                <a:ext cx="6816516" cy="936000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Ａの機械では１日に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１５</m:t>
                        </m:r>
                      </m:den>
                    </m:f>
                    <m:r>
                      <a:rPr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、Ｂの機械では１日に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 ほそうできます。</a:t>
                </a: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ＡとＢ同時に使うと、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２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３０</m:t>
                        </m:r>
                      </m:den>
                    </m:f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＋</m:t>
                    </m:r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３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３０</m:t>
                        </m:r>
                      </m:den>
                    </m:f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５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３０</m:t>
                        </m:r>
                      </m:den>
                    </m:f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＝</m:t>
                    </m:r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６</m:t>
                        </m:r>
                      </m:den>
                    </m:f>
                    <m:r>
                      <a:rPr lang="en-US" altLang="ja-JP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 ほそうできます。</a:t>
                </a:r>
                <a:endParaRPr kumimoji="0" lang="ja-JP" altLang="en-US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 xmlns="">
          <p:sp>
            <p:nvSpPr>
              <p:cNvPr id="23" name="角丸四角形吹き出し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86" y="1718909"/>
                <a:ext cx="6816516" cy="936000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円弧 23"/>
          <p:cNvSpPr/>
          <p:nvPr/>
        </p:nvSpPr>
        <p:spPr>
          <a:xfrm rot="5400000">
            <a:off x="2893453" y="5041660"/>
            <a:ext cx="612000" cy="540000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3010810" y="5309410"/>
                <a:ext cx="383438" cy="5560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810" y="5309410"/>
                <a:ext cx="383438" cy="5560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357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5" grpId="0"/>
      <p:bldP spid="46" grpId="0"/>
      <p:bldP spid="65" grpId="0" animBg="1"/>
      <p:bldP spid="6" grpId="0" animBg="1"/>
      <p:bldP spid="66" grpId="0" animBg="1"/>
      <p:bldP spid="39" grpId="0" animBg="1"/>
      <p:bldP spid="70" grpId="0"/>
      <p:bldP spid="71" grpId="0"/>
      <p:bldP spid="72" grpId="0"/>
      <p:bldP spid="23" grpId="0" animBg="1"/>
      <p:bldP spid="24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69245"/>
              </p:ext>
            </p:extLst>
          </p:nvPr>
        </p:nvGraphicFramePr>
        <p:xfrm>
          <a:off x="3275854" y="4437112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3" y="281657"/>
            <a:ext cx="7272808" cy="92318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35000">
                <a:srgbClr val="CCFFFF"/>
              </a:gs>
              <a:gs pos="100000">
                <a:srgbClr val="CCFFFF"/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ある道路をほそうするのに、Ａの機械では１５日、Ｂの機械では１０日、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Ｃの機械では１２日かかります。Ａ、Ｂ、Ｃの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台を機械を同時に使うと、この道路をほそうするのに何日かかりますか。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1291828" y="1356566"/>
            <a:ext cx="4789302" cy="473674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最小公倍数を使って考えます。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1229380" y="5577617"/>
            <a:ext cx="7488831" cy="93066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Ａ、Ｂ、Ｃを同時に使うと６０ｍの道路を、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日に１５ｍずつほそうできるので、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６０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１５＝４（日）　　　　　　　　　　　答え　４日かかる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1291828" y="2492896"/>
            <a:ext cx="6816516" cy="137263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Ａの機械では１日に６０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１５＝４ｍ、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Ｂの機械では１日に６０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１０＝６ｍ、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Ｃの機械では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1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日に６０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÷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１２＝５ｍ　ほそうできます。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Ａ、Ｂ、Ｃを同時に使うと、４＋６＋５＝１５ｍほそうできます。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1291828" y="1932874"/>
            <a:ext cx="7292419" cy="473674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１５と１０と１２の最小公倍数６０だから、道路の長さを仮に６０ｍとします。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08506"/>
              </p:ext>
            </p:extLst>
          </p:nvPr>
        </p:nvGraphicFramePr>
        <p:xfrm>
          <a:off x="3276751" y="4437112"/>
          <a:ext cx="3239465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55"/>
                <a:gridCol w="324321"/>
                <a:gridCol w="270267"/>
                <a:gridCol w="216214"/>
                <a:gridCol w="324321"/>
                <a:gridCol w="270267"/>
                <a:gridCol w="216214"/>
                <a:gridCol w="327072"/>
                <a:gridCol w="270267"/>
                <a:gridCol w="216000"/>
                <a:gridCol w="324000"/>
                <a:gridCol w="270267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1444874" y="4603805"/>
            <a:ext cx="147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Ａ、Ｂ、Ｃ同時</a:t>
            </a:r>
            <a:endParaRPr lang="ja-JP" altLang="en-US" dirty="0"/>
          </a:p>
        </p:txBody>
      </p:sp>
      <p:sp>
        <p:nvSpPr>
          <p:cNvPr id="13" name="円弧 12"/>
          <p:cNvSpPr/>
          <p:nvPr/>
        </p:nvSpPr>
        <p:spPr>
          <a:xfrm rot="16200000">
            <a:off x="4535854" y="2846103"/>
            <a:ext cx="720000" cy="3239996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0326" y="393305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/>
              <a:t>６０ｍ</a:t>
            </a:r>
            <a:endParaRPr kumimoji="1" lang="ja-JP" altLang="en-US" dirty="0"/>
          </a:p>
        </p:txBody>
      </p:sp>
      <p:sp>
        <p:nvSpPr>
          <p:cNvPr id="20" name="円弧 19"/>
          <p:cNvSpPr/>
          <p:nvPr/>
        </p:nvSpPr>
        <p:spPr>
          <a:xfrm rot="5400000">
            <a:off x="3365944" y="4747076"/>
            <a:ext cx="612000" cy="792000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475886" y="5179984"/>
            <a:ext cx="43200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１５ｍ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60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8" grpId="0" animBg="1"/>
      <p:bldP spid="12" grpId="0"/>
      <p:bldP spid="13" grpId="0" animBg="1"/>
      <p:bldP spid="14" grpId="0" animBg="1"/>
      <p:bldP spid="20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10227"/>
              </p:ext>
            </p:extLst>
          </p:nvPr>
        </p:nvGraphicFramePr>
        <p:xfrm>
          <a:off x="3275492" y="4149080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3" y="281657"/>
            <a:ext cx="7272808" cy="92318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35000">
                <a:srgbClr val="CCFFFF"/>
              </a:gs>
              <a:gs pos="100000">
                <a:srgbClr val="CCFFFF"/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ある道路をほそうするのに、Ａの機械では１５日、Ｂの機械では１０日、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Ｃの機械では１２日かかります。Ａ、Ｂ、Ｃの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3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台を機械を同時に使うと、この道路をほそうするのに何日かかりますか。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1291828" y="1268760"/>
            <a:ext cx="4789302" cy="473674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道路の長さを１とみます。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角丸四角形吹き出し 32"/>
              <p:cNvSpPr/>
              <p:nvPr/>
            </p:nvSpPr>
            <p:spPr>
              <a:xfrm>
                <a:off x="1291828" y="1844824"/>
                <a:ext cx="6816516" cy="1721114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Ａの機械では１日に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、Ｂの機械では１日に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、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Ｃの機械では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1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日に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 ほそうできます。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Ａ、Ｂ、Ｃを同時に使うと、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１５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４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６０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６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６０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５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６０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１５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６０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ほそうできます。</a:t>
                </a:r>
                <a:endParaRPr kumimoji="0" lang="ja-JP" altLang="en-US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 xmlns="">
          <p:sp>
            <p:nvSpPr>
              <p:cNvPr id="33" name="角丸四角形吹き出し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28" y="1844824"/>
                <a:ext cx="6816516" cy="1721114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 9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7559"/>
              </p:ext>
            </p:extLst>
          </p:nvPr>
        </p:nvGraphicFramePr>
        <p:xfrm>
          <a:off x="3275854" y="4149080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38914"/>
              </p:ext>
            </p:extLst>
          </p:nvPr>
        </p:nvGraphicFramePr>
        <p:xfrm>
          <a:off x="3276751" y="4149080"/>
          <a:ext cx="3239465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55"/>
                <a:gridCol w="324321"/>
                <a:gridCol w="270267"/>
                <a:gridCol w="216214"/>
                <a:gridCol w="324321"/>
                <a:gridCol w="270267"/>
                <a:gridCol w="216214"/>
                <a:gridCol w="327072"/>
                <a:gridCol w="270267"/>
                <a:gridCol w="216000"/>
                <a:gridCol w="324000"/>
                <a:gridCol w="270267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1444874" y="4315773"/>
            <a:ext cx="147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Ａ、Ｂ、Ｃ同時</a:t>
            </a:r>
            <a:endParaRPr lang="ja-JP" altLang="en-US" dirty="0"/>
          </a:p>
        </p:txBody>
      </p:sp>
      <p:sp>
        <p:nvSpPr>
          <p:cNvPr id="13" name="円弧 12"/>
          <p:cNvSpPr/>
          <p:nvPr/>
        </p:nvSpPr>
        <p:spPr>
          <a:xfrm rot="16200000">
            <a:off x="4535854" y="2558071"/>
            <a:ext cx="720000" cy="3239996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0326" y="364502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20" name="円弧 19"/>
          <p:cNvSpPr/>
          <p:nvPr/>
        </p:nvSpPr>
        <p:spPr>
          <a:xfrm rot="5400000">
            <a:off x="3365944" y="4475086"/>
            <a:ext cx="612000" cy="792000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3599920" y="4890181"/>
                <a:ext cx="252000" cy="613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１</m:t>
                          </m:r>
                        </m:num>
                        <m:den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20" y="4890181"/>
                <a:ext cx="252000" cy="6139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角丸四角形吹き出し 31"/>
              <p:cNvSpPr/>
              <p:nvPr/>
            </p:nvSpPr>
            <p:spPr>
              <a:xfrm>
                <a:off x="1259633" y="5536610"/>
                <a:ext cx="6816516" cy="978437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Ａ、Ｂ、Ｃを同時に使うと １ の道路を、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1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日に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ずつほそ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うできるので、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 １ 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＝４（日）　　　　　　　　　　　答え　４日かかる</a:t>
                </a:r>
                <a:endParaRPr kumimoji="0" lang="ja-JP" altLang="en-US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 xmlns="">
          <p:sp>
            <p:nvSpPr>
              <p:cNvPr id="32" name="角丸四角形吹き出し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3" y="5536610"/>
                <a:ext cx="6816516" cy="978437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6286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12" grpId="0"/>
      <p:bldP spid="13" grpId="0" animBg="1"/>
      <p:bldP spid="14" grpId="0" animBg="1"/>
      <p:bldP spid="20" grpId="0" animBg="1"/>
      <p:bldP spid="18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10227"/>
              </p:ext>
            </p:extLst>
          </p:nvPr>
        </p:nvGraphicFramePr>
        <p:xfrm>
          <a:off x="3275492" y="4149080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59633" y="281657"/>
            <a:ext cx="7272808" cy="92318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35000">
                <a:srgbClr val="CCFFFF"/>
              </a:gs>
              <a:gs pos="100000">
                <a:srgbClr val="CCFFFF"/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水そうにＡの管で水を入れたら９分でいっぱいになりました。Ｂの管では</a:t>
            </a:r>
            <a:endParaRPr kumimoji="0" lang="en-US" altLang="ja-JP" sz="2000" kern="0" dirty="0" smtClean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１２分、Ｃの管で１８分でそれぞれいっぱいになります。Ａ、Ｂ、Ｃの管を同時に使って水を入れると何分でいっぱいになりますか。</a:t>
            </a:r>
            <a:endParaRPr kumimoji="0" lang="ja-JP" altLang="en-US" sz="2000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1291828" y="1268760"/>
            <a:ext cx="4789302" cy="473674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水そうの量を１</a:t>
            </a:r>
            <a:r>
              <a:rPr kumimoji="0" lang="ja-JP" altLang="en-US" sz="2000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とみます。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角丸四角形吹き出し 32"/>
              <p:cNvSpPr/>
              <p:nvPr/>
            </p:nvSpPr>
            <p:spPr>
              <a:xfrm>
                <a:off x="1291828" y="1844824"/>
                <a:ext cx="6816516" cy="1721114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Ａの管では１分間に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、Ｂの管では１分間に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、Ｃの管では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1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分間に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１８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 水を入れることができます。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Ａ、Ｂ、Ｃを同時に使うと１分間に、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１２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１８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４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３６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３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３６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２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３６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９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３６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　水を入れることができます。</a:t>
                </a:r>
                <a:endParaRPr kumimoji="0" lang="ja-JP" altLang="en-US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 xmlns="">
          <p:sp>
            <p:nvSpPr>
              <p:cNvPr id="33" name="角丸四角形吹き出し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28" y="1844824"/>
                <a:ext cx="6816516" cy="1721114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 9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7559"/>
              </p:ext>
            </p:extLst>
          </p:nvPr>
        </p:nvGraphicFramePr>
        <p:xfrm>
          <a:off x="3275854" y="4149080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06083"/>
              </p:ext>
            </p:extLst>
          </p:nvPr>
        </p:nvGraphicFramePr>
        <p:xfrm>
          <a:off x="3276751" y="4149080"/>
          <a:ext cx="324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270000"/>
                <a:gridCol w="180000"/>
                <a:gridCol w="360000"/>
                <a:gridCol w="270000"/>
                <a:gridCol w="180000"/>
                <a:gridCol w="360000"/>
                <a:gridCol w="270000"/>
                <a:gridCol w="180000"/>
                <a:gridCol w="360000"/>
                <a:gridCol w="270000"/>
                <a:gridCol w="18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0" dirty="0" smtClean="0"/>
                    </a:p>
                    <a:p>
                      <a:r>
                        <a:rPr kumimoji="1" lang="en-US" altLang="ja-JP" sz="100" dirty="0" smtClean="0"/>
                        <a:t>0.75</a:t>
                      </a:r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" dirty="0" smtClean="0"/>
                        <a:t>0.75</a:t>
                      </a:r>
                    </a:p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 marL="0" marR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 marL="0" marR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/>
                    </a:p>
                  </a:txBody>
                  <a:tcPr marL="0" marR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1444874" y="4315773"/>
            <a:ext cx="147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Ａ、Ｂ、Ｃ同時</a:t>
            </a:r>
            <a:endParaRPr lang="ja-JP" altLang="en-US" dirty="0"/>
          </a:p>
        </p:txBody>
      </p:sp>
      <p:sp>
        <p:nvSpPr>
          <p:cNvPr id="13" name="円弧 12"/>
          <p:cNvSpPr/>
          <p:nvPr/>
        </p:nvSpPr>
        <p:spPr>
          <a:xfrm rot="16200000">
            <a:off x="4535854" y="2558071"/>
            <a:ext cx="720000" cy="3239996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0326" y="364502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20" name="円弧 19"/>
          <p:cNvSpPr/>
          <p:nvPr/>
        </p:nvSpPr>
        <p:spPr>
          <a:xfrm rot="5400000">
            <a:off x="3365944" y="4475086"/>
            <a:ext cx="612000" cy="792000"/>
          </a:xfrm>
          <a:prstGeom prst="arc">
            <a:avLst>
              <a:gd name="adj1" fmla="val 16200000"/>
              <a:gd name="adj2" fmla="val 53776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3599920" y="4890181"/>
                <a:ext cx="252000" cy="613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１</m:t>
                          </m:r>
                        </m:num>
                        <m:den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20" y="4890181"/>
                <a:ext cx="252000" cy="6139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角丸四角形吹き出し 31"/>
              <p:cNvSpPr/>
              <p:nvPr/>
            </p:nvSpPr>
            <p:spPr>
              <a:xfrm>
                <a:off x="1259632" y="5536610"/>
                <a:ext cx="7056783" cy="978437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Ａ、Ｂ、Ｃを同時に使うと 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1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分間に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err="1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ずつ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水を入れることができるので、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 １ 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＝４（分）　　　　　　　　　　　　　　　答え　４分</a:t>
                </a:r>
                <a:endParaRPr kumimoji="0" lang="ja-JP" altLang="en-US" sz="2000" kern="0" dirty="0">
                  <a:solidFill>
                    <a:prstClr val="black"/>
                  </a:solidFill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 xmlns="">
          <p:sp>
            <p:nvSpPr>
              <p:cNvPr id="32" name="角丸四角形吹き出し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36610"/>
                <a:ext cx="7056783" cy="978437"/>
              </a:xfrm>
              <a:prstGeom prst="wedgeRoundRectCallout">
                <a:avLst>
                  <a:gd name="adj1" fmla="val -52941"/>
                  <a:gd name="adj2" fmla="val -27688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6908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12" grpId="0"/>
      <p:bldP spid="13" grpId="0" animBg="1"/>
      <p:bldP spid="14" grpId="0" animBg="1"/>
      <p:bldP spid="20" grpId="0" animBg="1"/>
      <p:bldP spid="18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7.1|3.1|1.4|2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5|4.2|2.8|4.6|2.7|3.1|1.7|7.1|2.5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2.9|3.4|2.9|2.3|6.1|2.2|5.7|1.6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9|2.7|3.6|1.4|5|5.6|3.1|2|3.9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2.7|1.5|1.9|1.7|2.1|1.9|6.2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8|3|1.6|5.2|2.2|3.2|6.1|4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FF"/>
        </a:solidFill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7715</TotalTime>
  <Words>639</Words>
  <Application>Microsoft Office PowerPoint</Application>
  <PresentationFormat>画面に合わせる (4:3)</PresentationFormat>
  <Paragraphs>86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Arial</vt:lpstr>
      <vt:lpstr>AR P丸ゴシック体E</vt:lpstr>
      <vt:lpstr>AR P教科書体M</vt:lpstr>
      <vt:lpstr>Calibri</vt:lpstr>
      <vt:lpstr>Cambria Math</vt:lpstr>
      <vt:lpstr>ＭＳ Ｐゴシック</vt:lpstr>
      <vt:lpstr>HG丸ｺﾞｼｯｸM-PRO</vt:lpstr>
      <vt:lpstr>AR教科書体M</vt:lpstr>
      <vt:lpstr>フラッシュ１</vt:lpstr>
      <vt:lpstr>仕事算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仕事算</dc:title>
  <dc:creator>小泉 浩</dc:creator>
  <cp:lastModifiedBy>小泉 浩</cp:lastModifiedBy>
  <cp:revision>314</cp:revision>
  <dcterms:created xsi:type="dcterms:W3CDTF">2015-06-25T04:58:05Z</dcterms:created>
  <dcterms:modified xsi:type="dcterms:W3CDTF">2020-08-02T23:17:57Z</dcterms:modified>
</cp:coreProperties>
</file>