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sldIdLst>
    <p:sldId id="258" r:id="rId2"/>
    <p:sldId id="265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AR P丸ゴシック体E" panose="020F0900000000000000" pitchFamily="50" charset="-128"/>
      <p:regular r:id="rId18"/>
    </p:embeddedFont>
    <p:embeddedFont>
      <p:font typeface="HG丸ｺﾞｼｯｸM-PRO" panose="020F0600000000000000" pitchFamily="50" charset="-128"/>
      <p:regular r:id="rId19"/>
    </p:embeddedFont>
    <p:embeddedFont>
      <p:font typeface="AR教科書体M" panose="03000609000000000000" pitchFamily="65" charset="-128"/>
      <p:regular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BCBC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71" d="100"/>
          <a:sy n="71" d="100"/>
        </p:scale>
        <p:origin x="1176" y="60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352" y="478912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頭の体操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910498" y="2392672"/>
            <a:ext cx="8579296" cy="231985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サイコロの問題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前に転がしたサイコロの目</a:t>
            </a:r>
            <a:endParaRPr lang="en-US" altLang="ja-JP" sz="4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を考える</a:t>
            </a:r>
            <a:endParaRPr lang="en-US" altLang="ja-JP" sz="4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7" name="平行四辺形 66"/>
          <p:cNvSpPr>
            <a:spLocks noChangeAspect="1"/>
          </p:cNvSpPr>
          <p:nvPr/>
        </p:nvSpPr>
        <p:spPr>
          <a:xfrm rot="1680000">
            <a:off x="1410077" y="433335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8" name="平行四辺形 67"/>
          <p:cNvSpPr>
            <a:spLocks noChangeAspect="1"/>
          </p:cNvSpPr>
          <p:nvPr/>
        </p:nvSpPr>
        <p:spPr>
          <a:xfrm rot="1680000">
            <a:off x="628846" y="391780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9" name="平行四辺形 68"/>
          <p:cNvSpPr>
            <a:spLocks noChangeAspect="1"/>
          </p:cNvSpPr>
          <p:nvPr/>
        </p:nvSpPr>
        <p:spPr>
          <a:xfrm rot="1680000">
            <a:off x="2172077" y="4742929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平行四辺形 69"/>
          <p:cNvSpPr>
            <a:spLocks noChangeAspect="1"/>
          </p:cNvSpPr>
          <p:nvPr/>
        </p:nvSpPr>
        <p:spPr>
          <a:xfrm rot="1680000">
            <a:off x="2946018" y="515250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1" name="平行四辺形 70"/>
          <p:cNvSpPr>
            <a:spLocks noChangeAspect="1"/>
          </p:cNvSpPr>
          <p:nvPr/>
        </p:nvSpPr>
        <p:spPr>
          <a:xfrm rot="1680000">
            <a:off x="3727158" y="5562081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 rot="19826589">
            <a:off x="4212192" y="5798514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73" name="グループ化 72"/>
          <p:cNvGrpSpPr>
            <a:grpSpLocks noChangeAspect="1"/>
          </p:cNvGrpSpPr>
          <p:nvPr/>
        </p:nvGrpSpPr>
        <p:grpSpPr>
          <a:xfrm>
            <a:off x="539551" y="2859406"/>
            <a:ext cx="1581245" cy="1834238"/>
            <a:chOff x="2483768" y="2996952"/>
            <a:chExt cx="1080000" cy="1252796"/>
          </a:xfrm>
        </p:grpSpPr>
        <p:grpSp>
          <p:nvGrpSpPr>
            <p:cNvPr id="74" name="グループ化 73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84" name="六角形 83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85" name="直線コネクタ 84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>
                <a:stCxn id="84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>
                <a:endCxn id="84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円/楕円 74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/楕円 75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円/楕円 76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/楕円 79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円/楕円 80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円/楕円 81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円/楕円 82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486641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445086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5275993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81927" y="488141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66539" y="4478029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58302" y="407523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2037635">
            <a:off x="6019878" y="4161094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656547" y="3412262"/>
            <a:ext cx="1581245" cy="1834238"/>
            <a:chOff x="5510839" y="3944658"/>
            <a:chExt cx="1581245" cy="1834238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5510839" y="3944658"/>
              <a:ext cx="1581245" cy="1834238"/>
              <a:chOff x="815325" y="4150963"/>
              <a:chExt cx="1581245" cy="1834238"/>
            </a:xfrm>
          </p:grpSpPr>
          <p:grpSp>
            <p:nvGrpSpPr>
              <p:cNvPr id="81" name="グループ化 80"/>
              <p:cNvGrpSpPr>
                <a:grpSpLocks noChangeAspect="1"/>
              </p:cNvGrpSpPr>
              <p:nvPr/>
            </p:nvGrpSpPr>
            <p:grpSpPr>
              <a:xfrm>
                <a:off x="815325" y="4150963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8" name="六角形 87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9" name="直線コネクタ 88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線コネクタ 89"/>
                <p:cNvCxnSpPr>
                  <a:stCxn id="88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>
                  <a:endCxn id="88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円/楕円 70"/>
              <p:cNvSpPr/>
              <p:nvPr/>
            </p:nvSpPr>
            <p:spPr>
              <a:xfrm rot="701281">
                <a:off x="2105707" y="4784955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4" name="円/楕円 73"/>
              <p:cNvSpPr/>
              <p:nvPr/>
            </p:nvSpPr>
            <p:spPr>
              <a:xfrm rot="701281">
                <a:off x="1739308" y="553186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5" name="円/楕円 74"/>
              <p:cNvSpPr/>
              <p:nvPr/>
            </p:nvSpPr>
            <p:spPr>
              <a:xfrm rot="701281">
                <a:off x="2137093" y="5364934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" name="円/楕円 75"/>
              <p:cNvSpPr/>
              <p:nvPr/>
            </p:nvSpPr>
            <p:spPr>
              <a:xfrm rot="701281">
                <a:off x="1708828" y="501637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円/楕円 76"/>
              <p:cNvSpPr/>
              <p:nvPr/>
            </p:nvSpPr>
            <p:spPr>
              <a:xfrm rot="701281">
                <a:off x="1936802" y="5188940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2" name="円/楕円 51"/>
            <p:cNvSpPr/>
            <p:nvPr/>
          </p:nvSpPr>
          <p:spPr>
            <a:xfrm rot="2700000">
              <a:off x="6219581" y="4048303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円/楕円 52"/>
            <p:cNvSpPr/>
            <p:nvPr/>
          </p:nvSpPr>
          <p:spPr>
            <a:xfrm rot="2700000">
              <a:off x="6211493" y="451327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円/楕円 53"/>
            <p:cNvSpPr/>
            <p:nvPr/>
          </p:nvSpPr>
          <p:spPr>
            <a:xfrm rot="2700000">
              <a:off x="5802943" y="427331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円/楕円 54"/>
            <p:cNvSpPr/>
            <p:nvPr/>
          </p:nvSpPr>
          <p:spPr>
            <a:xfrm rot="2700000">
              <a:off x="6618538" y="4272441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円/楕円 58"/>
            <p:cNvSpPr/>
            <p:nvPr/>
          </p:nvSpPr>
          <p:spPr>
            <a:xfrm rot="7200000">
              <a:off x="5608015" y="4604415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/楕円 59"/>
            <p:cNvSpPr/>
            <p:nvPr/>
          </p:nvSpPr>
          <p:spPr>
            <a:xfrm rot="7200000">
              <a:off x="5955745" y="480767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円/楕円 63"/>
            <p:cNvSpPr/>
            <p:nvPr/>
          </p:nvSpPr>
          <p:spPr>
            <a:xfrm rot="7200000">
              <a:off x="5948123" y="536286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/楕円 64"/>
            <p:cNvSpPr/>
            <p:nvPr/>
          </p:nvSpPr>
          <p:spPr>
            <a:xfrm rot="7200000">
              <a:off x="5615635" y="516632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円/楕円 65"/>
            <p:cNvSpPr/>
            <p:nvPr/>
          </p:nvSpPr>
          <p:spPr>
            <a:xfrm rot="7200000">
              <a:off x="5940501" y="508527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 rot="7200000">
              <a:off x="5600394" y="488536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3865054" y="3817092"/>
            <a:ext cx="1581245" cy="1834238"/>
            <a:chOff x="3865054" y="2662021"/>
            <a:chExt cx="1581245" cy="18342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865054" y="2662021"/>
              <a:ext cx="1581245" cy="1834238"/>
              <a:chOff x="815325" y="4150963"/>
              <a:chExt cx="1581245" cy="1834238"/>
            </a:xfrm>
          </p:grpSpPr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815325" y="4150963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2" name="六角形 81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3" name="直線コネクタ 82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/>
                <p:cNvCxnSpPr>
                  <a:stCxn id="82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>
                  <a:endCxn id="82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円/楕円 41"/>
              <p:cNvSpPr/>
              <p:nvPr/>
            </p:nvSpPr>
            <p:spPr>
              <a:xfrm rot="701281">
                <a:off x="2105707" y="4784955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円/楕円 42"/>
              <p:cNvSpPr/>
              <p:nvPr/>
            </p:nvSpPr>
            <p:spPr>
              <a:xfrm rot="701281">
                <a:off x="1739308" y="553186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6" name="円/楕円 45"/>
              <p:cNvSpPr/>
              <p:nvPr/>
            </p:nvSpPr>
            <p:spPr>
              <a:xfrm rot="701281">
                <a:off x="2137093" y="5364934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7" name="円/楕円 46"/>
              <p:cNvSpPr/>
              <p:nvPr/>
            </p:nvSpPr>
            <p:spPr>
              <a:xfrm rot="701281">
                <a:off x="1708828" y="501637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8" name="円/楕円 47"/>
              <p:cNvSpPr/>
              <p:nvPr/>
            </p:nvSpPr>
            <p:spPr>
              <a:xfrm rot="701281">
                <a:off x="1936802" y="5188940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6" name="円/楕円 55"/>
            <p:cNvSpPr/>
            <p:nvPr/>
          </p:nvSpPr>
          <p:spPr>
            <a:xfrm>
              <a:off x="4472864" y="2884201"/>
              <a:ext cx="316284" cy="316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7200000">
              <a:off x="3923237" y="3338715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 rot="7200000">
              <a:off x="4333607" y="355721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円/楕円 94"/>
            <p:cNvSpPr/>
            <p:nvPr/>
          </p:nvSpPr>
          <p:spPr>
            <a:xfrm rot="7200000">
              <a:off x="4333604" y="411240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円/楕円 95"/>
            <p:cNvSpPr/>
            <p:nvPr/>
          </p:nvSpPr>
          <p:spPr>
            <a:xfrm rot="7200000">
              <a:off x="3932537" y="390062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4" name="環状矢印 103"/>
          <p:cNvSpPr/>
          <p:nvPr/>
        </p:nvSpPr>
        <p:spPr>
          <a:xfrm rot="20120644">
            <a:off x="4442565" y="3292180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916337" y="5858108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４マス目</a:t>
            </a:r>
            <a:endParaRPr kumimoji="1" lang="ja-JP" altLang="en-US" sz="28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01" name="星 5 100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2" name="星 5 101"/>
          <p:cNvSpPr/>
          <p:nvPr/>
        </p:nvSpPr>
        <p:spPr>
          <a:xfrm>
            <a:off x="1558519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03" name="グループ化 102"/>
          <p:cNvGrpSpPr/>
          <p:nvPr/>
        </p:nvGrpSpPr>
        <p:grpSpPr>
          <a:xfrm>
            <a:off x="1558519" y="3392470"/>
            <a:ext cx="1581245" cy="1834238"/>
            <a:chOff x="1558519" y="2237399"/>
            <a:chExt cx="1581245" cy="1834238"/>
          </a:xfrm>
        </p:grpSpPr>
        <p:grpSp>
          <p:nvGrpSpPr>
            <p:cNvPr id="105" name="グループ化 104"/>
            <p:cNvGrpSpPr>
              <a:grpSpLocks noChangeAspect="1"/>
            </p:cNvGrpSpPr>
            <p:nvPr/>
          </p:nvGrpSpPr>
          <p:grpSpPr>
            <a:xfrm>
              <a:off x="1558519" y="2237399"/>
              <a:ext cx="1581245" cy="1834238"/>
              <a:chOff x="2483768" y="2996952"/>
              <a:chExt cx="1080000" cy="1252796"/>
            </a:xfrm>
          </p:grpSpPr>
          <p:grpSp>
            <p:nvGrpSpPr>
              <p:cNvPr id="111" name="グループ化 110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14" name="六角形 113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15" name="直線コネクタ 114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コネクタ 115"/>
                <p:cNvCxnSpPr>
                  <a:stCxn id="114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/>
                <p:cNvCxnSpPr>
                  <a:endCxn id="114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円/楕円 111"/>
              <p:cNvSpPr/>
              <p:nvPr/>
            </p:nvSpPr>
            <p:spPr>
              <a:xfrm rot="701281">
                <a:off x="3357185" y="348319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 rot="701281">
                <a:off x="3110616" y="39325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06" name="円/楕円 105"/>
            <p:cNvSpPr/>
            <p:nvPr/>
          </p:nvSpPr>
          <p:spPr>
            <a:xfrm rot="22980000">
              <a:off x="1804047" y="3197904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円/楕円 106"/>
            <p:cNvSpPr/>
            <p:nvPr/>
          </p:nvSpPr>
          <p:spPr>
            <a:xfrm rot="2700000">
              <a:off x="2228765" y="238359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円/楕円 107"/>
            <p:cNvSpPr/>
            <p:nvPr/>
          </p:nvSpPr>
          <p:spPr>
            <a:xfrm rot="2700000">
              <a:off x="2573836" y="255839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円/楕円 108"/>
            <p:cNvSpPr/>
            <p:nvPr/>
          </p:nvSpPr>
          <p:spPr>
            <a:xfrm rot="2700000">
              <a:off x="2251483" y="273486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0" name="円/楕円 109"/>
            <p:cNvSpPr/>
            <p:nvPr/>
          </p:nvSpPr>
          <p:spPr>
            <a:xfrm rot="2700000">
              <a:off x="1906359" y="255435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9" name="角丸四角形吹き出し 68"/>
          <p:cNvSpPr/>
          <p:nvPr/>
        </p:nvSpPr>
        <p:spPr>
          <a:xfrm>
            <a:off x="4123350" y="1952917"/>
            <a:ext cx="4587408" cy="114359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ころがる４つの面は、６、３、１、４の順に転がります。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ＧＯＡＬにつく面は？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323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99" grpId="0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4434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401882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484394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81927" y="4449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66539" y="4045981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58302" y="3643186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2037635">
            <a:off x="6019878" y="3729046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448904" y="2564946"/>
            <a:ext cx="1581245" cy="1834238"/>
            <a:chOff x="6241808" y="3716127"/>
            <a:chExt cx="1581245" cy="1834238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6241808" y="3716127"/>
              <a:ext cx="1581245" cy="1834238"/>
              <a:chOff x="815325" y="4150963"/>
              <a:chExt cx="1581245" cy="1834238"/>
            </a:xfrm>
          </p:grpSpPr>
          <p:grpSp>
            <p:nvGrpSpPr>
              <p:cNvPr id="81" name="グループ化 80"/>
              <p:cNvGrpSpPr>
                <a:grpSpLocks noChangeAspect="1"/>
              </p:cNvGrpSpPr>
              <p:nvPr/>
            </p:nvGrpSpPr>
            <p:grpSpPr>
              <a:xfrm>
                <a:off x="815325" y="4150963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8" name="六角形 87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9" name="直線コネクタ 88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線コネクタ 89"/>
                <p:cNvCxnSpPr>
                  <a:stCxn id="88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>
                  <a:endCxn id="88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円/楕円 70"/>
              <p:cNvSpPr/>
              <p:nvPr/>
            </p:nvSpPr>
            <p:spPr>
              <a:xfrm rot="701281">
                <a:off x="2105707" y="4784955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4" name="円/楕円 73"/>
              <p:cNvSpPr/>
              <p:nvPr/>
            </p:nvSpPr>
            <p:spPr>
              <a:xfrm rot="701281">
                <a:off x="1739308" y="553186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5" name="円/楕円 74"/>
              <p:cNvSpPr/>
              <p:nvPr/>
            </p:nvSpPr>
            <p:spPr>
              <a:xfrm rot="701281">
                <a:off x="2137093" y="5364934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" name="円/楕円 75"/>
              <p:cNvSpPr/>
              <p:nvPr/>
            </p:nvSpPr>
            <p:spPr>
              <a:xfrm rot="701281">
                <a:off x="1708828" y="501637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円/楕円 76"/>
              <p:cNvSpPr/>
              <p:nvPr/>
            </p:nvSpPr>
            <p:spPr>
              <a:xfrm rot="701281">
                <a:off x="1936802" y="5188940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8" name="円/楕円 57"/>
            <p:cNvSpPr/>
            <p:nvPr/>
          </p:nvSpPr>
          <p:spPr>
            <a:xfrm rot="2700000">
              <a:off x="7007784" y="3839247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円/楕円 67"/>
            <p:cNvSpPr/>
            <p:nvPr/>
          </p:nvSpPr>
          <p:spPr>
            <a:xfrm rot="2700000">
              <a:off x="7352855" y="401405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円/楕円 68"/>
            <p:cNvSpPr/>
            <p:nvPr/>
          </p:nvSpPr>
          <p:spPr>
            <a:xfrm rot="2700000">
              <a:off x="7115197" y="413608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円/楕円 72"/>
            <p:cNvSpPr/>
            <p:nvPr/>
          </p:nvSpPr>
          <p:spPr>
            <a:xfrm rot="2700000">
              <a:off x="6770073" y="3955569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 rot="2700000">
              <a:off x="6859768" y="4270196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2700000">
              <a:off x="6514644" y="4089681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/楕円 79"/>
            <p:cNvSpPr/>
            <p:nvPr/>
          </p:nvSpPr>
          <p:spPr>
            <a:xfrm rot="7200000">
              <a:off x="6313939" y="4357676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円/楕円 84"/>
            <p:cNvSpPr/>
            <p:nvPr/>
          </p:nvSpPr>
          <p:spPr>
            <a:xfrm rot="7200000">
              <a:off x="6724306" y="5131364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円/楕円 86"/>
            <p:cNvSpPr/>
            <p:nvPr/>
          </p:nvSpPr>
          <p:spPr>
            <a:xfrm rot="7200000">
              <a:off x="6493921" y="477758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4656547" y="2980214"/>
            <a:ext cx="1581245" cy="1834238"/>
            <a:chOff x="5510839" y="3944658"/>
            <a:chExt cx="1581245" cy="1834238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5510839" y="3944658"/>
              <a:ext cx="1581245" cy="1834238"/>
              <a:chOff x="815325" y="4150963"/>
              <a:chExt cx="1581245" cy="1834238"/>
            </a:xfrm>
          </p:grpSpPr>
          <p:grpSp>
            <p:nvGrpSpPr>
              <p:cNvPr id="109" name="グループ化 108"/>
              <p:cNvGrpSpPr>
                <a:grpSpLocks noChangeAspect="1"/>
              </p:cNvGrpSpPr>
              <p:nvPr/>
            </p:nvGrpSpPr>
            <p:grpSpPr>
              <a:xfrm>
                <a:off x="815325" y="4150963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15" name="六角形 114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16" name="直線コネクタ 115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/>
                <p:cNvCxnSpPr>
                  <a:stCxn id="115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/>
                <p:cNvCxnSpPr>
                  <a:endCxn id="115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0" name="円/楕円 109"/>
              <p:cNvSpPr/>
              <p:nvPr/>
            </p:nvSpPr>
            <p:spPr>
              <a:xfrm rot="701281">
                <a:off x="2105707" y="4784955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 rot="701281">
                <a:off x="1739308" y="553186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2" name="円/楕円 111"/>
              <p:cNvSpPr/>
              <p:nvPr/>
            </p:nvSpPr>
            <p:spPr>
              <a:xfrm rot="701281">
                <a:off x="2137093" y="5364934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 rot="701281">
                <a:off x="1708828" y="501637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4" name="円/楕円 113"/>
              <p:cNvSpPr/>
              <p:nvPr/>
            </p:nvSpPr>
            <p:spPr>
              <a:xfrm rot="701281">
                <a:off x="1936802" y="5188940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8" name="円/楕円 97"/>
            <p:cNvSpPr/>
            <p:nvPr/>
          </p:nvSpPr>
          <p:spPr>
            <a:xfrm rot="2700000">
              <a:off x="6219581" y="4048303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円/楕円 98"/>
            <p:cNvSpPr/>
            <p:nvPr/>
          </p:nvSpPr>
          <p:spPr>
            <a:xfrm rot="2700000">
              <a:off x="6211493" y="451327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 rot="2700000">
              <a:off x="5802943" y="427331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 rot="2700000">
              <a:off x="6618538" y="4272441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円/楕円 101"/>
            <p:cNvSpPr/>
            <p:nvPr/>
          </p:nvSpPr>
          <p:spPr>
            <a:xfrm rot="7200000">
              <a:off x="5608015" y="4604415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円/楕円 102"/>
            <p:cNvSpPr/>
            <p:nvPr/>
          </p:nvSpPr>
          <p:spPr>
            <a:xfrm rot="7200000">
              <a:off x="5955745" y="480767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円/楕円 104"/>
            <p:cNvSpPr/>
            <p:nvPr/>
          </p:nvSpPr>
          <p:spPr>
            <a:xfrm rot="7200000">
              <a:off x="5948123" y="536286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円/楕円 105"/>
            <p:cNvSpPr/>
            <p:nvPr/>
          </p:nvSpPr>
          <p:spPr>
            <a:xfrm rot="7200000">
              <a:off x="5615635" y="516632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円/楕円 106"/>
            <p:cNvSpPr/>
            <p:nvPr/>
          </p:nvSpPr>
          <p:spPr>
            <a:xfrm rot="7200000">
              <a:off x="5940501" y="508527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円/楕円 107"/>
            <p:cNvSpPr/>
            <p:nvPr/>
          </p:nvSpPr>
          <p:spPr>
            <a:xfrm rot="7200000">
              <a:off x="5600394" y="488536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4" name="環状矢印 103"/>
          <p:cNvSpPr/>
          <p:nvPr/>
        </p:nvSpPr>
        <p:spPr>
          <a:xfrm rot="20120644">
            <a:off x="5251148" y="2518334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916337" y="5426060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５マス目</a:t>
            </a:r>
            <a:endParaRPr kumimoji="1" lang="ja-JP" altLang="en-US" sz="280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7161690" y="4017244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　６</a:t>
            </a:r>
            <a:endParaRPr kumimoji="1" lang="ja-JP" altLang="en-US" sz="280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22" name="星 5 121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3" name="星 5 122"/>
          <p:cNvSpPr/>
          <p:nvPr/>
        </p:nvSpPr>
        <p:spPr>
          <a:xfrm>
            <a:off x="1558519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/>
          <p:cNvGrpSpPr/>
          <p:nvPr/>
        </p:nvGrpSpPr>
        <p:grpSpPr>
          <a:xfrm>
            <a:off x="1558519" y="2960422"/>
            <a:ext cx="1581245" cy="1834238"/>
            <a:chOff x="1558519" y="2237399"/>
            <a:chExt cx="1581245" cy="1834238"/>
          </a:xfrm>
        </p:grpSpPr>
        <p:grpSp>
          <p:nvGrpSpPr>
            <p:cNvPr id="125" name="グループ化 124"/>
            <p:cNvGrpSpPr>
              <a:grpSpLocks noChangeAspect="1"/>
            </p:cNvGrpSpPr>
            <p:nvPr/>
          </p:nvGrpSpPr>
          <p:grpSpPr>
            <a:xfrm>
              <a:off x="1558519" y="2237399"/>
              <a:ext cx="1581245" cy="1834238"/>
              <a:chOff x="2483768" y="2996952"/>
              <a:chExt cx="1080000" cy="1252796"/>
            </a:xfrm>
          </p:grpSpPr>
          <p:grpSp>
            <p:nvGrpSpPr>
              <p:cNvPr id="131" name="グループ化 130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34" name="六角形 133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35" name="直線コネクタ 134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コネクタ 135"/>
                <p:cNvCxnSpPr>
                  <a:stCxn id="134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コネクタ 136"/>
                <p:cNvCxnSpPr>
                  <a:endCxn id="134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円/楕円 131"/>
              <p:cNvSpPr/>
              <p:nvPr/>
            </p:nvSpPr>
            <p:spPr>
              <a:xfrm rot="701281">
                <a:off x="3357185" y="348319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3" name="円/楕円 132"/>
              <p:cNvSpPr/>
              <p:nvPr/>
            </p:nvSpPr>
            <p:spPr>
              <a:xfrm rot="701281">
                <a:off x="3110616" y="39325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26" name="円/楕円 125"/>
            <p:cNvSpPr/>
            <p:nvPr/>
          </p:nvSpPr>
          <p:spPr>
            <a:xfrm rot="22980000">
              <a:off x="1804047" y="3197904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円/楕円 126"/>
            <p:cNvSpPr/>
            <p:nvPr/>
          </p:nvSpPr>
          <p:spPr>
            <a:xfrm rot="2700000">
              <a:off x="2228765" y="238359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円/楕円 127"/>
            <p:cNvSpPr/>
            <p:nvPr/>
          </p:nvSpPr>
          <p:spPr>
            <a:xfrm rot="2700000">
              <a:off x="2573836" y="255839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円/楕円 128"/>
            <p:cNvSpPr/>
            <p:nvPr/>
          </p:nvSpPr>
          <p:spPr>
            <a:xfrm rot="2700000">
              <a:off x="2251483" y="273486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円/楕円 129"/>
            <p:cNvSpPr/>
            <p:nvPr/>
          </p:nvSpPr>
          <p:spPr>
            <a:xfrm rot="2700000">
              <a:off x="1906359" y="255435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2" name="角丸四角形吹き出し 81"/>
          <p:cNvSpPr/>
          <p:nvPr/>
        </p:nvSpPr>
        <p:spPr>
          <a:xfrm>
            <a:off x="5088409" y="5246398"/>
            <a:ext cx="3705819" cy="903373"/>
          </a:xfrm>
          <a:prstGeom prst="wedgeRoundRectCallout">
            <a:avLst>
              <a:gd name="adj1" fmla="val 24629"/>
              <a:gd name="adj2" fmla="val -882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ＧＯＡＬにつく面は１なので、上に来る面は６になります。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83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19" grpId="0"/>
      <p:bldP spid="120" grpId="0"/>
      <p:bldP spid="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サイコロを前に転がしながら、一マスずつ移動させると、ＧＯＡＬに着いたときのサイコロの上の面は何になるでしょうか？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371134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329579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4120922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64986" y="453049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46126" y="494007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15417" y="534965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19826589">
            <a:off x="6013115" y="5577819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71" name="グループ化 70"/>
          <p:cNvGrpSpPr>
            <a:grpSpLocks noChangeAspect="1"/>
          </p:cNvGrpSpPr>
          <p:nvPr/>
        </p:nvGrpSpPr>
        <p:grpSpPr>
          <a:xfrm>
            <a:off x="1558519" y="2237399"/>
            <a:ext cx="1581245" cy="1834238"/>
            <a:chOff x="2483768" y="2996952"/>
            <a:chExt cx="1080000" cy="1252796"/>
          </a:xfrm>
        </p:grpSpPr>
        <p:grpSp>
          <p:nvGrpSpPr>
            <p:cNvPr id="72" name="グループ化 71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82" name="六角形 81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83" name="直線コネクタ 82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>
                <a:stCxn id="82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>
                <a:endCxn id="82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円/楕円 72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円/楕円 73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/楕円 74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/楕円 75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円/楕円 76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/楕円 79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円/楕円 80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2332460" y="2634193"/>
            <a:ext cx="1581245" cy="1834238"/>
            <a:chOff x="4127933" y="2485335"/>
            <a:chExt cx="1581245" cy="1834238"/>
          </a:xfrm>
        </p:grpSpPr>
        <p:grpSp>
          <p:nvGrpSpPr>
            <p:cNvPr id="88" name="グループ化 87"/>
            <p:cNvGrpSpPr>
              <a:grpSpLocks noChangeAspect="1"/>
            </p:cNvGrpSpPr>
            <p:nvPr/>
          </p:nvGrpSpPr>
          <p:grpSpPr>
            <a:xfrm>
              <a:off x="4127933" y="2485335"/>
              <a:ext cx="1581245" cy="1834238"/>
              <a:chOff x="2483768" y="2996952"/>
              <a:chExt cx="1080000" cy="1252796"/>
            </a:xfrm>
          </p:grpSpPr>
          <p:grpSp>
            <p:nvGrpSpPr>
              <p:cNvPr id="93" name="グループ化 92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00" name="六角形 99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01" name="直線コネクタ 100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/>
                <p:cNvCxnSpPr>
                  <a:stCxn id="100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/>
                <p:cNvCxnSpPr/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円/楕円 93"/>
              <p:cNvSpPr/>
              <p:nvPr/>
            </p:nvSpPr>
            <p:spPr>
              <a:xfrm rot="19800000">
                <a:off x="3184441" y="3657153"/>
                <a:ext cx="221294" cy="2212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>
                  <a:rot lat="2400000" lon="0" rev="0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円/楕円 94"/>
              <p:cNvSpPr/>
              <p:nvPr/>
            </p:nvSpPr>
            <p:spPr>
              <a:xfrm rot="7200000">
                <a:off x="2675740" y="3701527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6" name="円/楕円 95"/>
              <p:cNvSpPr/>
              <p:nvPr/>
            </p:nvSpPr>
            <p:spPr>
              <a:xfrm rot="7200000">
                <a:off x="2538643" y="345830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7" name="円/楕円 96"/>
              <p:cNvSpPr/>
              <p:nvPr/>
            </p:nvSpPr>
            <p:spPr>
              <a:xfrm rot="7200000">
                <a:off x="2818928" y="360754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円/楕円 97"/>
              <p:cNvSpPr/>
              <p:nvPr/>
            </p:nvSpPr>
            <p:spPr>
              <a:xfrm rot="7200000">
                <a:off x="2818926" y="3986738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9" name="円/楕円 98"/>
              <p:cNvSpPr/>
              <p:nvPr/>
            </p:nvSpPr>
            <p:spPr>
              <a:xfrm rot="7200000">
                <a:off x="2544995" y="3842091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9" name="円/楕円 88"/>
            <p:cNvSpPr/>
            <p:nvPr/>
          </p:nvSpPr>
          <p:spPr>
            <a:xfrm rot="2700000">
              <a:off x="4790392" y="261320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/楕円 89"/>
            <p:cNvSpPr/>
            <p:nvPr/>
          </p:nvSpPr>
          <p:spPr>
            <a:xfrm rot="2700000">
              <a:off x="5135463" y="278800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円/楕円 90"/>
            <p:cNvSpPr/>
            <p:nvPr/>
          </p:nvSpPr>
          <p:spPr>
            <a:xfrm rot="2700000">
              <a:off x="4813110" y="296447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2700000">
              <a:off x="4467986" y="278396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4" name="環状矢印 103"/>
          <p:cNvSpPr/>
          <p:nvPr/>
        </p:nvSpPr>
        <p:spPr>
          <a:xfrm rot="2081589">
            <a:off x="2573075" y="2041004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16337" y="4703037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１マス目</a:t>
            </a:r>
            <a:endParaRPr kumimoji="1" lang="ja-JP" altLang="en-US" sz="2800" dirty="0"/>
          </a:p>
        </p:txBody>
      </p:sp>
      <p:pic>
        <p:nvPicPr>
          <p:cNvPr id="3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60232" y="2053425"/>
            <a:ext cx="1770287" cy="1327715"/>
          </a:xfrm>
          <a:prstGeom prst="rect">
            <a:avLst/>
          </a:prstGeom>
        </p:spPr>
      </p:pic>
      <p:sp>
        <p:nvSpPr>
          <p:cNvPr id="105" name="テキスト ボックス 104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06" name="星 5 105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8" name="角丸四角形吹き出し 47"/>
          <p:cNvSpPr/>
          <p:nvPr/>
        </p:nvSpPr>
        <p:spPr>
          <a:xfrm>
            <a:off x="4123350" y="1952916"/>
            <a:ext cx="4587408" cy="1723677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ポイントは、手前に見えている５と裏側の２の面を除いて考えることです。転がる面だけを考えれば、３、１、○、○の順に転がっていくので、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GOAL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に着くのは？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804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1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  <p:bldLst>
      <p:bldP spid="104" grpId="0" animBg="1"/>
      <p:bldP spid="2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平行四辺形 114"/>
          <p:cNvSpPr>
            <a:spLocks noChangeAspect="1"/>
          </p:cNvSpPr>
          <p:nvPr/>
        </p:nvSpPr>
        <p:spPr>
          <a:xfrm rot="1680000">
            <a:off x="2429045" y="371134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16" name="平行四辺形 115"/>
          <p:cNvSpPr>
            <a:spLocks noChangeAspect="1"/>
          </p:cNvSpPr>
          <p:nvPr/>
        </p:nvSpPr>
        <p:spPr>
          <a:xfrm rot="1680000">
            <a:off x="1647814" y="329579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17" name="平行四辺形 116"/>
          <p:cNvSpPr>
            <a:spLocks noChangeAspect="1"/>
          </p:cNvSpPr>
          <p:nvPr/>
        </p:nvSpPr>
        <p:spPr>
          <a:xfrm rot="1680000">
            <a:off x="3191045" y="4120922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18" name="平行四辺形 117"/>
          <p:cNvSpPr>
            <a:spLocks noChangeAspect="1"/>
          </p:cNvSpPr>
          <p:nvPr/>
        </p:nvSpPr>
        <p:spPr>
          <a:xfrm rot="1680000">
            <a:off x="3964986" y="453049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19" name="平行四辺形 118"/>
          <p:cNvSpPr>
            <a:spLocks noChangeAspect="1"/>
          </p:cNvSpPr>
          <p:nvPr/>
        </p:nvSpPr>
        <p:spPr>
          <a:xfrm rot="1680000">
            <a:off x="4746126" y="494007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0" name="平行四辺形 119"/>
          <p:cNvSpPr>
            <a:spLocks noChangeAspect="1"/>
          </p:cNvSpPr>
          <p:nvPr/>
        </p:nvSpPr>
        <p:spPr>
          <a:xfrm rot="1680000">
            <a:off x="5515417" y="534965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1" name="テキスト ボックス 120"/>
          <p:cNvSpPr txBox="1"/>
          <p:nvPr/>
        </p:nvSpPr>
        <p:spPr>
          <a:xfrm rot="19826589">
            <a:off x="6013115" y="5577819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グループ化 124"/>
          <p:cNvGrpSpPr>
            <a:grpSpLocks noChangeAspect="1"/>
          </p:cNvGrpSpPr>
          <p:nvPr/>
        </p:nvGrpSpPr>
        <p:grpSpPr>
          <a:xfrm>
            <a:off x="1558519" y="2237399"/>
            <a:ext cx="1581245" cy="1834238"/>
            <a:chOff x="2483768" y="2996952"/>
            <a:chExt cx="1080000" cy="1252796"/>
          </a:xfrm>
        </p:grpSpPr>
        <p:grpSp>
          <p:nvGrpSpPr>
            <p:cNvPr id="126" name="グループ化 125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36" name="六角形 135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37" name="直線コネクタ 136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>
                <a:stCxn id="136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>
                <a:endCxn id="136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円/楕円 126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円/楕円 127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円/楕円 128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円/楕円 129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円/楕円 130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円/楕円 131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円/楕円 132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円/楕円 133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円/楕円 134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97" name="グループ化 96"/>
          <p:cNvGrpSpPr/>
          <p:nvPr/>
        </p:nvGrpSpPr>
        <p:grpSpPr>
          <a:xfrm>
            <a:off x="2332460" y="2634193"/>
            <a:ext cx="1581245" cy="1834238"/>
            <a:chOff x="4127933" y="2485335"/>
            <a:chExt cx="1581245" cy="1834238"/>
          </a:xfrm>
        </p:grpSpPr>
        <p:grpSp>
          <p:nvGrpSpPr>
            <p:cNvPr id="98" name="グループ化 97"/>
            <p:cNvGrpSpPr>
              <a:grpSpLocks noChangeAspect="1"/>
            </p:cNvGrpSpPr>
            <p:nvPr/>
          </p:nvGrpSpPr>
          <p:grpSpPr>
            <a:xfrm>
              <a:off x="4127933" y="2485335"/>
              <a:ext cx="1581245" cy="1834238"/>
              <a:chOff x="2483768" y="2996952"/>
              <a:chExt cx="1080000" cy="1252796"/>
            </a:xfrm>
          </p:grpSpPr>
          <p:grpSp>
            <p:nvGrpSpPr>
              <p:cNvPr id="103" name="グループ化 102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10" name="六角形 109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11" name="直線コネクタ 110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コネクタ 111"/>
                <p:cNvCxnSpPr>
                  <a:stCxn id="110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円/楕円 103"/>
              <p:cNvSpPr/>
              <p:nvPr/>
            </p:nvSpPr>
            <p:spPr>
              <a:xfrm rot="19800000">
                <a:off x="3184441" y="3657153"/>
                <a:ext cx="221294" cy="2212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400000" lon="0" rev="0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5" name="円/楕円 104"/>
              <p:cNvSpPr/>
              <p:nvPr/>
            </p:nvSpPr>
            <p:spPr>
              <a:xfrm rot="7200000">
                <a:off x="2675740" y="3701527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6" name="円/楕円 105"/>
              <p:cNvSpPr/>
              <p:nvPr/>
            </p:nvSpPr>
            <p:spPr>
              <a:xfrm rot="7200000">
                <a:off x="2538643" y="345830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 rot="7200000">
                <a:off x="2818928" y="360754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8" name="円/楕円 107"/>
              <p:cNvSpPr/>
              <p:nvPr/>
            </p:nvSpPr>
            <p:spPr>
              <a:xfrm rot="7200000">
                <a:off x="2818926" y="3986738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 rot="7200000">
                <a:off x="2544995" y="3842091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9" name="円/楕円 98"/>
            <p:cNvSpPr/>
            <p:nvPr/>
          </p:nvSpPr>
          <p:spPr>
            <a:xfrm rot="2700000">
              <a:off x="4790392" y="261320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 rot="2700000">
              <a:off x="5135463" y="278800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 rot="2700000">
              <a:off x="4813110" y="296447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円/楕円 101"/>
            <p:cNvSpPr/>
            <p:nvPr/>
          </p:nvSpPr>
          <p:spPr>
            <a:xfrm rot="2700000">
              <a:off x="4467986" y="278396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93280" y="3039171"/>
            <a:ext cx="1581245" cy="1834238"/>
            <a:chOff x="3062800" y="3023931"/>
            <a:chExt cx="1581245" cy="1834238"/>
          </a:xfrm>
        </p:grpSpPr>
        <p:grpSp>
          <p:nvGrpSpPr>
            <p:cNvPr id="46" name="グループ化 45"/>
            <p:cNvGrpSpPr>
              <a:grpSpLocks noChangeAspect="1"/>
            </p:cNvGrpSpPr>
            <p:nvPr/>
          </p:nvGrpSpPr>
          <p:grpSpPr>
            <a:xfrm>
              <a:off x="3062800" y="3023931"/>
              <a:ext cx="1581245" cy="1834238"/>
              <a:chOff x="2483768" y="2996952"/>
              <a:chExt cx="1080000" cy="1252796"/>
            </a:xfrm>
          </p:grpSpPr>
          <p:grpSp>
            <p:nvGrpSpPr>
              <p:cNvPr id="47" name="グループ化 46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57" name="六角形 56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58" name="直線コネクタ 57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/>
                <p:cNvCxnSpPr>
                  <a:stCxn id="57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/>
                <p:cNvCxnSpPr/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円/楕円 51"/>
              <p:cNvSpPr/>
              <p:nvPr/>
            </p:nvSpPr>
            <p:spPr>
              <a:xfrm rot="7200000">
                <a:off x="2675740" y="3701527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3" name="円/楕円 52"/>
              <p:cNvSpPr/>
              <p:nvPr/>
            </p:nvSpPr>
            <p:spPr>
              <a:xfrm rot="7200000">
                <a:off x="2538643" y="345830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4" name="円/楕円 53"/>
              <p:cNvSpPr/>
              <p:nvPr/>
            </p:nvSpPr>
            <p:spPr>
              <a:xfrm rot="7200000">
                <a:off x="2818928" y="360754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" name="円/楕円 54"/>
              <p:cNvSpPr/>
              <p:nvPr/>
            </p:nvSpPr>
            <p:spPr>
              <a:xfrm rot="7200000">
                <a:off x="2818926" y="3986738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6" name="円/楕円 55"/>
              <p:cNvSpPr/>
              <p:nvPr/>
            </p:nvSpPr>
            <p:spPr>
              <a:xfrm rot="7200000">
                <a:off x="2544995" y="3842091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6" name="円/楕円 85"/>
            <p:cNvSpPr/>
            <p:nvPr/>
          </p:nvSpPr>
          <p:spPr>
            <a:xfrm rot="2700000">
              <a:off x="3852801" y="3154979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円/楕円 86"/>
            <p:cNvSpPr/>
            <p:nvPr/>
          </p:nvSpPr>
          <p:spPr>
            <a:xfrm rot="2700000">
              <a:off x="4197872" y="3329787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円/楕円 87"/>
            <p:cNvSpPr/>
            <p:nvPr/>
          </p:nvSpPr>
          <p:spPr>
            <a:xfrm rot="2700000">
              <a:off x="3960214" y="3451816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円/楕円 88"/>
            <p:cNvSpPr/>
            <p:nvPr/>
          </p:nvSpPr>
          <p:spPr>
            <a:xfrm rot="2700000">
              <a:off x="3615090" y="3271301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/楕円 89"/>
            <p:cNvSpPr/>
            <p:nvPr/>
          </p:nvSpPr>
          <p:spPr>
            <a:xfrm rot="701281">
              <a:off x="4348432" y="3746036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円/楕円 90"/>
            <p:cNvSpPr/>
            <p:nvPr/>
          </p:nvSpPr>
          <p:spPr>
            <a:xfrm rot="701281">
              <a:off x="4011953" y="441875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701281">
              <a:off x="4348432" y="4246842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/楕円 92"/>
            <p:cNvSpPr/>
            <p:nvPr/>
          </p:nvSpPr>
          <p:spPr>
            <a:xfrm rot="701281">
              <a:off x="4011953" y="394898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 rot="2700000">
              <a:off x="3704785" y="3585928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円/楕円 94"/>
            <p:cNvSpPr/>
            <p:nvPr/>
          </p:nvSpPr>
          <p:spPr>
            <a:xfrm rot="2700000">
              <a:off x="3359661" y="3405413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14" name="環状矢印 113"/>
          <p:cNvSpPr/>
          <p:nvPr/>
        </p:nvSpPr>
        <p:spPr>
          <a:xfrm rot="2042004">
            <a:off x="3366424" y="2449414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916337" y="4703037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２マス目</a:t>
            </a:r>
            <a:endParaRPr kumimoji="1" lang="ja-JP" altLang="en-US" sz="280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24" name="星 5 123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9" name="角丸四角形吹き出し 68"/>
          <p:cNvSpPr/>
          <p:nvPr/>
        </p:nvSpPr>
        <p:spPr>
          <a:xfrm>
            <a:off x="4687646" y="1952917"/>
            <a:ext cx="4023111" cy="91445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３、１、４、○の順に転がっていくので、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GOAL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に着くのは？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217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22" grpId="0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平行四辺形 123"/>
          <p:cNvSpPr>
            <a:spLocks noChangeAspect="1"/>
          </p:cNvSpPr>
          <p:nvPr/>
        </p:nvSpPr>
        <p:spPr>
          <a:xfrm rot="1680000">
            <a:off x="2429045" y="371134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5" name="平行四辺形 124"/>
          <p:cNvSpPr>
            <a:spLocks noChangeAspect="1"/>
          </p:cNvSpPr>
          <p:nvPr/>
        </p:nvSpPr>
        <p:spPr>
          <a:xfrm rot="1680000">
            <a:off x="1647814" y="329579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6" name="平行四辺形 125"/>
          <p:cNvSpPr>
            <a:spLocks noChangeAspect="1"/>
          </p:cNvSpPr>
          <p:nvPr/>
        </p:nvSpPr>
        <p:spPr>
          <a:xfrm rot="1680000">
            <a:off x="3191045" y="4120922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7" name="平行四辺形 126"/>
          <p:cNvSpPr>
            <a:spLocks noChangeAspect="1"/>
          </p:cNvSpPr>
          <p:nvPr/>
        </p:nvSpPr>
        <p:spPr>
          <a:xfrm rot="1680000">
            <a:off x="3964986" y="453049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8" name="平行四辺形 127"/>
          <p:cNvSpPr>
            <a:spLocks noChangeAspect="1"/>
          </p:cNvSpPr>
          <p:nvPr/>
        </p:nvSpPr>
        <p:spPr>
          <a:xfrm rot="1680000">
            <a:off x="4746126" y="494007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9" name="平行四辺形 128"/>
          <p:cNvSpPr>
            <a:spLocks noChangeAspect="1"/>
          </p:cNvSpPr>
          <p:nvPr/>
        </p:nvSpPr>
        <p:spPr>
          <a:xfrm rot="1680000">
            <a:off x="5515417" y="534965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30" name="テキスト ボックス 129"/>
          <p:cNvSpPr txBox="1"/>
          <p:nvPr/>
        </p:nvSpPr>
        <p:spPr>
          <a:xfrm rot="19826589">
            <a:off x="6013115" y="5577819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108108" y="3043524"/>
            <a:ext cx="1581245" cy="1834238"/>
            <a:chOff x="2332460" y="2634193"/>
            <a:chExt cx="1581245" cy="1834238"/>
          </a:xfrm>
        </p:grpSpPr>
        <p:grpSp>
          <p:nvGrpSpPr>
            <p:cNvPr id="98" name="グループ化 97"/>
            <p:cNvGrpSpPr>
              <a:grpSpLocks noChangeAspect="1"/>
            </p:cNvGrpSpPr>
            <p:nvPr/>
          </p:nvGrpSpPr>
          <p:grpSpPr>
            <a:xfrm>
              <a:off x="2332460" y="2634193"/>
              <a:ext cx="1581245" cy="1834238"/>
              <a:chOff x="2483768" y="2996952"/>
              <a:chExt cx="1080000" cy="1252796"/>
            </a:xfrm>
          </p:grpSpPr>
          <p:grpSp>
            <p:nvGrpSpPr>
              <p:cNvPr id="103" name="グループ化 102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10" name="六角形 109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11" name="直線コネクタ 110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コネクタ 111"/>
                <p:cNvCxnSpPr>
                  <a:stCxn id="110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5" name="円/楕円 104"/>
              <p:cNvSpPr/>
              <p:nvPr/>
            </p:nvSpPr>
            <p:spPr>
              <a:xfrm rot="7200000">
                <a:off x="2675740" y="3701527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6" name="円/楕円 105"/>
              <p:cNvSpPr/>
              <p:nvPr/>
            </p:nvSpPr>
            <p:spPr>
              <a:xfrm rot="7200000">
                <a:off x="2538643" y="345830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 rot="7200000">
                <a:off x="2818928" y="360754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8" name="円/楕円 107"/>
              <p:cNvSpPr/>
              <p:nvPr/>
            </p:nvSpPr>
            <p:spPr>
              <a:xfrm rot="7200000">
                <a:off x="2818926" y="3986738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 rot="7200000">
                <a:off x="2544995" y="3842091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1" name="円/楕円 80"/>
            <p:cNvSpPr/>
            <p:nvPr/>
          </p:nvSpPr>
          <p:spPr>
            <a:xfrm rot="701281">
              <a:off x="3617766" y="3333356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円/楕円 81"/>
            <p:cNvSpPr/>
            <p:nvPr/>
          </p:nvSpPr>
          <p:spPr>
            <a:xfrm rot="701281">
              <a:off x="3281287" y="400607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円/楕円 82"/>
            <p:cNvSpPr/>
            <p:nvPr/>
          </p:nvSpPr>
          <p:spPr>
            <a:xfrm rot="701281">
              <a:off x="3617766" y="3834162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円/楕円 83"/>
            <p:cNvSpPr/>
            <p:nvPr/>
          </p:nvSpPr>
          <p:spPr>
            <a:xfrm rot="701281">
              <a:off x="3281287" y="353630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円/楕円 115"/>
            <p:cNvSpPr/>
            <p:nvPr/>
          </p:nvSpPr>
          <p:spPr>
            <a:xfrm rot="2700000">
              <a:off x="3102959" y="275823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7" name="円/楕円 116"/>
            <p:cNvSpPr/>
            <p:nvPr/>
          </p:nvSpPr>
          <p:spPr>
            <a:xfrm rot="2700000">
              <a:off x="3448030" y="2933043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円/楕円 117"/>
            <p:cNvSpPr/>
            <p:nvPr/>
          </p:nvSpPr>
          <p:spPr>
            <a:xfrm rot="2700000">
              <a:off x="3210372" y="3055072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円/楕円 118"/>
            <p:cNvSpPr/>
            <p:nvPr/>
          </p:nvSpPr>
          <p:spPr>
            <a:xfrm rot="2700000">
              <a:off x="2865248" y="2874557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円/楕円 119"/>
            <p:cNvSpPr/>
            <p:nvPr/>
          </p:nvSpPr>
          <p:spPr>
            <a:xfrm rot="2700000">
              <a:off x="2954943" y="318918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円/楕円 120"/>
            <p:cNvSpPr/>
            <p:nvPr/>
          </p:nvSpPr>
          <p:spPr>
            <a:xfrm rot="2700000">
              <a:off x="2609819" y="3008669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866206" y="3448545"/>
            <a:ext cx="1581245" cy="1834238"/>
            <a:chOff x="5361541" y="2871896"/>
            <a:chExt cx="1581245" cy="18342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361541" y="2871896"/>
              <a:ext cx="1581245" cy="1834238"/>
              <a:chOff x="3062800" y="3023931"/>
              <a:chExt cx="1581245" cy="1834238"/>
            </a:xfrm>
          </p:grpSpPr>
          <p:grpSp>
            <p:nvGrpSpPr>
              <p:cNvPr id="46" name="グループ化 45"/>
              <p:cNvGrpSpPr>
                <a:grpSpLocks noChangeAspect="1"/>
              </p:cNvGrpSpPr>
              <p:nvPr/>
            </p:nvGrpSpPr>
            <p:grpSpPr>
              <a:xfrm>
                <a:off x="3062800" y="3023931"/>
                <a:ext cx="1581245" cy="1834238"/>
                <a:chOff x="2483768" y="2996952"/>
                <a:chExt cx="1080000" cy="1252796"/>
              </a:xfrm>
            </p:grpSpPr>
            <p:grpSp>
              <p:nvGrpSpPr>
                <p:cNvPr id="47" name="グループ化 46"/>
                <p:cNvGrpSpPr>
                  <a:grpSpLocks noChangeAspect="1"/>
                </p:cNvGrpSpPr>
                <p:nvPr/>
              </p:nvGrpSpPr>
              <p:grpSpPr>
                <a:xfrm>
                  <a:off x="2483768" y="2996952"/>
                  <a:ext cx="1080000" cy="1252796"/>
                  <a:chOff x="4221002" y="3103525"/>
                  <a:chExt cx="1396556" cy="1620000"/>
                </a:xfrm>
                <a:solidFill>
                  <a:schemeClr val="bg1"/>
                </a:solidFill>
              </p:grpSpPr>
              <p:sp>
                <p:nvSpPr>
                  <p:cNvPr id="57" name="六角形 56"/>
                  <p:cNvSpPr>
                    <a:spLocks noChangeAspect="1"/>
                  </p:cNvSpPr>
                  <p:nvPr/>
                </p:nvSpPr>
                <p:spPr>
                  <a:xfrm rot="5400000">
                    <a:off x="4109280" y="3215247"/>
                    <a:ext cx="1620000" cy="1396555"/>
                  </a:xfrm>
                  <a:prstGeom prst="hexagon">
                    <a:avLst/>
                  </a:prstGeom>
                  <a:solidFill>
                    <a:schemeClr val="bg1"/>
                  </a:solidFill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58" name="直線コネクタ 57"/>
                  <p:cNvCxnSpPr/>
                  <p:nvPr/>
                </p:nvCxnSpPr>
                <p:spPr>
                  <a:xfrm>
                    <a:off x="4919280" y="3823525"/>
                    <a:ext cx="0" cy="900000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直線コネクタ 58"/>
                  <p:cNvCxnSpPr>
                    <a:stCxn id="57" idx="2"/>
                  </p:cNvCxnSpPr>
                  <p:nvPr/>
                </p:nvCxnSpPr>
                <p:spPr>
                  <a:xfrm>
                    <a:off x="4221003" y="3452664"/>
                    <a:ext cx="698277" cy="370861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コネクタ 59"/>
                  <p:cNvCxnSpPr/>
                  <p:nvPr/>
                </p:nvCxnSpPr>
                <p:spPr>
                  <a:xfrm flipV="1">
                    <a:off x="4919280" y="3452664"/>
                    <a:ext cx="698278" cy="370861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2" name="円/楕円 51"/>
                <p:cNvSpPr/>
                <p:nvPr/>
              </p:nvSpPr>
              <p:spPr>
                <a:xfrm rot="7200000">
                  <a:off x="2675740" y="3701527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 rot="7200000">
                  <a:off x="2538643" y="3458304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4" name="円/楕円 53"/>
                <p:cNvSpPr/>
                <p:nvPr/>
              </p:nvSpPr>
              <p:spPr>
                <a:xfrm rot="7200000">
                  <a:off x="2818928" y="3607544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5" name="円/楕円 54"/>
                <p:cNvSpPr/>
                <p:nvPr/>
              </p:nvSpPr>
              <p:spPr>
                <a:xfrm rot="7200000">
                  <a:off x="2818926" y="3986738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6" name="円/楕円 55"/>
                <p:cNvSpPr/>
                <p:nvPr/>
              </p:nvSpPr>
              <p:spPr>
                <a:xfrm rot="7200000">
                  <a:off x="2544995" y="3842091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6" name="円/楕円 85"/>
              <p:cNvSpPr/>
              <p:nvPr/>
            </p:nvSpPr>
            <p:spPr>
              <a:xfrm rot="2700000">
                <a:off x="3791841" y="3109259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7" name="円/楕円 86"/>
              <p:cNvSpPr/>
              <p:nvPr/>
            </p:nvSpPr>
            <p:spPr>
              <a:xfrm rot="2700000">
                <a:off x="3785270" y="3344296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円/楕円 94"/>
              <p:cNvSpPr/>
              <p:nvPr/>
            </p:nvSpPr>
            <p:spPr>
              <a:xfrm rot="2700000">
                <a:off x="3783753" y="3574231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0" name="円/楕円 49"/>
            <p:cNvSpPr/>
            <p:nvPr/>
          </p:nvSpPr>
          <p:spPr>
            <a:xfrm rot="701281">
              <a:off x="6726623" y="354705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 rot="701281">
              <a:off x="6504023" y="3690801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/楕円 60"/>
            <p:cNvSpPr/>
            <p:nvPr/>
          </p:nvSpPr>
          <p:spPr>
            <a:xfrm rot="701281">
              <a:off x="6520156" y="409856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/楕円 61"/>
            <p:cNvSpPr/>
            <p:nvPr/>
          </p:nvSpPr>
          <p:spPr>
            <a:xfrm rot="701281">
              <a:off x="6269237" y="4220499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円/楕円 62"/>
            <p:cNvSpPr/>
            <p:nvPr/>
          </p:nvSpPr>
          <p:spPr>
            <a:xfrm rot="701281">
              <a:off x="6743844" y="3978891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円/楕円 63"/>
            <p:cNvSpPr/>
            <p:nvPr/>
          </p:nvSpPr>
          <p:spPr>
            <a:xfrm rot="701281">
              <a:off x="6257609" y="3845195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2" name="環状矢印 121"/>
          <p:cNvSpPr/>
          <p:nvPr/>
        </p:nvSpPr>
        <p:spPr>
          <a:xfrm rot="2042004">
            <a:off x="4175502" y="2845816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916337" y="4703037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３マス目</a:t>
            </a:r>
            <a:endParaRPr kumimoji="1" lang="ja-JP" altLang="en-US" sz="28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33" name="星 5 132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34" name="グループ化 133"/>
          <p:cNvGrpSpPr>
            <a:grpSpLocks noChangeAspect="1"/>
          </p:cNvGrpSpPr>
          <p:nvPr/>
        </p:nvGrpSpPr>
        <p:grpSpPr>
          <a:xfrm>
            <a:off x="1558519" y="2237399"/>
            <a:ext cx="1581245" cy="1834238"/>
            <a:chOff x="2483768" y="2996952"/>
            <a:chExt cx="1080000" cy="1252796"/>
          </a:xfrm>
        </p:grpSpPr>
        <p:grpSp>
          <p:nvGrpSpPr>
            <p:cNvPr id="135" name="グループ化 134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45" name="六角形 144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/>
              <p:cNvCxnSpPr>
                <a:stCxn id="145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/>
              <p:cNvCxnSpPr>
                <a:endCxn id="145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円/楕円 135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円/楕円 136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円/楕円 137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円/楕円 138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円/楕円 139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円/楕円 140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円/楕円 141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円/楕円 142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円/楕円 143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74" name="角丸四角形吹き出し 73"/>
          <p:cNvSpPr/>
          <p:nvPr/>
        </p:nvSpPr>
        <p:spPr>
          <a:xfrm>
            <a:off x="4687646" y="1952917"/>
            <a:ext cx="4023111" cy="91445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３、１、４、○の順に転がっていくので、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GOAL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に着くのは？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106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31" grpId="0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平行四辺形 150"/>
          <p:cNvSpPr>
            <a:spLocks noChangeAspect="1"/>
          </p:cNvSpPr>
          <p:nvPr/>
        </p:nvSpPr>
        <p:spPr>
          <a:xfrm rot="1680000">
            <a:off x="5515417" y="534965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5" name="平行四辺形 144"/>
          <p:cNvSpPr>
            <a:spLocks noChangeAspect="1"/>
          </p:cNvSpPr>
          <p:nvPr/>
        </p:nvSpPr>
        <p:spPr>
          <a:xfrm rot="1680000">
            <a:off x="2429045" y="371134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6" name="平行四辺形 145"/>
          <p:cNvSpPr>
            <a:spLocks noChangeAspect="1"/>
          </p:cNvSpPr>
          <p:nvPr/>
        </p:nvSpPr>
        <p:spPr>
          <a:xfrm rot="1680000">
            <a:off x="1647814" y="329579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7" name="平行四辺形 146"/>
          <p:cNvSpPr>
            <a:spLocks noChangeAspect="1"/>
          </p:cNvSpPr>
          <p:nvPr/>
        </p:nvSpPr>
        <p:spPr>
          <a:xfrm rot="1680000">
            <a:off x="3191045" y="4120922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8" name="平行四辺形 147"/>
          <p:cNvSpPr>
            <a:spLocks noChangeAspect="1"/>
          </p:cNvSpPr>
          <p:nvPr/>
        </p:nvSpPr>
        <p:spPr>
          <a:xfrm rot="1680000">
            <a:off x="3964986" y="453049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9" name="平行四辺形 148"/>
          <p:cNvSpPr>
            <a:spLocks noChangeAspect="1"/>
          </p:cNvSpPr>
          <p:nvPr/>
        </p:nvSpPr>
        <p:spPr>
          <a:xfrm rot="1680000">
            <a:off x="4746126" y="494007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50" name="テキスト ボックス 149"/>
          <p:cNvSpPr txBox="1"/>
          <p:nvPr/>
        </p:nvSpPr>
        <p:spPr>
          <a:xfrm rot="19826589">
            <a:off x="6013115" y="5577819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22" name="環状矢印 121"/>
          <p:cNvSpPr/>
          <p:nvPr/>
        </p:nvSpPr>
        <p:spPr>
          <a:xfrm rot="2042004">
            <a:off x="5009926" y="3162989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23" name="グループ化 122"/>
          <p:cNvGrpSpPr/>
          <p:nvPr/>
        </p:nvGrpSpPr>
        <p:grpSpPr>
          <a:xfrm>
            <a:off x="3882027" y="3480601"/>
            <a:ext cx="1581245" cy="1834238"/>
            <a:chOff x="5361541" y="2871896"/>
            <a:chExt cx="1581245" cy="1834238"/>
          </a:xfrm>
        </p:grpSpPr>
        <p:grpSp>
          <p:nvGrpSpPr>
            <p:cNvPr id="124" name="グループ化 123"/>
            <p:cNvGrpSpPr/>
            <p:nvPr/>
          </p:nvGrpSpPr>
          <p:grpSpPr>
            <a:xfrm>
              <a:off x="5361541" y="2871896"/>
              <a:ext cx="1581245" cy="1834238"/>
              <a:chOff x="3062800" y="3023931"/>
              <a:chExt cx="1581245" cy="1834238"/>
            </a:xfrm>
          </p:grpSpPr>
          <p:grpSp>
            <p:nvGrpSpPr>
              <p:cNvPr id="131" name="グループ化 130"/>
              <p:cNvGrpSpPr>
                <a:grpSpLocks noChangeAspect="1"/>
              </p:cNvGrpSpPr>
              <p:nvPr/>
            </p:nvGrpSpPr>
            <p:grpSpPr>
              <a:xfrm>
                <a:off x="3062800" y="3023931"/>
                <a:ext cx="1581245" cy="1834238"/>
                <a:chOff x="2483768" y="2996952"/>
                <a:chExt cx="1080000" cy="1252796"/>
              </a:xfrm>
            </p:grpSpPr>
            <p:grpSp>
              <p:nvGrpSpPr>
                <p:cNvPr id="135" name="グループ化 134"/>
                <p:cNvGrpSpPr>
                  <a:grpSpLocks noChangeAspect="1"/>
                </p:cNvGrpSpPr>
                <p:nvPr/>
              </p:nvGrpSpPr>
              <p:grpSpPr>
                <a:xfrm>
                  <a:off x="2483768" y="2996952"/>
                  <a:ext cx="1080000" cy="1252796"/>
                  <a:chOff x="4221002" y="3103525"/>
                  <a:chExt cx="1396556" cy="1620000"/>
                </a:xfrm>
                <a:solidFill>
                  <a:schemeClr val="bg1"/>
                </a:solidFill>
              </p:grpSpPr>
              <p:sp>
                <p:nvSpPr>
                  <p:cNvPr id="141" name="六角形 140"/>
                  <p:cNvSpPr>
                    <a:spLocks noChangeAspect="1"/>
                  </p:cNvSpPr>
                  <p:nvPr/>
                </p:nvSpPr>
                <p:spPr>
                  <a:xfrm rot="5400000">
                    <a:off x="4109280" y="3215247"/>
                    <a:ext cx="1620000" cy="1396555"/>
                  </a:xfrm>
                  <a:prstGeom prst="hexagon">
                    <a:avLst/>
                  </a:prstGeom>
                  <a:solidFill>
                    <a:schemeClr val="bg1"/>
                  </a:solidFill>
                  <a:ln>
                    <a:solidFill>
                      <a:schemeClr val="bg2"/>
                    </a:solidFill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142" name="直線コネクタ 141"/>
                  <p:cNvCxnSpPr/>
                  <p:nvPr/>
                </p:nvCxnSpPr>
                <p:spPr>
                  <a:xfrm>
                    <a:off x="4919280" y="3823525"/>
                    <a:ext cx="0" cy="900000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直線コネクタ 142"/>
                  <p:cNvCxnSpPr>
                    <a:stCxn id="141" idx="2"/>
                  </p:cNvCxnSpPr>
                  <p:nvPr/>
                </p:nvCxnSpPr>
                <p:spPr>
                  <a:xfrm>
                    <a:off x="4221003" y="3452664"/>
                    <a:ext cx="698277" cy="370861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/>
                  <p:cNvCxnSpPr/>
                  <p:nvPr/>
                </p:nvCxnSpPr>
                <p:spPr>
                  <a:xfrm flipV="1">
                    <a:off x="4919280" y="3452664"/>
                    <a:ext cx="698278" cy="370861"/>
                  </a:xfrm>
                  <a:prstGeom prst="line">
                    <a:avLst/>
                  </a:prstGeom>
                  <a:grpFill/>
                  <a:ln w="28575"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6" name="円/楕円 135"/>
                <p:cNvSpPr/>
                <p:nvPr/>
              </p:nvSpPr>
              <p:spPr>
                <a:xfrm rot="7200000">
                  <a:off x="2675740" y="3701527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7" name="円/楕円 136"/>
                <p:cNvSpPr/>
                <p:nvPr/>
              </p:nvSpPr>
              <p:spPr>
                <a:xfrm rot="7200000">
                  <a:off x="2538643" y="3458304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8" name="円/楕円 137"/>
                <p:cNvSpPr/>
                <p:nvPr/>
              </p:nvSpPr>
              <p:spPr>
                <a:xfrm rot="7200000">
                  <a:off x="2818928" y="3607544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9" name="円/楕円 138"/>
                <p:cNvSpPr/>
                <p:nvPr/>
              </p:nvSpPr>
              <p:spPr>
                <a:xfrm rot="7200000">
                  <a:off x="2818926" y="3986738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0" name="円/楕円 139"/>
                <p:cNvSpPr/>
                <p:nvPr/>
              </p:nvSpPr>
              <p:spPr>
                <a:xfrm rot="7200000">
                  <a:off x="2544995" y="3842091"/>
                  <a:ext cx="164287" cy="9137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2"/>
                  </a:solidFill>
                </a:ln>
                <a:scene3d>
                  <a:camera prst="orthographicFront">
                    <a:rot lat="20783229" lon="20304538" rev="3980413"/>
                  </a:camera>
                  <a:lightRig rig="threePt" dir="t"/>
                </a:scene3d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32" name="円/楕円 131"/>
              <p:cNvSpPr/>
              <p:nvPr/>
            </p:nvSpPr>
            <p:spPr>
              <a:xfrm rot="2700000">
                <a:off x="3791841" y="3109259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3" name="円/楕円 132"/>
              <p:cNvSpPr/>
              <p:nvPr/>
            </p:nvSpPr>
            <p:spPr>
              <a:xfrm rot="2700000">
                <a:off x="3785270" y="3344296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4" name="円/楕円 133"/>
              <p:cNvSpPr/>
              <p:nvPr/>
            </p:nvSpPr>
            <p:spPr>
              <a:xfrm rot="2700000">
                <a:off x="3783753" y="3574231"/>
                <a:ext cx="180000" cy="1337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25" name="円/楕円 124"/>
            <p:cNvSpPr/>
            <p:nvPr/>
          </p:nvSpPr>
          <p:spPr>
            <a:xfrm rot="701281">
              <a:off x="6726623" y="354705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円/楕円 125"/>
            <p:cNvSpPr/>
            <p:nvPr/>
          </p:nvSpPr>
          <p:spPr>
            <a:xfrm rot="701281">
              <a:off x="6504023" y="3690801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円/楕円 126"/>
            <p:cNvSpPr/>
            <p:nvPr/>
          </p:nvSpPr>
          <p:spPr>
            <a:xfrm rot="701281">
              <a:off x="6520156" y="409856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円/楕円 127"/>
            <p:cNvSpPr/>
            <p:nvPr/>
          </p:nvSpPr>
          <p:spPr>
            <a:xfrm rot="701281">
              <a:off x="6269237" y="4220499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円/楕円 128"/>
            <p:cNvSpPr/>
            <p:nvPr/>
          </p:nvSpPr>
          <p:spPr>
            <a:xfrm rot="701281">
              <a:off x="6743844" y="3978891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円/楕円 129"/>
            <p:cNvSpPr/>
            <p:nvPr/>
          </p:nvSpPr>
          <p:spPr>
            <a:xfrm rot="701281">
              <a:off x="6257609" y="3845195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9" name="グループ化 88"/>
          <p:cNvGrpSpPr>
            <a:grpSpLocks noChangeAspect="1"/>
          </p:cNvGrpSpPr>
          <p:nvPr/>
        </p:nvGrpSpPr>
        <p:grpSpPr>
          <a:xfrm>
            <a:off x="4636915" y="3869278"/>
            <a:ext cx="1581245" cy="1834238"/>
            <a:chOff x="2483768" y="2996952"/>
            <a:chExt cx="1080000" cy="1252796"/>
          </a:xfrm>
        </p:grpSpPr>
        <p:grpSp>
          <p:nvGrpSpPr>
            <p:cNvPr id="90" name="グループ化 89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02" name="六角形 101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04" name="直線コネクタ 103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>
                <a:stCxn id="102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>
                <a:endCxn id="102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円/楕円 90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/楕円 92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円/楕円 95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円/楕円 96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円/楕円 98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2" name="テキスト ボックス 151"/>
          <p:cNvSpPr txBox="1"/>
          <p:nvPr/>
        </p:nvSpPr>
        <p:spPr>
          <a:xfrm>
            <a:off x="916337" y="4703037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４マス目</a:t>
            </a:r>
            <a:endParaRPr kumimoji="1" lang="ja-JP" altLang="en-US" sz="2800" dirty="0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54" name="星 5 153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55" name="グループ化 154"/>
          <p:cNvGrpSpPr>
            <a:grpSpLocks noChangeAspect="1"/>
          </p:cNvGrpSpPr>
          <p:nvPr/>
        </p:nvGrpSpPr>
        <p:grpSpPr>
          <a:xfrm>
            <a:off x="1558519" y="2237399"/>
            <a:ext cx="1581245" cy="1834238"/>
            <a:chOff x="2483768" y="2996952"/>
            <a:chExt cx="1080000" cy="1252796"/>
          </a:xfrm>
        </p:grpSpPr>
        <p:grpSp>
          <p:nvGrpSpPr>
            <p:cNvPr id="156" name="グループ化 155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66" name="六角形 165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67" name="直線コネクタ 166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/>
              <p:cNvCxnSpPr>
                <a:stCxn id="166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/>
              <p:cNvCxnSpPr>
                <a:endCxn id="166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円/楕円 156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円/楕円 157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円/楕円 158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円/楕円 159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円/楕円 160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円/楕円 161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円/楕円 162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円/楕円 163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円/楕円 164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7" name="角丸四角形吹き出し 66"/>
          <p:cNvSpPr/>
          <p:nvPr/>
        </p:nvSpPr>
        <p:spPr>
          <a:xfrm>
            <a:off x="4687646" y="1952917"/>
            <a:ext cx="4023111" cy="91445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３、１、４、６の順に転がっていくので、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GOAL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に着くのは？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89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7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52" grpId="0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平行四辺形 33"/>
          <p:cNvSpPr>
            <a:spLocks noChangeAspect="1"/>
          </p:cNvSpPr>
          <p:nvPr/>
        </p:nvSpPr>
        <p:spPr>
          <a:xfrm rot="1680000">
            <a:off x="2429045" y="371134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9" name="平行四辺形 68"/>
          <p:cNvSpPr>
            <a:spLocks noChangeAspect="1"/>
          </p:cNvSpPr>
          <p:nvPr/>
        </p:nvSpPr>
        <p:spPr>
          <a:xfrm rot="1680000">
            <a:off x="1647814" y="3295797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9" name="平行四辺形 38"/>
          <p:cNvSpPr>
            <a:spLocks noChangeAspect="1"/>
          </p:cNvSpPr>
          <p:nvPr/>
        </p:nvSpPr>
        <p:spPr>
          <a:xfrm rot="1680000">
            <a:off x="3191045" y="4120922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0" name="平行四辺形 39"/>
          <p:cNvSpPr>
            <a:spLocks noChangeAspect="1"/>
          </p:cNvSpPr>
          <p:nvPr/>
        </p:nvSpPr>
        <p:spPr>
          <a:xfrm rot="1680000">
            <a:off x="3964986" y="453049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1" name="平行四辺形 40"/>
          <p:cNvSpPr>
            <a:spLocks noChangeAspect="1"/>
          </p:cNvSpPr>
          <p:nvPr/>
        </p:nvSpPr>
        <p:spPr>
          <a:xfrm rot="1680000">
            <a:off x="4746126" y="4940074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2" name="平行四辺形 41"/>
          <p:cNvSpPr>
            <a:spLocks noChangeAspect="1"/>
          </p:cNvSpPr>
          <p:nvPr/>
        </p:nvSpPr>
        <p:spPr>
          <a:xfrm rot="1680000">
            <a:off x="5515417" y="534965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 rot="19826589">
            <a:off x="6013115" y="5577819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22" name="環状矢印 121"/>
          <p:cNvSpPr/>
          <p:nvPr/>
        </p:nvSpPr>
        <p:spPr>
          <a:xfrm rot="2042004">
            <a:off x="5726800" y="3604721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89" name="グループ化 88"/>
          <p:cNvGrpSpPr>
            <a:grpSpLocks noChangeAspect="1"/>
          </p:cNvGrpSpPr>
          <p:nvPr/>
        </p:nvGrpSpPr>
        <p:grpSpPr>
          <a:xfrm>
            <a:off x="4636915" y="3869278"/>
            <a:ext cx="1581245" cy="1834238"/>
            <a:chOff x="2483768" y="2996952"/>
            <a:chExt cx="1080000" cy="1252796"/>
          </a:xfrm>
        </p:grpSpPr>
        <p:grpSp>
          <p:nvGrpSpPr>
            <p:cNvPr id="90" name="グループ化 89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02" name="六角形 101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04" name="直線コネクタ 103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>
                <a:stCxn id="102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>
                <a:endCxn id="102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円/楕円 90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/楕円 92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円/楕円 95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円/楕円 96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円/楕円 98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5412767" y="4278854"/>
            <a:ext cx="1581245" cy="1834238"/>
            <a:chOff x="4127933" y="2485335"/>
            <a:chExt cx="1581245" cy="1834238"/>
          </a:xfrm>
        </p:grpSpPr>
        <p:grpSp>
          <p:nvGrpSpPr>
            <p:cNvPr id="50" name="グループ化 49"/>
            <p:cNvGrpSpPr>
              <a:grpSpLocks noChangeAspect="1"/>
            </p:cNvGrpSpPr>
            <p:nvPr/>
          </p:nvGrpSpPr>
          <p:grpSpPr>
            <a:xfrm>
              <a:off x="4127933" y="2485335"/>
              <a:ext cx="1581245" cy="1834238"/>
              <a:chOff x="2483768" y="2996952"/>
              <a:chExt cx="1080000" cy="1252796"/>
            </a:xfrm>
          </p:grpSpPr>
          <p:grpSp>
            <p:nvGrpSpPr>
              <p:cNvPr id="55" name="グループ化 54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62" name="六角形 61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63" name="直線コネクタ 62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コネクタ 63"/>
                <p:cNvCxnSpPr>
                  <a:stCxn id="62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コネクタ 64"/>
                <p:cNvCxnSpPr/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円/楕円 55"/>
              <p:cNvSpPr/>
              <p:nvPr/>
            </p:nvSpPr>
            <p:spPr>
              <a:xfrm rot="19800000">
                <a:off x="3184441" y="3657153"/>
                <a:ext cx="221294" cy="2212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>
                  <a:rot lat="2400000" lon="0" rev="0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7" name="円/楕円 56"/>
              <p:cNvSpPr/>
              <p:nvPr/>
            </p:nvSpPr>
            <p:spPr>
              <a:xfrm rot="7200000">
                <a:off x="2675740" y="3701527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8" name="円/楕円 57"/>
              <p:cNvSpPr/>
              <p:nvPr/>
            </p:nvSpPr>
            <p:spPr>
              <a:xfrm rot="7200000">
                <a:off x="2538643" y="345830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9" name="円/楕円 58"/>
              <p:cNvSpPr/>
              <p:nvPr/>
            </p:nvSpPr>
            <p:spPr>
              <a:xfrm rot="7200000">
                <a:off x="2818928" y="3607544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0" name="円/楕円 59"/>
              <p:cNvSpPr/>
              <p:nvPr/>
            </p:nvSpPr>
            <p:spPr>
              <a:xfrm rot="7200000">
                <a:off x="2818926" y="3986738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1" name="円/楕円 60"/>
              <p:cNvSpPr/>
              <p:nvPr/>
            </p:nvSpPr>
            <p:spPr>
              <a:xfrm rot="7200000">
                <a:off x="2544995" y="3842091"/>
                <a:ext cx="164287" cy="9137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20783229" lon="20304538" rev="3980413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1" name="円/楕円 50"/>
            <p:cNvSpPr/>
            <p:nvPr/>
          </p:nvSpPr>
          <p:spPr>
            <a:xfrm rot="2700000">
              <a:off x="4790392" y="261320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/楕円 51"/>
            <p:cNvSpPr/>
            <p:nvPr/>
          </p:nvSpPr>
          <p:spPr>
            <a:xfrm rot="2700000">
              <a:off x="5135463" y="278800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円/楕円 52"/>
            <p:cNvSpPr/>
            <p:nvPr/>
          </p:nvSpPr>
          <p:spPr>
            <a:xfrm rot="2700000">
              <a:off x="4813110" y="296447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円/楕円 53"/>
            <p:cNvSpPr/>
            <p:nvPr/>
          </p:nvSpPr>
          <p:spPr>
            <a:xfrm rot="2700000">
              <a:off x="4467986" y="278396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916337" y="4703037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５マス目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61690" y="4017244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　４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70" name="星 5 69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71" name="グループ化 70"/>
          <p:cNvGrpSpPr>
            <a:grpSpLocks noChangeAspect="1"/>
          </p:cNvGrpSpPr>
          <p:nvPr/>
        </p:nvGrpSpPr>
        <p:grpSpPr>
          <a:xfrm>
            <a:off x="1558519" y="2237399"/>
            <a:ext cx="1581245" cy="1834238"/>
            <a:chOff x="2483768" y="2996952"/>
            <a:chExt cx="1080000" cy="1252796"/>
          </a:xfrm>
        </p:grpSpPr>
        <p:grpSp>
          <p:nvGrpSpPr>
            <p:cNvPr id="72" name="グループ化 71"/>
            <p:cNvGrpSpPr>
              <a:grpSpLocks noChangeAspect="1"/>
            </p:cNvGrpSpPr>
            <p:nvPr/>
          </p:nvGrpSpPr>
          <p:grpSpPr>
            <a:xfrm>
              <a:off x="2483768" y="2996952"/>
              <a:ext cx="1080000" cy="1252796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82" name="六角形 81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83" name="直線コネクタ 82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>
                <a:stCxn id="82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>
                <a:endCxn id="82" idx="4"/>
              </p:cNvCxnSpPr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円/楕円 72"/>
            <p:cNvSpPr/>
            <p:nvPr/>
          </p:nvSpPr>
          <p:spPr>
            <a:xfrm>
              <a:off x="2922871" y="315630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円/楕円 73"/>
            <p:cNvSpPr/>
            <p:nvPr/>
          </p:nvSpPr>
          <p:spPr>
            <a:xfrm rot="701281">
              <a:off x="3357185" y="348319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/楕円 74"/>
            <p:cNvSpPr/>
            <p:nvPr/>
          </p:nvSpPr>
          <p:spPr>
            <a:xfrm rot="701281">
              <a:off x="3244506" y="36947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/楕円 75"/>
            <p:cNvSpPr/>
            <p:nvPr/>
          </p:nvSpPr>
          <p:spPr>
            <a:xfrm rot="701281">
              <a:off x="3110616" y="393250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円/楕円 76"/>
            <p:cNvSpPr/>
            <p:nvPr/>
          </p:nvSpPr>
          <p:spPr>
            <a:xfrm rot="7200000">
              <a:off x="2675740" y="3701527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 rot="7200000">
              <a:off x="2538643" y="345830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7200000">
              <a:off x="2818928" y="3607544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/楕円 79"/>
            <p:cNvSpPr/>
            <p:nvPr/>
          </p:nvSpPr>
          <p:spPr>
            <a:xfrm rot="7200000">
              <a:off x="2818926" y="3986738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円/楕円 80"/>
            <p:cNvSpPr/>
            <p:nvPr/>
          </p:nvSpPr>
          <p:spPr>
            <a:xfrm rot="7200000">
              <a:off x="2544995" y="3842091"/>
              <a:ext cx="164287" cy="9137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6" name="角丸四角形吹き出し 85"/>
          <p:cNvSpPr/>
          <p:nvPr/>
        </p:nvSpPr>
        <p:spPr>
          <a:xfrm>
            <a:off x="3501335" y="1952916"/>
            <a:ext cx="5209423" cy="1723677"/>
          </a:xfrm>
          <a:prstGeom prst="wedgeRoundRectCallout">
            <a:avLst>
              <a:gd name="adj1" fmla="val 32939"/>
              <a:gd name="adj2" fmla="val 6236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ポイントは、手前に見えている５と裏側の２の面を除いて考えることです。転がる面だけを考えれば、３、１、４、６の順に転がっていくので、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GOAL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に着くのは３です。上の面が答えなので４になります。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05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5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66" grpId="0"/>
      <p:bldP spid="67" grpId="0"/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4434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401882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484394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80527" y="444888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65308" y="404654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58430" y="364421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2037635">
            <a:off x="6019878" y="3729046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558519" y="2960422"/>
            <a:ext cx="1581245" cy="1834238"/>
            <a:chOff x="1558519" y="2237399"/>
            <a:chExt cx="1581245" cy="1834238"/>
          </a:xfrm>
        </p:grpSpPr>
        <p:grpSp>
          <p:nvGrpSpPr>
            <p:cNvPr id="71" name="グループ化 70"/>
            <p:cNvGrpSpPr>
              <a:grpSpLocks noChangeAspect="1"/>
            </p:cNvGrpSpPr>
            <p:nvPr/>
          </p:nvGrpSpPr>
          <p:grpSpPr>
            <a:xfrm>
              <a:off x="1558519" y="2237399"/>
              <a:ext cx="1581245" cy="1834238"/>
              <a:chOff x="2483768" y="2996952"/>
              <a:chExt cx="1080000" cy="1252796"/>
            </a:xfrm>
          </p:grpSpPr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2" name="六角形 81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3" name="直線コネクタ 82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/>
                <p:cNvCxnSpPr>
                  <a:stCxn id="82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>
                  <a:endCxn id="82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円/楕円 73"/>
              <p:cNvSpPr/>
              <p:nvPr/>
            </p:nvSpPr>
            <p:spPr>
              <a:xfrm rot="701281">
                <a:off x="3357185" y="348319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" name="円/楕円 75"/>
              <p:cNvSpPr/>
              <p:nvPr/>
            </p:nvSpPr>
            <p:spPr>
              <a:xfrm rot="701281">
                <a:off x="3110616" y="39325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4" name="円/楕円 53"/>
            <p:cNvSpPr/>
            <p:nvPr/>
          </p:nvSpPr>
          <p:spPr>
            <a:xfrm rot="22980000">
              <a:off x="1804047" y="3197904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円/楕円 54"/>
            <p:cNvSpPr/>
            <p:nvPr/>
          </p:nvSpPr>
          <p:spPr>
            <a:xfrm rot="2700000">
              <a:off x="2228765" y="238359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円/楕円 55"/>
            <p:cNvSpPr/>
            <p:nvPr/>
          </p:nvSpPr>
          <p:spPr>
            <a:xfrm rot="2700000">
              <a:off x="2573836" y="255839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円/楕円 56"/>
            <p:cNvSpPr/>
            <p:nvPr/>
          </p:nvSpPr>
          <p:spPr>
            <a:xfrm rot="2700000">
              <a:off x="2251483" y="273486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円/楕円 57"/>
            <p:cNvSpPr/>
            <p:nvPr/>
          </p:nvSpPr>
          <p:spPr>
            <a:xfrm rot="2700000">
              <a:off x="1906359" y="255435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336137" y="3368030"/>
            <a:ext cx="1581245" cy="1834238"/>
            <a:chOff x="3115523" y="4561324"/>
            <a:chExt cx="1581245" cy="1834238"/>
          </a:xfrm>
        </p:grpSpPr>
        <p:grpSp>
          <p:nvGrpSpPr>
            <p:cNvPr id="93" name="グループ化 92"/>
            <p:cNvGrpSpPr>
              <a:grpSpLocks noChangeAspect="1"/>
            </p:cNvGrpSpPr>
            <p:nvPr/>
          </p:nvGrpSpPr>
          <p:grpSpPr>
            <a:xfrm>
              <a:off x="3115523" y="4561324"/>
              <a:ext cx="1581245" cy="1834238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00" name="六角形 99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01" name="直線コネクタ 100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>
                <a:stCxn id="100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円/楕円 58"/>
            <p:cNvSpPr/>
            <p:nvPr/>
          </p:nvSpPr>
          <p:spPr>
            <a:xfrm rot="22980000">
              <a:off x="3363558" y="5498839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/楕円 59"/>
            <p:cNvSpPr/>
            <p:nvPr/>
          </p:nvSpPr>
          <p:spPr>
            <a:xfrm rot="701281">
              <a:off x="4397026" y="5243496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円/楕円 63"/>
            <p:cNvSpPr/>
            <p:nvPr/>
          </p:nvSpPr>
          <p:spPr>
            <a:xfrm rot="701281">
              <a:off x="4060547" y="591621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/楕円 64"/>
            <p:cNvSpPr/>
            <p:nvPr/>
          </p:nvSpPr>
          <p:spPr>
            <a:xfrm rot="701281">
              <a:off x="4397026" y="5744302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円/楕円 65"/>
            <p:cNvSpPr/>
            <p:nvPr/>
          </p:nvSpPr>
          <p:spPr>
            <a:xfrm rot="701281">
              <a:off x="4060547" y="544644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 rot="2700000">
              <a:off x="3823834" y="465164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円/楕円 67"/>
            <p:cNvSpPr/>
            <p:nvPr/>
          </p:nvSpPr>
          <p:spPr>
            <a:xfrm rot="2700000">
              <a:off x="3817263" y="4857653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円/楕円 68"/>
            <p:cNvSpPr/>
            <p:nvPr/>
          </p:nvSpPr>
          <p:spPr>
            <a:xfrm rot="2700000">
              <a:off x="3815746" y="5116616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円/楕円 84"/>
            <p:cNvSpPr/>
            <p:nvPr/>
          </p:nvSpPr>
          <p:spPr>
            <a:xfrm rot="2700000">
              <a:off x="3407196" y="487665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円/楕円 104"/>
            <p:cNvSpPr/>
            <p:nvPr/>
          </p:nvSpPr>
          <p:spPr>
            <a:xfrm rot="2700000">
              <a:off x="4222791" y="4875782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4" name="環状矢印 103"/>
          <p:cNvSpPr/>
          <p:nvPr/>
        </p:nvSpPr>
        <p:spPr>
          <a:xfrm rot="2081589">
            <a:off x="2373702" y="2824250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916337" y="5426060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１マス目</a:t>
            </a:r>
            <a:endParaRPr kumimoji="1" lang="ja-JP" altLang="en-US" sz="2800" dirty="0"/>
          </a:p>
        </p:txBody>
      </p:sp>
      <p:pic>
        <p:nvPicPr>
          <p:cNvPr id="107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47038" y="1918971"/>
            <a:ext cx="1770287" cy="1327715"/>
          </a:xfrm>
          <a:prstGeom prst="rect">
            <a:avLst/>
          </a:prstGeom>
        </p:spPr>
      </p:pic>
      <p:sp>
        <p:nvSpPr>
          <p:cNvPr id="108" name="テキスト ボックス 107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09" name="星 5 108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0" name="星 5 109"/>
          <p:cNvSpPr/>
          <p:nvPr/>
        </p:nvSpPr>
        <p:spPr>
          <a:xfrm>
            <a:off x="1558519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7" name="角丸四角形吹き出し 46"/>
          <p:cNvSpPr/>
          <p:nvPr/>
        </p:nvSpPr>
        <p:spPr>
          <a:xfrm>
            <a:off x="4123350" y="1952916"/>
            <a:ext cx="4587408" cy="1723677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側面だけを考えて、最初の２マスは、２、４の順に転がっていきます。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左に曲がるときの転がる４つの面を考えれば、ＧＯＡＬにつく面がわかりますね。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211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07"/>
                </p:tgtEl>
              </p:cMediaNode>
            </p:video>
          </p:childTnLst>
        </p:cTn>
      </p:par>
    </p:tnLst>
    <p:bldLst>
      <p:bldP spid="104" grpId="0" animBg="1"/>
      <p:bldP spid="106" grpId="0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4434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401882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484394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80527" y="444888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65308" y="4046548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58430" y="364421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2037635">
            <a:off x="6019878" y="3729046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80" name="グループ化 79"/>
          <p:cNvGrpSpPr/>
          <p:nvPr/>
        </p:nvGrpSpPr>
        <p:grpSpPr>
          <a:xfrm>
            <a:off x="1558519" y="2960422"/>
            <a:ext cx="1581245" cy="1834238"/>
            <a:chOff x="1558519" y="2237399"/>
            <a:chExt cx="1581245" cy="1834238"/>
          </a:xfrm>
        </p:grpSpPr>
        <p:grpSp>
          <p:nvGrpSpPr>
            <p:cNvPr id="81" name="グループ化 80"/>
            <p:cNvGrpSpPr>
              <a:grpSpLocks noChangeAspect="1"/>
            </p:cNvGrpSpPr>
            <p:nvPr/>
          </p:nvGrpSpPr>
          <p:grpSpPr>
            <a:xfrm>
              <a:off x="1558519" y="2237399"/>
              <a:ext cx="1581245" cy="1834238"/>
              <a:chOff x="2483768" y="2996952"/>
              <a:chExt cx="1080000" cy="1252796"/>
            </a:xfrm>
          </p:grpSpPr>
          <p:grpSp>
            <p:nvGrpSpPr>
              <p:cNvPr id="92" name="グループ化 91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96" name="六角形 95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97" name="直線コネクタ 96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/>
                <p:cNvCxnSpPr>
                  <a:stCxn id="96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/>
                <p:cNvCxnSpPr>
                  <a:endCxn id="96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円/楕円 93"/>
              <p:cNvSpPr/>
              <p:nvPr/>
            </p:nvSpPr>
            <p:spPr>
              <a:xfrm rot="701281">
                <a:off x="3357185" y="348319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円/楕円 94"/>
              <p:cNvSpPr/>
              <p:nvPr/>
            </p:nvSpPr>
            <p:spPr>
              <a:xfrm rot="701281">
                <a:off x="3110616" y="39325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7" name="円/楕円 86"/>
            <p:cNvSpPr/>
            <p:nvPr/>
          </p:nvSpPr>
          <p:spPr>
            <a:xfrm rot="22980000">
              <a:off x="1804047" y="3197904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円/楕円 87"/>
            <p:cNvSpPr/>
            <p:nvPr/>
          </p:nvSpPr>
          <p:spPr>
            <a:xfrm rot="2700000">
              <a:off x="2228765" y="238359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円/楕円 88"/>
            <p:cNvSpPr/>
            <p:nvPr/>
          </p:nvSpPr>
          <p:spPr>
            <a:xfrm rot="2700000">
              <a:off x="2573836" y="255839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/楕円 89"/>
            <p:cNvSpPr/>
            <p:nvPr/>
          </p:nvSpPr>
          <p:spPr>
            <a:xfrm rot="2700000">
              <a:off x="2251483" y="273486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円/楕円 90"/>
            <p:cNvSpPr/>
            <p:nvPr/>
          </p:nvSpPr>
          <p:spPr>
            <a:xfrm rot="2700000">
              <a:off x="1906359" y="255435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327314" y="3370990"/>
            <a:ext cx="1581245" cy="1834238"/>
            <a:chOff x="3115523" y="4561324"/>
            <a:chExt cx="1581245" cy="1834238"/>
          </a:xfrm>
        </p:grpSpPr>
        <p:grpSp>
          <p:nvGrpSpPr>
            <p:cNvPr id="93" name="グループ化 92"/>
            <p:cNvGrpSpPr>
              <a:grpSpLocks noChangeAspect="1"/>
            </p:cNvGrpSpPr>
            <p:nvPr/>
          </p:nvGrpSpPr>
          <p:grpSpPr>
            <a:xfrm>
              <a:off x="3115523" y="4561324"/>
              <a:ext cx="1581245" cy="1834238"/>
              <a:chOff x="4221002" y="3103525"/>
              <a:chExt cx="1396556" cy="1620000"/>
            </a:xfrm>
            <a:solidFill>
              <a:schemeClr val="bg1"/>
            </a:solidFill>
          </p:grpSpPr>
          <p:sp>
            <p:nvSpPr>
              <p:cNvPr id="100" name="六角形 99"/>
              <p:cNvSpPr>
                <a:spLocks noChangeAspect="1"/>
              </p:cNvSpPr>
              <p:nvPr/>
            </p:nvSpPr>
            <p:spPr>
              <a:xfrm rot="5400000">
                <a:off x="4109280" y="3215247"/>
                <a:ext cx="1620000" cy="1396555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01" name="直線コネクタ 100"/>
              <p:cNvCxnSpPr/>
              <p:nvPr/>
            </p:nvCxnSpPr>
            <p:spPr>
              <a:xfrm>
                <a:off x="4919280" y="3823525"/>
                <a:ext cx="0" cy="900000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>
                <a:stCxn id="100" idx="2"/>
              </p:cNvCxnSpPr>
              <p:nvPr/>
            </p:nvCxnSpPr>
            <p:spPr>
              <a:xfrm>
                <a:off x="4221003" y="3452664"/>
                <a:ext cx="698277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flipV="1">
                <a:off x="4919280" y="3452664"/>
                <a:ext cx="698278" cy="370861"/>
              </a:xfrm>
              <a:prstGeom prst="line">
                <a:avLst/>
              </a:prstGeom>
              <a:grpFill/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円/楕円 58"/>
            <p:cNvSpPr/>
            <p:nvPr/>
          </p:nvSpPr>
          <p:spPr>
            <a:xfrm rot="22980000">
              <a:off x="3363558" y="5498839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/楕円 59"/>
            <p:cNvSpPr/>
            <p:nvPr/>
          </p:nvSpPr>
          <p:spPr>
            <a:xfrm rot="701281">
              <a:off x="4397026" y="5243496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円/楕円 63"/>
            <p:cNvSpPr/>
            <p:nvPr/>
          </p:nvSpPr>
          <p:spPr>
            <a:xfrm rot="701281">
              <a:off x="4060547" y="591621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/楕円 64"/>
            <p:cNvSpPr/>
            <p:nvPr/>
          </p:nvSpPr>
          <p:spPr>
            <a:xfrm rot="701281">
              <a:off x="4397026" y="5744302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円/楕円 65"/>
            <p:cNvSpPr/>
            <p:nvPr/>
          </p:nvSpPr>
          <p:spPr>
            <a:xfrm rot="701281">
              <a:off x="4060547" y="544644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 rot="2700000">
              <a:off x="3823834" y="4651644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円/楕円 67"/>
            <p:cNvSpPr/>
            <p:nvPr/>
          </p:nvSpPr>
          <p:spPr>
            <a:xfrm rot="2700000">
              <a:off x="3817263" y="4879330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円/楕円 68"/>
            <p:cNvSpPr/>
            <p:nvPr/>
          </p:nvSpPr>
          <p:spPr>
            <a:xfrm rot="2700000">
              <a:off x="3815746" y="5116616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円/楕円 84"/>
            <p:cNvSpPr/>
            <p:nvPr/>
          </p:nvSpPr>
          <p:spPr>
            <a:xfrm rot="2700000">
              <a:off x="3407196" y="487665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円/楕円 104"/>
            <p:cNvSpPr/>
            <p:nvPr/>
          </p:nvSpPr>
          <p:spPr>
            <a:xfrm rot="2700000">
              <a:off x="4222791" y="4875782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101750" y="3774310"/>
            <a:ext cx="1581245" cy="1834238"/>
            <a:chOff x="815325" y="4150963"/>
            <a:chExt cx="1581245" cy="1834238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815325" y="4150963"/>
              <a:ext cx="1581245" cy="1834238"/>
              <a:chOff x="1558519" y="2237399"/>
              <a:chExt cx="1581245" cy="1834238"/>
            </a:xfrm>
          </p:grpSpPr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1558519" y="2237399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2" name="六角形 81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3" name="直線コネクタ 82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/>
                <p:cNvCxnSpPr>
                  <a:stCxn id="82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>
                  <a:endCxn id="82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円/楕円 53"/>
              <p:cNvSpPr/>
              <p:nvPr/>
            </p:nvSpPr>
            <p:spPr>
              <a:xfrm rot="22980000">
                <a:off x="1804047" y="3197904"/>
                <a:ext cx="288000" cy="32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>
                  <a:rot lat="2400000" lon="0" rev="0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2" name="円/楕円 41"/>
            <p:cNvSpPr/>
            <p:nvPr/>
          </p:nvSpPr>
          <p:spPr>
            <a:xfrm rot="701281">
              <a:off x="2105707" y="4784955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円/楕円 42"/>
            <p:cNvSpPr/>
            <p:nvPr/>
          </p:nvSpPr>
          <p:spPr>
            <a:xfrm rot="701281">
              <a:off x="1739308" y="5531868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円/楕円 45"/>
            <p:cNvSpPr/>
            <p:nvPr/>
          </p:nvSpPr>
          <p:spPr>
            <a:xfrm rot="701281">
              <a:off x="2137093" y="5364934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/楕円 46"/>
            <p:cNvSpPr/>
            <p:nvPr/>
          </p:nvSpPr>
          <p:spPr>
            <a:xfrm rot="701281">
              <a:off x="1708828" y="5016378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/楕円 47"/>
            <p:cNvSpPr/>
            <p:nvPr/>
          </p:nvSpPr>
          <p:spPr>
            <a:xfrm rot="701281">
              <a:off x="1936802" y="518894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/楕円 51"/>
            <p:cNvSpPr/>
            <p:nvPr/>
          </p:nvSpPr>
          <p:spPr>
            <a:xfrm rot="2700000">
              <a:off x="1517325" y="4234928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円/楕円 52"/>
            <p:cNvSpPr/>
            <p:nvPr/>
          </p:nvSpPr>
          <p:spPr>
            <a:xfrm rot="2700000">
              <a:off x="1510754" y="446996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円/楕円 72"/>
            <p:cNvSpPr/>
            <p:nvPr/>
          </p:nvSpPr>
          <p:spPr>
            <a:xfrm rot="2700000">
              <a:off x="1509237" y="4699900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4" name="環状矢印 103"/>
          <p:cNvSpPr/>
          <p:nvPr/>
        </p:nvSpPr>
        <p:spPr>
          <a:xfrm rot="2081589">
            <a:off x="3210255" y="3191351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16337" y="5426060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２マス目</a:t>
            </a:r>
            <a:endParaRPr kumimoji="1" lang="ja-JP" altLang="en-US" sz="28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78" name="星 5 77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9" name="星 5 78"/>
          <p:cNvSpPr/>
          <p:nvPr/>
        </p:nvSpPr>
        <p:spPr>
          <a:xfrm>
            <a:off x="1558519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1" name="角丸四角形吹き出し 70"/>
          <p:cNvSpPr/>
          <p:nvPr/>
        </p:nvSpPr>
        <p:spPr>
          <a:xfrm>
            <a:off x="4123350" y="1952917"/>
            <a:ext cx="4587408" cy="114359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ここから転がる４つの面は、○、３、１、○の順に転がります。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ＧＯＡＬにつく面は？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79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75" grpId="0"/>
      <p:bldP spid="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1331640" y="268180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サイコロ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を前に転がしながら、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一マスずつ移動させると、ＧＯＡＬに着いたときのサイコロの上の面は何になるでしょうか？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9" name="平行四辺形 48"/>
          <p:cNvSpPr>
            <a:spLocks noChangeAspect="1"/>
          </p:cNvSpPr>
          <p:nvPr/>
        </p:nvSpPr>
        <p:spPr>
          <a:xfrm rot="1680000">
            <a:off x="2429045" y="4434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>
            <a:spLocks noChangeAspect="1"/>
          </p:cNvSpPr>
          <p:nvPr/>
        </p:nvSpPr>
        <p:spPr>
          <a:xfrm rot="1680000">
            <a:off x="1647814" y="401882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平行四辺形 50"/>
          <p:cNvSpPr>
            <a:spLocks noChangeAspect="1"/>
          </p:cNvSpPr>
          <p:nvPr/>
        </p:nvSpPr>
        <p:spPr>
          <a:xfrm rot="1680000">
            <a:off x="3191045" y="4843945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平行四辺形 60"/>
          <p:cNvSpPr>
            <a:spLocks noChangeAspect="1"/>
          </p:cNvSpPr>
          <p:nvPr/>
        </p:nvSpPr>
        <p:spPr>
          <a:xfrm rot="1680000">
            <a:off x="3981927" y="4449370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2" name="平行四辺形 61"/>
          <p:cNvSpPr>
            <a:spLocks noChangeAspect="1"/>
          </p:cNvSpPr>
          <p:nvPr/>
        </p:nvSpPr>
        <p:spPr>
          <a:xfrm rot="1680000">
            <a:off x="4766539" y="4045981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3" name="平行四辺形 62"/>
          <p:cNvSpPr>
            <a:spLocks noChangeAspect="1"/>
          </p:cNvSpPr>
          <p:nvPr/>
        </p:nvSpPr>
        <p:spPr>
          <a:xfrm rot="1680000">
            <a:off x="5558302" y="3643186"/>
            <a:ext cx="1383693" cy="725397"/>
          </a:xfrm>
          <a:prstGeom prst="parallelogram">
            <a:avLst>
              <a:gd name="adj" fmla="val 697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 rot="2037635">
            <a:off x="6019878" y="3729046"/>
            <a:ext cx="896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3865054" y="3385044"/>
            <a:ext cx="1581245" cy="1834238"/>
            <a:chOff x="3865054" y="2662021"/>
            <a:chExt cx="1581245" cy="18342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865054" y="2662021"/>
              <a:ext cx="1581245" cy="1834238"/>
              <a:chOff x="815325" y="4150963"/>
              <a:chExt cx="1581245" cy="1834238"/>
            </a:xfrm>
          </p:grpSpPr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815325" y="4150963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2" name="六角形 81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3" name="直線コネクタ 82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/>
                <p:cNvCxnSpPr>
                  <a:stCxn id="82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>
                  <a:endCxn id="82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円/楕円 41"/>
              <p:cNvSpPr/>
              <p:nvPr/>
            </p:nvSpPr>
            <p:spPr>
              <a:xfrm rot="701281">
                <a:off x="2105707" y="4784955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円/楕円 42"/>
              <p:cNvSpPr/>
              <p:nvPr/>
            </p:nvSpPr>
            <p:spPr>
              <a:xfrm rot="701281">
                <a:off x="1739308" y="553186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6" name="円/楕円 45"/>
              <p:cNvSpPr/>
              <p:nvPr/>
            </p:nvSpPr>
            <p:spPr>
              <a:xfrm rot="701281">
                <a:off x="2137093" y="5364934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7" name="円/楕円 46"/>
              <p:cNvSpPr/>
              <p:nvPr/>
            </p:nvSpPr>
            <p:spPr>
              <a:xfrm rot="701281">
                <a:off x="1708828" y="5016378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8" name="円/楕円 47"/>
              <p:cNvSpPr/>
              <p:nvPr/>
            </p:nvSpPr>
            <p:spPr>
              <a:xfrm rot="701281">
                <a:off x="1936802" y="5188940"/>
                <a:ext cx="180000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6" name="円/楕円 55"/>
            <p:cNvSpPr/>
            <p:nvPr/>
          </p:nvSpPr>
          <p:spPr>
            <a:xfrm>
              <a:off x="4472864" y="2884201"/>
              <a:ext cx="316284" cy="316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円/楕円 91"/>
            <p:cNvSpPr/>
            <p:nvPr/>
          </p:nvSpPr>
          <p:spPr>
            <a:xfrm rot="7200000">
              <a:off x="3923237" y="3338715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 rot="7200000">
              <a:off x="4333607" y="355721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円/楕円 94"/>
            <p:cNvSpPr/>
            <p:nvPr/>
          </p:nvSpPr>
          <p:spPr>
            <a:xfrm rot="7200000">
              <a:off x="4333604" y="411240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円/楕円 95"/>
            <p:cNvSpPr/>
            <p:nvPr/>
          </p:nvSpPr>
          <p:spPr>
            <a:xfrm rot="7200000">
              <a:off x="3932537" y="3900623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7" name="グループ化 106"/>
          <p:cNvGrpSpPr/>
          <p:nvPr/>
        </p:nvGrpSpPr>
        <p:grpSpPr>
          <a:xfrm>
            <a:off x="1558519" y="2960422"/>
            <a:ext cx="1581245" cy="1834238"/>
            <a:chOff x="1558519" y="2237399"/>
            <a:chExt cx="1581245" cy="1834238"/>
          </a:xfrm>
        </p:grpSpPr>
        <p:grpSp>
          <p:nvGrpSpPr>
            <p:cNvPr id="108" name="グループ化 107"/>
            <p:cNvGrpSpPr>
              <a:grpSpLocks noChangeAspect="1"/>
            </p:cNvGrpSpPr>
            <p:nvPr/>
          </p:nvGrpSpPr>
          <p:grpSpPr>
            <a:xfrm>
              <a:off x="1558519" y="2237399"/>
              <a:ext cx="1581245" cy="1834238"/>
              <a:chOff x="2483768" y="2996952"/>
              <a:chExt cx="1080000" cy="1252796"/>
            </a:xfrm>
          </p:grpSpPr>
          <p:grpSp>
            <p:nvGrpSpPr>
              <p:cNvPr id="114" name="グループ化 113"/>
              <p:cNvGrpSpPr>
                <a:grpSpLocks noChangeAspect="1"/>
              </p:cNvGrpSpPr>
              <p:nvPr/>
            </p:nvGrpSpPr>
            <p:grpSpPr>
              <a:xfrm>
                <a:off x="2483768" y="2996952"/>
                <a:ext cx="1080000" cy="1252796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117" name="六角形 116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118" name="直線コネクタ 117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/>
                <p:cNvCxnSpPr>
                  <a:stCxn id="117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/>
                <p:cNvCxnSpPr>
                  <a:endCxn id="117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5" name="円/楕円 114"/>
              <p:cNvSpPr/>
              <p:nvPr/>
            </p:nvSpPr>
            <p:spPr>
              <a:xfrm rot="701281">
                <a:off x="3357185" y="348319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6" name="円/楕円 115"/>
              <p:cNvSpPr/>
              <p:nvPr/>
            </p:nvSpPr>
            <p:spPr>
              <a:xfrm rot="701281">
                <a:off x="3110616" y="39325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  <a:scene3d>
                <a:camera prst="orthographicFront">
                  <a:rot lat="833293" lon="21567748" rev="1792227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09" name="円/楕円 108"/>
            <p:cNvSpPr/>
            <p:nvPr/>
          </p:nvSpPr>
          <p:spPr>
            <a:xfrm rot="22980000">
              <a:off x="1804047" y="3197904"/>
              <a:ext cx="288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>
                <a:rot lat="2400000" lon="0" rev="0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0" name="円/楕円 109"/>
            <p:cNvSpPr/>
            <p:nvPr/>
          </p:nvSpPr>
          <p:spPr>
            <a:xfrm rot="2700000">
              <a:off x="2228765" y="2383591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1" name="円/楕円 110"/>
            <p:cNvSpPr/>
            <p:nvPr/>
          </p:nvSpPr>
          <p:spPr>
            <a:xfrm rot="2700000">
              <a:off x="2573836" y="2558399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円/楕円 111"/>
            <p:cNvSpPr/>
            <p:nvPr/>
          </p:nvSpPr>
          <p:spPr>
            <a:xfrm rot="2700000">
              <a:off x="2251483" y="2734867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3" name="円/楕円 112"/>
            <p:cNvSpPr/>
            <p:nvPr/>
          </p:nvSpPr>
          <p:spPr>
            <a:xfrm rot="2700000">
              <a:off x="1906359" y="2554352"/>
              <a:ext cx="240535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89839" y="3792938"/>
            <a:ext cx="1581245" cy="1834238"/>
            <a:chOff x="815325" y="4150963"/>
            <a:chExt cx="1581245" cy="1834238"/>
          </a:xfrm>
        </p:grpSpPr>
        <p:grpSp>
          <p:nvGrpSpPr>
            <p:cNvPr id="58" name="グループ化 57"/>
            <p:cNvGrpSpPr/>
            <p:nvPr/>
          </p:nvGrpSpPr>
          <p:grpSpPr>
            <a:xfrm>
              <a:off x="815325" y="4150963"/>
              <a:ext cx="1581245" cy="1834238"/>
              <a:chOff x="1558519" y="2237399"/>
              <a:chExt cx="1581245" cy="1834238"/>
            </a:xfrm>
          </p:grpSpPr>
          <p:grpSp>
            <p:nvGrpSpPr>
              <p:cNvPr id="81" name="グループ化 80"/>
              <p:cNvGrpSpPr>
                <a:grpSpLocks noChangeAspect="1"/>
              </p:cNvGrpSpPr>
              <p:nvPr/>
            </p:nvGrpSpPr>
            <p:grpSpPr>
              <a:xfrm>
                <a:off x="1558519" y="2237399"/>
                <a:ext cx="1581245" cy="1834238"/>
                <a:chOff x="4221002" y="3103525"/>
                <a:chExt cx="1396556" cy="1620000"/>
              </a:xfrm>
              <a:solidFill>
                <a:schemeClr val="bg1"/>
              </a:solidFill>
            </p:grpSpPr>
            <p:sp>
              <p:nvSpPr>
                <p:cNvPr id="88" name="六角形 87"/>
                <p:cNvSpPr>
                  <a:spLocks noChangeAspect="1"/>
                </p:cNvSpPr>
                <p:nvPr/>
              </p:nvSpPr>
              <p:spPr>
                <a:xfrm rot="5400000">
                  <a:off x="4109280" y="3215247"/>
                  <a:ext cx="1620000" cy="1396555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89" name="直線コネクタ 88"/>
                <p:cNvCxnSpPr/>
                <p:nvPr/>
              </p:nvCxnSpPr>
              <p:spPr>
                <a:xfrm>
                  <a:off x="4919280" y="3823525"/>
                  <a:ext cx="0" cy="900000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線コネクタ 89"/>
                <p:cNvCxnSpPr>
                  <a:stCxn id="88" idx="2"/>
                </p:cNvCxnSpPr>
                <p:nvPr/>
              </p:nvCxnSpPr>
              <p:spPr>
                <a:xfrm>
                  <a:off x="4221003" y="3452664"/>
                  <a:ext cx="698277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>
                  <a:endCxn id="88" idx="4"/>
                </p:cNvCxnSpPr>
                <p:nvPr/>
              </p:nvCxnSpPr>
              <p:spPr>
                <a:xfrm flipV="1">
                  <a:off x="4919280" y="3452664"/>
                  <a:ext cx="698278" cy="370861"/>
                </a:xfrm>
                <a:prstGeom prst="line">
                  <a:avLst/>
                </a:prstGeom>
                <a:grpFill/>
                <a:ln w="28575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円/楕円 86"/>
              <p:cNvSpPr/>
              <p:nvPr/>
            </p:nvSpPr>
            <p:spPr>
              <a:xfrm rot="22980000">
                <a:off x="1804047" y="3197904"/>
                <a:ext cx="288000" cy="32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>
                  <a:rot lat="2400000" lon="0" rev="0"/>
                </a:camera>
                <a:lightRig rig="threePt" dir="t"/>
              </a:scene3d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1" name="円/楕円 70"/>
            <p:cNvSpPr/>
            <p:nvPr/>
          </p:nvSpPr>
          <p:spPr>
            <a:xfrm rot="701281">
              <a:off x="2105707" y="4784955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円/楕円 73"/>
            <p:cNvSpPr/>
            <p:nvPr/>
          </p:nvSpPr>
          <p:spPr>
            <a:xfrm rot="701281">
              <a:off x="1739308" y="5531868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/楕円 74"/>
            <p:cNvSpPr/>
            <p:nvPr/>
          </p:nvSpPr>
          <p:spPr>
            <a:xfrm rot="701281">
              <a:off x="2137093" y="5364934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/楕円 75"/>
            <p:cNvSpPr/>
            <p:nvPr/>
          </p:nvSpPr>
          <p:spPr>
            <a:xfrm rot="701281">
              <a:off x="1708828" y="5016378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円/楕円 76"/>
            <p:cNvSpPr/>
            <p:nvPr/>
          </p:nvSpPr>
          <p:spPr>
            <a:xfrm rot="701281">
              <a:off x="1936802" y="5188940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833293" lon="21567748" rev="1792227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 rot="2700000">
              <a:off x="1517325" y="4234928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2700000">
              <a:off x="1510754" y="4469965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/楕円 79"/>
            <p:cNvSpPr/>
            <p:nvPr/>
          </p:nvSpPr>
          <p:spPr>
            <a:xfrm rot="2700000">
              <a:off x="1509237" y="4699900"/>
              <a:ext cx="180000" cy="133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  <a:scene3d>
              <a:camera prst="orthographicFront">
                <a:rot lat="20783229" lon="20304538" rev="3980413"/>
              </a:camera>
              <a:lightRig rig="threePt" dir="t"/>
            </a:scene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97" name="テキスト ボックス 96"/>
          <p:cNvSpPr txBox="1"/>
          <p:nvPr/>
        </p:nvSpPr>
        <p:spPr>
          <a:xfrm>
            <a:off x="916337" y="5426060"/>
            <a:ext cx="170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３マス目</a:t>
            </a:r>
            <a:endParaRPr kumimoji="1" lang="ja-JP" altLang="en-US" sz="28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97810" y="1887215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99" name="星 5 98"/>
          <p:cNvSpPr/>
          <p:nvPr/>
        </p:nvSpPr>
        <p:spPr>
          <a:xfrm>
            <a:off x="1267846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6" name="星 5 105"/>
          <p:cNvSpPr/>
          <p:nvPr/>
        </p:nvSpPr>
        <p:spPr>
          <a:xfrm>
            <a:off x="1558519" y="1991604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4" name="環状矢印 103"/>
          <p:cNvSpPr/>
          <p:nvPr/>
        </p:nvSpPr>
        <p:spPr>
          <a:xfrm rot="20120644">
            <a:off x="3639065" y="3284594"/>
            <a:ext cx="999042" cy="1187482"/>
          </a:xfrm>
          <a:prstGeom prst="circularArrow">
            <a:avLst/>
          </a:prstGeom>
          <a:solidFill>
            <a:srgbClr val="66FFFF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4" name="角丸四角形吹き出し 63"/>
          <p:cNvSpPr/>
          <p:nvPr/>
        </p:nvSpPr>
        <p:spPr>
          <a:xfrm>
            <a:off x="4123350" y="1952917"/>
            <a:ext cx="4587408" cy="1143594"/>
          </a:xfrm>
          <a:prstGeom prst="wedgeRoundRectCallout">
            <a:avLst>
              <a:gd name="adj1" fmla="val -32238"/>
              <a:gd name="adj2" fmla="val 71629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転がる４つの面は、６、３、１、○の順に転がります。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教科書体M" panose="03000609000000000000" pitchFamily="65" charset="-128"/>
                <a:ea typeface="AR教科書体M" panose="03000609000000000000" pitchFamily="65" charset="-128"/>
              </a:rPr>
              <a:t>ＧＯＡＬにつく面は？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4767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4" grpId="0" animBg="1"/>
      <p:bldP spid="6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32.6|8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32.9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kumimoji="1" dirty="0"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3692</TotalTime>
  <Words>612</Words>
  <Application>Microsoft Office PowerPoint</Application>
  <PresentationFormat>画面に合わせる (4:3)</PresentationFormat>
  <Paragraphs>62</Paragraphs>
  <Slides>11</Slides>
  <Notes>1</Notes>
  <HiddenSlides>0</HiddenSlides>
  <MMClips>2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Calibri</vt:lpstr>
      <vt:lpstr>AR P丸ゴシック体E</vt:lpstr>
      <vt:lpstr>HG丸ｺﾞｼｯｸM-PRO</vt:lpstr>
      <vt:lpstr>AR教科書体M</vt:lpstr>
      <vt:lpstr>ＭＳ Ｐゴシック</vt:lpstr>
      <vt:lpstr>Arial</vt:lpstr>
      <vt:lpstr>フラッシュ１</vt:lpstr>
      <vt:lpstr>頭の体操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174</cp:revision>
  <dcterms:created xsi:type="dcterms:W3CDTF">2015-06-25T04:58:05Z</dcterms:created>
  <dcterms:modified xsi:type="dcterms:W3CDTF">2020-07-14T23:34:21Z</dcterms:modified>
</cp:coreProperties>
</file>