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82" r:id="rId2"/>
    <p:sldId id="285" r:id="rId3"/>
    <p:sldId id="295" r:id="rId4"/>
    <p:sldId id="297" r:id="rId5"/>
    <p:sldId id="300" r:id="rId6"/>
    <p:sldId id="298" r:id="rId7"/>
    <p:sldId id="299" r:id="rId8"/>
  </p:sldIdLst>
  <p:sldSz cx="12192000" cy="6858000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25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9B76"/>
    <a:srgbClr val="F8CAB6"/>
    <a:srgbClr val="993300"/>
    <a:srgbClr val="800000"/>
    <a:srgbClr val="990000"/>
    <a:srgbClr val="CC3300"/>
    <a:srgbClr val="E9FBFD"/>
    <a:srgbClr val="C4F3F9"/>
    <a:srgbClr val="C1E6F3"/>
    <a:srgbClr val="C7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537" autoAdjust="0"/>
    <p:restoredTop sz="94660"/>
  </p:normalViewPr>
  <p:slideViewPr>
    <p:cSldViewPr showGuides="1">
      <p:cViewPr varScale="1">
        <p:scale>
          <a:sx n="66" d="100"/>
          <a:sy n="66" d="100"/>
        </p:scale>
        <p:origin x="468" y="78"/>
      </p:cViewPr>
      <p:guideLst>
        <p:guide orient="horz" pos="3158"/>
        <p:guide pos="3840"/>
        <p:guide orient="horz" pos="225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65470-C25F-485D-A3C2-68E56EB1C942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98069-1CE7-45DB-A856-5176280052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640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dirty="0" smtClean="0"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5913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55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56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62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078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36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458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87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255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416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814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45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  <a:latin typeface="Arial"/>
                <a:ea typeface="ＭＳ Ｐゴシック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24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9774" y="1083128"/>
            <a:ext cx="7145232" cy="427062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３年</a:t>
            </a:r>
            <a: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「そろばん小数」</a:t>
            </a:r>
            <a: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１．２＋０．４</a:t>
            </a:r>
            <a: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２．６－０．３</a:t>
            </a:r>
            <a:endParaRPr lang="ja-JP" altLang="en-US" sz="6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 rot="5400000">
            <a:off x="6955537" y="3649583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 rot="5400000">
            <a:off x="8175065" y="3649583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8662808" y="3590478"/>
            <a:ext cx="936104" cy="583652"/>
            <a:chOff x="2351584" y="2348880"/>
            <a:chExt cx="936104" cy="583652"/>
          </a:xfrm>
        </p:grpSpPr>
        <p:sp>
          <p:nvSpPr>
            <p:cNvPr id="6" name="台形 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" name="台形 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8662808" y="4179246"/>
            <a:ext cx="936104" cy="583652"/>
            <a:chOff x="2351584" y="2348880"/>
            <a:chExt cx="936104" cy="583652"/>
          </a:xfrm>
        </p:grpSpPr>
        <p:sp>
          <p:nvSpPr>
            <p:cNvPr id="9" name="台形 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0" name="台形 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8662808" y="4770104"/>
            <a:ext cx="936104" cy="583652"/>
            <a:chOff x="2351584" y="2348880"/>
            <a:chExt cx="936104" cy="583652"/>
          </a:xfrm>
        </p:grpSpPr>
        <p:sp>
          <p:nvSpPr>
            <p:cNvPr id="12" name="台形 1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3" name="台形 1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8662808" y="5355201"/>
            <a:ext cx="936104" cy="583652"/>
            <a:chOff x="2351584" y="2348880"/>
            <a:chExt cx="936104" cy="583652"/>
          </a:xfrm>
        </p:grpSpPr>
        <p:sp>
          <p:nvSpPr>
            <p:cNvPr id="15" name="台形 1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6" name="台形 1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9885119" y="3590478"/>
            <a:ext cx="936104" cy="583652"/>
            <a:chOff x="2351584" y="2348880"/>
            <a:chExt cx="936104" cy="583652"/>
          </a:xfrm>
        </p:grpSpPr>
        <p:sp>
          <p:nvSpPr>
            <p:cNvPr id="18" name="台形 1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9" name="台形 1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9885119" y="4179246"/>
            <a:ext cx="936104" cy="583652"/>
            <a:chOff x="2351584" y="2348880"/>
            <a:chExt cx="936104" cy="583652"/>
          </a:xfrm>
        </p:grpSpPr>
        <p:sp>
          <p:nvSpPr>
            <p:cNvPr id="21" name="台形 2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" name="台形 2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9885119" y="4770104"/>
            <a:ext cx="936104" cy="583652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9885119" y="5355201"/>
            <a:ext cx="936104" cy="583652"/>
            <a:chOff x="2351584" y="2348880"/>
            <a:chExt cx="936104" cy="583652"/>
          </a:xfrm>
        </p:grpSpPr>
        <p:sp>
          <p:nvSpPr>
            <p:cNvPr id="27" name="台形 2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8" name="台形 2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8662808" y="2269284"/>
            <a:ext cx="936104" cy="583652"/>
            <a:chOff x="2351584" y="2348880"/>
            <a:chExt cx="936104" cy="583652"/>
          </a:xfrm>
        </p:grpSpPr>
        <p:sp>
          <p:nvSpPr>
            <p:cNvPr id="30" name="台形 2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1" name="台形 3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9885119" y="2269284"/>
            <a:ext cx="936104" cy="583652"/>
            <a:chOff x="2351584" y="2348880"/>
            <a:chExt cx="936104" cy="583652"/>
          </a:xfrm>
        </p:grpSpPr>
        <p:sp>
          <p:nvSpPr>
            <p:cNvPr id="33" name="台形 3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4" name="台形 3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35" name="正方形/長方形 34"/>
          <p:cNvSpPr/>
          <p:nvPr/>
        </p:nvSpPr>
        <p:spPr>
          <a:xfrm>
            <a:off x="8230760" y="1484784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8230760" y="5960534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8230760" y="2847683"/>
            <a:ext cx="3024336" cy="144016"/>
          </a:xfrm>
          <a:prstGeom prst="rect">
            <a:avLst/>
          </a:prstGeom>
          <a:solidFill>
            <a:schemeClr val="bg1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8" name="円/楕円 37"/>
          <p:cNvSpPr/>
          <p:nvPr/>
        </p:nvSpPr>
        <p:spPr>
          <a:xfrm>
            <a:off x="10350388" y="2897382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333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正方形/長方形 69"/>
          <p:cNvSpPr/>
          <p:nvPr/>
        </p:nvSpPr>
        <p:spPr>
          <a:xfrm rot="5400000">
            <a:off x="4676761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5896289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1343472" y="260648"/>
            <a:ext cx="3456384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小数の計算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6384032" y="3392916"/>
            <a:ext cx="936104" cy="583652"/>
            <a:chOff x="2351584" y="2348880"/>
            <a:chExt cx="936104" cy="583652"/>
          </a:xfrm>
        </p:grpSpPr>
        <p:sp>
          <p:nvSpPr>
            <p:cNvPr id="19" name="台形 1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" name="台形 1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2063551" y="1156136"/>
            <a:ext cx="1897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１．２＋０．４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1595500" y="1234356"/>
            <a:ext cx="468052" cy="291826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6384032" y="3981684"/>
            <a:ext cx="936104" cy="583652"/>
            <a:chOff x="2351584" y="2348880"/>
            <a:chExt cx="936104" cy="583652"/>
          </a:xfrm>
        </p:grpSpPr>
        <p:sp>
          <p:nvSpPr>
            <p:cNvPr id="27" name="台形 2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8" name="台形 2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6384032" y="4572542"/>
            <a:ext cx="936104" cy="583652"/>
            <a:chOff x="2351584" y="2348880"/>
            <a:chExt cx="936104" cy="583652"/>
          </a:xfrm>
        </p:grpSpPr>
        <p:sp>
          <p:nvSpPr>
            <p:cNvPr id="30" name="台形 2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1" name="台形 3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6384032" y="5157639"/>
            <a:ext cx="936104" cy="583652"/>
            <a:chOff x="2351584" y="2348880"/>
            <a:chExt cx="936104" cy="583652"/>
          </a:xfrm>
        </p:grpSpPr>
        <p:sp>
          <p:nvSpPr>
            <p:cNvPr id="33" name="台形 3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4" name="台形 3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7606343" y="3392916"/>
            <a:ext cx="936104" cy="583652"/>
            <a:chOff x="2351584" y="2348880"/>
            <a:chExt cx="936104" cy="583652"/>
          </a:xfrm>
        </p:grpSpPr>
        <p:sp>
          <p:nvSpPr>
            <p:cNvPr id="36" name="台形 3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7" name="台形 3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7606343" y="3981684"/>
            <a:ext cx="936104" cy="583652"/>
            <a:chOff x="2351584" y="2348880"/>
            <a:chExt cx="936104" cy="583652"/>
          </a:xfrm>
        </p:grpSpPr>
        <p:sp>
          <p:nvSpPr>
            <p:cNvPr id="39" name="台形 3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0" name="台形 3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7606343" y="4572542"/>
            <a:ext cx="936104" cy="583652"/>
            <a:chOff x="2351584" y="2348880"/>
            <a:chExt cx="936104" cy="583652"/>
          </a:xfrm>
        </p:grpSpPr>
        <p:sp>
          <p:nvSpPr>
            <p:cNvPr id="42" name="台形 4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3" name="台形 4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7606343" y="5157639"/>
            <a:ext cx="936104" cy="583652"/>
            <a:chOff x="2351584" y="2348880"/>
            <a:chExt cx="936104" cy="583652"/>
          </a:xfrm>
        </p:grpSpPr>
        <p:sp>
          <p:nvSpPr>
            <p:cNvPr id="45" name="台形 4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6" name="台形 4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6384032" y="2053260"/>
            <a:ext cx="936104" cy="583652"/>
            <a:chOff x="2351584" y="2348880"/>
            <a:chExt cx="936104" cy="583652"/>
          </a:xfrm>
        </p:grpSpPr>
        <p:sp>
          <p:nvSpPr>
            <p:cNvPr id="48" name="台形 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9" name="台形 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3" name="正方形/長方形 52"/>
          <p:cNvSpPr/>
          <p:nvPr/>
        </p:nvSpPr>
        <p:spPr>
          <a:xfrm>
            <a:off x="5951984" y="1287222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951984" y="5762972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5951984" y="2650121"/>
            <a:ext cx="3024336" cy="144016"/>
          </a:xfrm>
          <a:prstGeom prst="rect">
            <a:avLst/>
          </a:prstGeom>
          <a:solidFill>
            <a:schemeClr val="bg1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76" name="円/楕円 75"/>
          <p:cNvSpPr/>
          <p:nvPr/>
        </p:nvSpPr>
        <p:spPr>
          <a:xfrm>
            <a:off x="6816080" y="2699820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2" name="角丸四角形吹き出し 1"/>
          <p:cNvSpPr/>
          <p:nvPr/>
        </p:nvSpPr>
        <p:spPr>
          <a:xfrm>
            <a:off x="2601287" y="1665847"/>
            <a:ext cx="1766521" cy="587063"/>
          </a:xfrm>
          <a:prstGeom prst="wedgeRoundRectCallout">
            <a:avLst>
              <a:gd name="adj1" fmla="val -66689"/>
              <a:gd name="adj2" fmla="val 35304"/>
              <a:gd name="adj3" fmla="val 16667"/>
            </a:avLst>
          </a:prstGeom>
          <a:noFill/>
          <a:ln w="28575">
            <a:solidFill>
              <a:srgbClr val="4BD0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ja-JP" altLang="en-US" sz="20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願いましては</a:t>
            </a:r>
            <a:endParaRPr kumimoji="0" lang="ja-JP" altLang="en-US" sz="20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50" name="グループ化 49"/>
          <p:cNvGrpSpPr/>
          <p:nvPr/>
        </p:nvGrpSpPr>
        <p:grpSpPr>
          <a:xfrm>
            <a:off x="7606343" y="2053260"/>
            <a:ext cx="936104" cy="583652"/>
            <a:chOff x="2351584" y="2348880"/>
            <a:chExt cx="936104" cy="583652"/>
          </a:xfrm>
        </p:grpSpPr>
        <p:sp>
          <p:nvSpPr>
            <p:cNvPr id="51" name="台形 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2" name="台形 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6" name="テキスト ボックス 55"/>
          <p:cNvSpPr txBox="1"/>
          <p:nvPr/>
        </p:nvSpPr>
        <p:spPr>
          <a:xfrm>
            <a:off x="6610404" y="332488"/>
            <a:ext cx="622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 smtClean="0"/>
              <a:t>一の位</a:t>
            </a:r>
            <a:endParaRPr kumimoji="1" lang="ja-JP" altLang="en-US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/>
              <p:cNvSpPr txBox="1"/>
              <p:nvPr/>
            </p:nvSpPr>
            <p:spPr>
              <a:xfrm>
                <a:off x="7760316" y="206169"/>
                <a:ext cx="622592" cy="10652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box>
                      <m:boxPr>
                        <m:ctrlPr>
                          <a:rPr kumimoji="1" lang="ja-JP" altLang="en-US" sz="18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kumimoji="1" lang="en-US" altLang="ja-JP" sz="1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ja-JP" altLang="en-US" sz="1800" i="1">
                                <a:latin typeface="Cambria Math" panose="02040503050406030204" pitchFamily="18" charset="0"/>
                              </a:rPr>
                              <m:t>１</m:t>
                            </m:r>
                          </m:num>
                          <m:den>
                            <m:r>
                              <a:rPr lang="ja-JP" altLang="en-US" sz="1800" i="1">
                                <a:latin typeface="Cambria Math" panose="02040503050406030204" pitchFamily="18" charset="0"/>
                              </a:rPr>
                              <m:t>１０</m:t>
                            </m:r>
                          </m:den>
                        </m:f>
                      </m:e>
                    </m:box>
                  </m:oMath>
                </a14:m>
                <a:r>
                  <a:rPr kumimoji="1" lang="ja-JP" altLang="en-US" sz="1800" dirty="0" err="1" smtClean="0"/>
                  <a:t>の位</a:t>
                </a:r>
                <a:endParaRPr kumimoji="1" lang="ja-JP" altLang="en-US" sz="1800" dirty="0"/>
              </a:p>
            </p:txBody>
          </p:sp>
        </mc:Choice>
        <mc:Fallback xmlns="">
          <p:sp>
            <p:nvSpPr>
              <p:cNvPr id="59" name="テキスト ボックス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0316" y="206169"/>
                <a:ext cx="622592" cy="1065228"/>
              </a:xfrm>
              <a:prstGeom prst="rect">
                <a:avLst/>
              </a:prstGeom>
              <a:blipFill rotWithShape="0">
                <a:blip r:embed="rId3"/>
                <a:stretch>
                  <a:fillRect b="-628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図 1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34590" flipH="1">
            <a:off x="5149666" y="2539252"/>
            <a:ext cx="3296667" cy="226685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98811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3.33333E-6 L 0.25 3.33333E-6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"/>
                                            </p:cond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" presetID="64" presetClass="path" presetSubtype="0" accel="50000" decel="5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8.33333E-7 1.85185E-6 L 0.00117 -0.08796 " pathEditMode="relative" rAng="0" ptsTypes="AA">
                                      <p:cBhvr>
                                        <p:cTn id="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4398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4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16667E-7 1.85185E-6 L 0.00091 -0.09005 " pathEditMode="relative" rAng="0" ptsTypes="AA">
                                      <p:cBhvr>
                                        <p:cTn id="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4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正方形/長方形 69"/>
          <p:cNvSpPr/>
          <p:nvPr/>
        </p:nvSpPr>
        <p:spPr>
          <a:xfrm rot="5400000">
            <a:off x="4676761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5896289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6384032" y="3392916"/>
            <a:ext cx="936104" cy="583652"/>
            <a:chOff x="2351584" y="2348880"/>
            <a:chExt cx="936104" cy="583652"/>
          </a:xfrm>
        </p:grpSpPr>
        <p:sp>
          <p:nvSpPr>
            <p:cNvPr id="19" name="台形 1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" name="台形 1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6384032" y="3981684"/>
            <a:ext cx="936104" cy="583652"/>
            <a:chOff x="2351584" y="2348880"/>
            <a:chExt cx="936104" cy="583652"/>
          </a:xfrm>
        </p:grpSpPr>
        <p:sp>
          <p:nvSpPr>
            <p:cNvPr id="27" name="台形 2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8" name="台形 2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6384032" y="4572542"/>
            <a:ext cx="936104" cy="583652"/>
            <a:chOff x="2351584" y="2348880"/>
            <a:chExt cx="936104" cy="583652"/>
          </a:xfrm>
        </p:grpSpPr>
        <p:sp>
          <p:nvSpPr>
            <p:cNvPr id="30" name="台形 2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1" name="台形 3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6384032" y="5157639"/>
            <a:ext cx="936104" cy="583652"/>
            <a:chOff x="2351584" y="2348880"/>
            <a:chExt cx="936104" cy="583652"/>
          </a:xfrm>
        </p:grpSpPr>
        <p:sp>
          <p:nvSpPr>
            <p:cNvPr id="33" name="台形 3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4" name="台形 3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7606343" y="3392916"/>
            <a:ext cx="936104" cy="1172420"/>
            <a:chOff x="7606343" y="3392916"/>
            <a:chExt cx="936104" cy="1172420"/>
          </a:xfrm>
        </p:grpSpPr>
        <p:grpSp>
          <p:nvGrpSpPr>
            <p:cNvPr id="35" name="グループ化 34"/>
            <p:cNvGrpSpPr/>
            <p:nvPr/>
          </p:nvGrpSpPr>
          <p:grpSpPr>
            <a:xfrm>
              <a:off x="7606343" y="3392916"/>
              <a:ext cx="936104" cy="583652"/>
              <a:chOff x="2351584" y="2348880"/>
              <a:chExt cx="936104" cy="583652"/>
            </a:xfrm>
          </p:grpSpPr>
          <p:sp>
            <p:nvSpPr>
              <p:cNvPr id="36" name="台形 35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37" name="台形 36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38" name="グループ化 37"/>
            <p:cNvGrpSpPr/>
            <p:nvPr/>
          </p:nvGrpSpPr>
          <p:grpSpPr>
            <a:xfrm>
              <a:off x="7606343" y="3981684"/>
              <a:ext cx="936104" cy="583652"/>
              <a:chOff x="2351584" y="2348880"/>
              <a:chExt cx="936104" cy="583652"/>
            </a:xfrm>
          </p:grpSpPr>
          <p:sp>
            <p:nvSpPr>
              <p:cNvPr id="39" name="台形 38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40" name="台形 39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</p:grpSp>
      <p:grpSp>
        <p:nvGrpSpPr>
          <p:cNvPr id="41" name="グループ化 40"/>
          <p:cNvGrpSpPr/>
          <p:nvPr/>
        </p:nvGrpSpPr>
        <p:grpSpPr>
          <a:xfrm>
            <a:off x="7606343" y="4572542"/>
            <a:ext cx="936104" cy="583652"/>
            <a:chOff x="2351584" y="2348880"/>
            <a:chExt cx="936104" cy="583652"/>
          </a:xfrm>
        </p:grpSpPr>
        <p:sp>
          <p:nvSpPr>
            <p:cNvPr id="42" name="台形 4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3" name="台形 4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7606343" y="5157639"/>
            <a:ext cx="936104" cy="583652"/>
            <a:chOff x="2351584" y="2348880"/>
            <a:chExt cx="936104" cy="583652"/>
          </a:xfrm>
        </p:grpSpPr>
        <p:sp>
          <p:nvSpPr>
            <p:cNvPr id="45" name="台形 4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6" name="台形 4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3" name="正方形/長方形 52"/>
          <p:cNvSpPr/>
          <p:nvPr/>
        </p:nvSpPr>
        <p:spPr>
          <a:xfrm>
            <a:off x="5951984" y="1287222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951984" y="5762972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5951984" y="2650121"/>
            <a:ext cx="3024336" cy="144016"/>
          </a:xfrm>
          <a:prstGeom prst="rect">
            <a:avLst/>
          </a:prstGeom>
          <a:solidFill>
            <a:schemeClr val="bg1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661592" y="1808413"/>
            <a:ext cx="4002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①１．２を入れる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76" name="円/楕円 75"/>
          <p:cNvSpPr/>
          <p:nvPr/>
        </p:nvSpPr>
        <p:spPr>
          <a:xfrm>
            <a:off x="6816080" y="2699820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47" name="グループ化 46"/>
          <p:cNvGrpSpPr/>
          <p:nvPr/>
        </p:nvGrpSpPr>
        <p:grpSpPr>
          <a:xfrm>
            <a:off x="6384032" y="1443338"/>
            <a:ext cx="936104" cy="583652"/>
            <a:chOff x="2351584" y="2348880"/>
            <a:chExt cx="936104" cy="583652"/>
          </a:xfrm>
        </p:grpSpPr>
        <p:sp>
          <p:nvSpPr>
            <p:cNvPr id="48" name="台形 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9" name="台形 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7606343" y="1443338"/>
            <a:ext cx="936104" cy="583652"/>
            <a:chOff x="2351584" y="2348880"/>
            <a:chExt cx="936104" cy="583652"/>
          </a:xfrm>
        </p:grpSpPr>
        <p:sp>
          <p:nvSpPr>
            <p:cNvPr id="51" name="台形 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2" name="台形 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6" name="テキスト ボックス 55"/>
          <p:cNvSpPr txBox="1"/>
          <p:nvPr/>
        </p:nvSpPr>
        <p:spPr>
          <a:xfrm>
            <a:off x="6610404" y="332488"/>
            <a:ext cx="622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 smtClean="0"/>
              <a:t>一の位</a:t>
            </a:r>
            <a:endParaRPr kumimoji="1" lang="ja-JP" altLang="en-US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/>
              <p:cNvSpPr txBox="1"/>
              <p:nvPr/>
            </p:nvSpPr>
            <p:spPr>
              <a:xfrm>
                <a:off x="7760316" y="206169"/>
                <a:ext cx="622592" cy="10652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box>
                      <m:boxPr>
                        <m:ctrlPr>
                          <a:rPr kumimoji="1" lang="ja-JP" altLang="en-US" sz="18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kumimoji="1" lang="en-US" altLang="ja-JP" sz="1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ja-JP" altLang="en-US" sz="1800" i="1">
                                <a:latin typeface="Cambria Math" panose="02040503050406030204" pitchFamily="18" charset="0"/>
                              </a:rPr>
                              <m:t>１</m:t>
                            </m:r>
                          </m:num>
                          <m:den>
                            <m:r>
                              <a:rPr lang="ja-JP" altLang="en-US" sz="1800" i="1">
                                <a:latin typeface="Cambria Math" panose="02040503050406030204" pitchFamily="18" charset="0"/>
                              </a:rPr>
                              <m:t>１０</m:t>
                            </m:r>
                          </m:den>
                        </m:f>
                      </m:e>
                    </m:box>
                  </m:oMath>
                </a14:m>
                <a:r>
                  <a:rPr kumimoji="1" lang="ja-JP" altLang="en-US" sz="1800" dirty="0" err="1" smtClean="0"/>
                  <a:t>の位</a:t>
                </a:r>
                <a:endParaRPr kumimoji="1" lang="ja-JP" altLang="en-US" sz="1800" dirty="0"/>
              </a:p>
            </p:txBody>
          </p:sp>
        </mc:Choice>
        <mc:Fallback xmlns="">
          <p:sp>
            <p:nvSpPr>
              <p:cNvPr id="59" name="テキスト ボックス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0316" y="206169"/>
                <a:ext cx="622592" cy="1065228"/>
              </a:xfrm>
              <a:prstGeom prst="rect">
                <a:avLst/>
              </a:prstGeom>
              <a:blipFill rotWithShape="0">
                <a:blip r:embed="rId3"/>
                <a:stretch>
                  <a:fillRect b="-628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角丸四角形 59"/>
          <p:cNvSpPr/>
          <p:nvPr/>
        </p:nvSpPr>
        <p:spPr>
          <a:xfrm>
            <a:off x="1343472" y="260648"/>
            <a:ext cx="3456384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小数の計算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063551" y="1156136"/>
            <a:ext cx="1897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１．２＋０．４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62" name="グループ化 61"/>
          <p:cNvGrpSpPr/>
          <p:nvPr/>
        </p:nvGrpSpPr>
        <p:grpSpPr>
          <a:xfrm>
            <a:off x="1595500" y="1234356"/>
            <a:ext cx="468052" cy="291826"/>
            <a:chOff x="2351584" y="2348880"/>
            <a:chExt cx="936104" cy="583652"/>
          </a:xfrm>
        </p:grpSpPr>
        <p:sp>
          <p:nvSpPr>
            <p:cNvPr id="63" name="台形 6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4" name="台形 6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pic>
        <p:nvPicPr>
          <p:cNvPr id="65" name="図 6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874788">
            <a:off x="7331486" y="2678340"/>
            <a:ext cx="1764000" cy="2351999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6554512" y="385163"/>
            <a:ext cx="80983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</a:t>
            </a:r>
            <a:r>
              <a:rPr lang="ja-JP" altLang="en-US" sz="48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．</a:t>
            </a:r>
            <a:endParaRPr lang="ja-JP" altLang="en-US" sz="4800" dirty="0"/>
          </a:p>
        </p:txBody>
      </p:sp>
      <p:sp>
        <p:nvSpPr>
          <p:cNvPr id="66" name="正方形/長方形 65"/>
          <p:cNvSpPr/>
          <p:nvPr/>
        </p:nvSpPr>
        <p:spPr>
          <a:xfrm>
            <a:off x="7760316" y="392608"/>
            <a:ext cx="6463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</a:t>
            </a:r>
            <a:endParaRPr lang="ja-JP" altLang="en-US" sz="4800" dirty="0"/>
          </a:p>
        </p:txBody>
      </p:sp>
      <p:pic>
        <p:nvPicPr>
          <p:cNvPr id="67" name="図 6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874788">
            <a:off x="8570260" y="3266470"/>
            <a:ext cx="1764000" cy="235199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55225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48148E-6 L 8.33333E-7 -0.08519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259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2.96296E-6 L 0.00078 -0.0919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4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2.59259E-6 L 0.00026 -0.08495 " pathEditMode="relative" rAng="0" ptsTypes="AA">
                                      <p:cBhvr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4259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4.81481E-6 L 0.00078 -0.0919 " pathEditMode="relative" rAng="0" ptsTypes="AA">
                                      <p:cBhvr>
                                        <p:cTn id="4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4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9" grpId="0"/>
      <p:bldP spid="2" grpId="0"/>
      <p:bldP spid="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正方形/長方形 69"/>
          <p:cNvSpPr/>
          <p:nvPr/>
        </p:nvSpPr>
        <p:spPr>
          <a:xfrm rot="5400000">
            <a:off x="4676761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5896289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6384032" y="2809394"/>
            <a:ext cx="936104" cy="583652"/>
            <a:chOff x="2351584" y="2348880"/>
            <a:chExt cx="936104" cy="583652"/>
          </a:xfrm>
        </p:grpSpPr>
        <p:sp>
          <p:nvSpPr>
            <p:cNvPr id="19" name="台形 1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" name="台形 1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6384032" y="3981684"/>
            <a:ext cx="936104" cy="583652"/>
            <a:chOff x="2351584" y="2348880"/>
            <a:chExt cx="936104" cy="583652"/>
          </a:xfrm>
        </p:grpSpPr>
        <p:sp>
          <p:nvSpPr>
            <p:cNvPr id="27" name="台形 2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8" name="台形 2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6384032" y="4572542"/>
            <a:ext cx="936104" cy="583652"/>
            <a:chOff x="2351584" y="2348880"/>
            <a:chExt cx="936104" cy="583652"/>
          </a:xfrm>
        </p:grpSpPr>
        <p:sp>
          <p:nvSpPr>
            <p:cNvPr id="30" name="台形 2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1" name="台形 3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6384032" y="5157639"/>
            <a:ext cx="936104" cy="583652"/>
            <a:chOff x="2351584" y="2348880"/>
            <a:chExt cx="936104" cy="583652"/>
          </a:xfrm>
        </p:grpSpPr>
        <p:sp>
          <p:nvSpPr>
            <p:cNvPr id="33" name="台形 3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4" name="台形 3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7606343" y="2809394"/>
            <a:ext cx="936104" cy="583652"/>
            <a:chOff x="2351584" y="2348880"/>
            <a:chExt cx="936104" cy="583652"/>
          </a:xfrm>
        </p:grpSpPr>
        <p:sp>
          <p:nvSpPr>
            <p:cNvPr id="36" name="台形 3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7" name="台形 3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7606343" y="3398162"/>
            <a:ext cx="936104" cy="583652"/>
            <a:chOff x="2351584" y="2348880"/>
            <a:chExt cx="936104" cy="583652"/>
          </a:xfrm>
        </p:grpSpPr>
        <p:sp>
          <p:nvSpPr>
            <p:cNvPr id="39" name="台形 3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0" name="台形 3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7606343" y="4572542"/>
            <a:ext cx="936104" cy="583652"/>
            <a:chOff x="2351584" y="2348880"/>
            <a:chExt cx="936104" cy="583652"/>
          </a:xfrm>
        </p:grpSpPr>
        <p:sp>
          <p:nvSpPr>
            <p:cNvPr id="42" name="台形 4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3" name="台形 4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7606343" y="5157639"/>
            <a:ext cx="936104" cy="583652"/>
            <a:chOff x="2351584" y="2348880"/>
            <a:chExt cx="936104" cy="583652"/>
          </a:xfrm>
        </p:grpSpPr>
        <p:sp>
          <p:nvSpPr>
            <p:cNvPr id="45" name="台形 4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6" name="台形 4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3" name="正方形/長方形 52"/>
          <p:cNvSpPr/>
          <p:nvPr/>
        </p:nvSpPr>
        <p:spPr>
          <a:xfrm>
            <a:off x="5951984" y="1287222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951984" y="5762972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5951984" y="2650121"/>
            <a:ext cx="3024336" cy="144016"/>
          </a:xfrm>
          <a:prstGeom prst="rect">
            <a:avLst/>
          </a:prstGeom>
          <a:solidFill>
            <a:schemeClr val="bg1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テキスト ボックス 68"/>
              <p:cNvSpPr txBox="1"/>
              <p:nvPr/>
            </p:nvSpPr>
            <p:spPr>
              <a:xfrm>
                <a:off x="1661592" y="1808413"/>
                <a:ext cx="4002360" cy="27740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①１．２を入れる</a:t>
                </a:r>
                <a:endParaRPr kumimoji="1" lang="en-US" altLang="ja-JP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r>
                  <a:rPr kumimoji="1" lang="ja-JP" altLang="en-US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②０．４をたす</a:t>
                </a:r>
                <a:endParaRPr kumimoji="1" lang="en-US" altLang="ja-JP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r>
                  <a:rPr kumimoji="1" lang="ja-JP" altLang="en-US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ja-JP" altLang="en-US" sz="20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altLang="ja-JP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ja-JP" altLang="en-US" sz="2000" i="1">
                                <a:latin typeface="Cambria Math" panose="02040503050406030204" pitchFamily="18" charset="0"/>
                              </a:rPr>
                              <m:t>１</m:t>
                            </m:r>
                          </m:num>
                          <m:den>
                            <m:r>
                              <a:rPr lang="ja-JP" altLang="en-US" sz="2000" i="1">
                                <a:latin typeface="Cambria Math" panose="02040503050406030204" pitchFamily="18" charset="0"/>
                              </a:rPr>
                              <m:t>１０</m:t>
                            </m:r>
                          </m:den>
                        </m:f>
                      </m:e>
                    </m:box>
                  </m:oMath>
                </a14:m>
                <a:r>
                  <a:rPr kumimoji="1" lang="ja-JP" altLang="en-US" dirty="0" err="1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の位に</a:t>
                </a:r>
                <a:r>
                  <a:rPr kumimoji="1" lang="ja-JP" altLang="en-US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４をたす</a:t>
                </a:r>
                <a:endParaRPr kumimoji="1" lang="en-US" altLang="ja-JP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r>
                  <a:rPr lang="ja-JP" altLang="en-US" dirty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五</a:t>
                </a:r>
                <a:r>
                  <a:rPr lang="ja-JP" altLang="en-US" dirty="0" err="1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だまを</a:t>
                </a:r>
                <a:r>
                  <a:rPr lang="ja-JP" altLang="en-US" dirty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入れて、</a:t>
                </a:r>
                <a:endParaRPr lang="en-US" altLang="ja-JP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r>
                  <a:rPr lang="ja-JP" altLang="en-US" dirty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一</a:t>
                </a:r>
                <a:r>
                  <a:rPr lang="ja-JP" altLang="en-US" dirty="0" err="1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だまを</a:t>
                </a:r>
                <a:r>
                  <a:rPr lang="ja-JP" altLang="en-US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１こ取る</a:t>
                </a:r>
                <a:endParaRPr lang="en-US" altLang="ja-JP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r>
                  <a:rPr lang="ja-JP" altLang="en-US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③答えは１．６です</a:t>
                </a:r>
                <a:endParaRPr lang="en-US" altLang="ja-JP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endParaRPr kumimoji="1" lang="ja-JP" altLang="en-US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</mc:Choice>
        <mc:Fallback xmlns="">
          <p:sp>
            <p:nvSpPr>
              <p:cNvPr id="69" name="テキスト ボックス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1592" y="1808413"/>
                <a:ext cx="4002360" cy="2774093"/>
              </a:xfrm>
              <a:prstGeom prst="rect">
                <a:avLst/>
              </a:prstGeom>
              <a:blipFill rotWithShape="0">
                <a:blip r:embed="rId3"/>
                <a:stretch>
                  <a:fillRect l="-2439" t="-17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円/楕円 75"/>
          <p:cNvSpPr/>
          <p:nvPr/>
        </p:nvSpPr>
        <p:spPr>
          <a:xfrm>
            <a:off x="6816080" y="2699820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47" name="グループ化 46"/>
          <p:cNvGrpSpPr/>
          <p:nvPr/>
        </p:nvGrpSpPr>
        <p:grpSpPr>
          <a:xfrm>
            <a:off x="6384032" y="1443338"/>
            <a:ext cx="936104" cy="583652"/>
            <a:chOff x="2351584" y="2348880"/>
            <a:chExt cx="936104" cy="583652"/>
          </a:xfrm>
        </p:grpSpPr>
        <p:sp>
          <p:nvSpPr>
            <p:cNvPr id="48" name="台形 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9" name="台形 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6" name="テキスト ボックス 55"/>
          <p:cNvSpPr txBox="1"/>
          <p:nvPr/>
        </p:nvSpPr>
        <p:spPr>
          <a:xfrm>
            <a:off x="6610404" y="332488"/>
            <a:ext cx="622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 smtClean="0"/>
              <a:t>一の位</a:t>
            </a:r>
            <a:endParaRPr kumimoji="1" lang="ja-JP" altLang="en-US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/>
              <p:cNvSpPr txBox="1"/>
              <p:nvPr/>
            </p:nvSpPr>
            <p:spPr>
              <a:xfrm>
                <a:off x="7760316" y="206169"/>
                <a:ext cx="622592" cy="10652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box>
                      <m:boxPr>
                        <m:ctrlPr>
                          <a:rPr kumimoji="1" lang="ja-JP" altLang="en-US" sz="18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kumimoji="1" lang="en-US" altLang="ja-JP" sz="1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ja-JP" altLang="en-US" sz="1800" i="1">
                                <a:latin typeface="Cambria Math" panose="02040503050406030204" pitchFamily="18" charset="0"/>
                              </a:rPr>
                              <m:t>１</m:t>
                            </m:r>
                          </m:num>
                          <m:den>
                            <m:r>
                              <a:rPr lang="ja-JP" altLang="en-US" sz="1800" i="1">
                                <a:latin typeface="Cambria Math" panose="02040503050406030204" pitchFamily="18" charset="0"/>
                              </a:rPr>
                              <m:t>１０</m:t>
                            </m:r>
                          </m:den>
                        </m:f>
                      </m:e>
                    </m:box>
                  </m:oMath>
                </a14:m>
                <a:r>
                  <a:rPr kumimoji="1" lang="ja-JP" altLang="en-US" sz="1800" dirty="0" err="1" smtClean="0"/>
                  <a:t>の位</a:t>
                </a:r>
                <a:endParaRPr kumimoji="1" lang="ja-JP" altLang="en-US" sz="1800" dirty="0"/>
              </a:p>
            </p:txBody>
          </p:sp>
        </mc:Choice>
        <mc:Fallback xmlns="">
          <p:sp>
            <p:nvSpPr>
              <p:cNvPr id="59" name="テキスト ボックス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0316" y="206169"/>
                <a:ext cx="622592" cy="1065228"/>
              </a:xfrm>
              <a:prstGeom prst="rect">
                <a:avLst/>
              </a:prstGeom>
              <a:blipFill rotWithShape="0">
                <a:blip r:embed="rId4"/>
                <a:stretch>
                  <a:fillRect b="-628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角丸四角形 59"/>
          <p:cNvSpPr/>
          <p:nvPr/>
        </p:nvSpPr>
        <p:spPr>
          <a:xfrm>
            <a:off x="1343472" y="260648"/>
            <a:ext cx="3456384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小数の計算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063551" y="1156136"/>
            <a:ext cx="1897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１．２＋０．４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62" name="グループ化 61"/>
          <p:cNvGrpSpPr/>
          <p:nvPr/>
        </p:nvGrpSpPr>
        <p:grpSpPr>
          <a:xfrm>
            <a:off x="1595500" y="1234356"/>
            <a:ext cx="468052" cy="291826"/>
            <a:chOff x="2351584" y="2348880"/>
            <a:chExt cx="936104" cy="583652"/>
          </a:xfrm>
        </p:grpSpPr>
        <p:sp>
          <p:nvSpPr>
            <p:cNvPr id="63" name="台形 6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4" name="台形 6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7" name="円形吹き出し 56"/>
          <p:cNvSpPr/>
          <p:nvPr/>
        </p:nvSpPr>
        <p:spPr>
          <a:xfrm>
            <a:off x="2495600" y="4013020"/>
            <a:ext cx="3560535" cy="1325983"/>
          </a:xfrm>
          <a:prstGeom prst="wedgeEllipseCallout">
            <a:avLst>
              <a:gd name="adj1" fmla="val -30343"/>
              <a:gd name="adj2" fmla="val -59057"/>
            </a:avLst>
          </a:prstGeom>
          <a:noFill/>
          <a:ln w="28575">
            <a:solidFill>
              <a:srgbClr val="4BD0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kern="0" dirty="0" smtClean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０．５をたして</a:t>
            </a:r>
            <a:endParaRPr kumimoji="0" lang="en-US" altLang="ja-JP" kern="0" dirty="0" smtClean="0">
              <a:solidFill>
                <a:schemeClr val="tx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algn="ctr"/>
            <a:r>
              <a:rPr kumimoji="0" lang="ja-JP" altLang="en-US" kern="0" dirty="0" smtClean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０．１を取るから</a:t>
            </a:r>
            <a:endParaRPr kumimoji="0" lang="en-US" altLang="ja-JP" kern="0" dirty="0" smtClean="0">
              <a:solidFill>
                <a:schemeClr val="tx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algn="ctr"/>
            <a:r>
              <a:rPr kumimoji="0" lang="ja-JP" altLang="en-US" kern="0" dirty="0" smtClean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０．４たすことになる</a:t>
            </a:r>
            <a:endParaRPr kumimoji="0" lang="ja-JP" altLang="en-US" kern="0" dirty="0">
              <a:solidFill>
                <a:schemeClr val="tx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58" name="グループ化 57"/>
          <p:cNvGrpSpPr/>
          <p:nvPr/>
        </p:nvGrpSpPr>
        <p:grpSpPr>
          <a:xfrm>
            <a:off x="7615407" y="1443338"/>
            <a:ext cx="936104" cy="583652"/>
            <a:chOff x="2351584" y="2348880"/>
            <a:chExt cx="936104" cy="583652"/>
          </a:xfrm>
        </p:grpSpPr>
        <p:sp>
          <p:nvSpPr>
            <p:cNvPr id="71" name="台形 7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2" name="台形 7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pic>
        <p:nvPicPr>
          <p:cNvPr id="73" name="図 72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4474" flipH="1">
            <a:off x="8281861" y="1184916"/>
            <a:ext cx="3296667" cy="2266851"/>
          </a:xfrm>
          <a:prstGeom prst="rect">
            <a:avLst/>
          </a:prstGeom>
        </p:spPr>
      </p:pic>
      <p:pic>
        <p:nvPicPr>
          <p:cNvPr id="74" name="図 73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4474" flipH="1">
            <a:off x="8186349" y="3060059"/>
            <a:ext cx="3296667" cy="2266851"/>
          </a:xfrm>
          <a:prstGeom prst="rect">
            <a:avLst/>
          </a:prstGeom>
        </p:spPr>
      </p:pic>
      <p:sp>
        <p:nvSpPr>
          <p:cNvPr id="75" name="正方形/長方形 74"/>
          <p:cNvSpPr/>
          <p:nvPr/>
        </p:nvSpPr>
        <p:spPr>
          <a:xfrm>
            <a:off x="6554512" y="385163"/>
            <a:ext cx="80983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１．</a:t>
            </a:r>
            <a:endParaRPr lang="ja-JP" altLang="en-US" sz="4800" dirty="0"/>
          </a:p>
        </p:txBody>
      </p:sp>
      <p:sp>
        <p:nvSpPr>
          <p:cNvPr id="77" name="正方形/長方形 76"/>
          <p:cNvSpPr/>
          <p:nvPr/>
        </p:nvSpPr>
        <p:spPr>
          <a:xfrm>
            <a:off x="7760316" y="392608"/>
            <a:ext cx="6463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６</a:t>
            </a:r>
            <a:endParaRPr lang="ja-JP" altLang="en-US" sz="4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687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2.96296E-6 L 0.00104 0.09375 " pathEditMode="relative" rAng="0" ptsTypes="AA">
                                      <p:cBhvr>
                                        <p:cTn id="2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4676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7.40741E-7 L -8.33333E-7 0.08727 " pathEditMode="relative" rAng="0" ptsTypes="AA">
                                      <p:cBhvr>
                                        <p:cTn id="2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2.96296E-6 L -0.00065 0.08727 " pathEditMode="relative" rAng="0" ptsTypes="AA">
                                      <p:cBhvr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4352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4.07407E-6 L 0.00247 0.09931 " pathEditMode="relative" rAng="0" ptsTypes="AA">
                                      <p:cBhvr>
                                        <p:cTn id="4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4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9" grpId="0"/>
      <p:bldP spid="57" grpId="0" animBg="1"/>
      <p:bldP spid="57" grpId="1" animBg="1"/>
      <p:bldP spid="75" grpId="0"/>
      <p:bldP spid="7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吹き出し 1"/>
          <p:cNvSpPr/>
          <p:nvPr/>
        </p:nvSpPr>
        <p:spPr>
          <a:xfrm>
            <a:off x="1881207" y="1665847"/>
            <a:ext cx="1766521" cy="587063"/>
          </a:xfrm>
          <a:prstGeom prst="wedgeRoundRectCallout">
            <a:avLst>
              <a:gd name="adj1" fmla="val -66689"/>
              <a:gd name="adj2" fmla="val 35304"/>
              <a:gd name="adj3" fmla="val 16667"/>
            </a:avLst>
          </a:prstGeom>
          <a:noFill/>
          <a:ln w="28575">
            <a:solidFill>
              <a:srgbClr val="4BD0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ja-JP" altLang="en-US" sz="2000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願いましては</a:t>
            </a:r>
            <a:endParaRPr kumimoji="0" lang="ja-JP" altLang="en-US" sz="2000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 rot="5400000">
            <a:off x="4676425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 rot="5400000">
            <a:off x="5895953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61" name="グループ化 60"/>
          <p:cNvGrpSpPr/>
          <p:nvPr/>
        </p:nvGrpSpPr>
        <p:grpSpPr>
          <a:xfrm>
            <a:off x="6383696" y="3392916"/>
            <a:ext cx="936104" cy="1172420"/>
            <a:chOff x="7464152" y="3392916"/>
            <a:chExt cx="936104" cy="1172420"/>
          </a:xfrm>
        </p:grpSpPr>
        <p:grpSp>
          <p:nvGrpSpPr>
            <p:cNvPr id="62" name="グループ化 61"/>
            <p:cNvGrpSpPr/>
            <p:nvPr/>
          </p:nvGrpSpPr>
          <p:grpSpPr>
            <a:xfrm>
              <a:off x="7464152" y="3392916"/>
              <a:ext cx="936104" cy="583652"/>
              <a:chOff x="2351584" y="2348880"/>
              <a:chExt cx="936104" cy="583652"/>
            </a:xfrm>
          </p:grpSpPr>
          <p:sp>
            <p:nvSpPr>
              <p:cNvPr id="66" name="台形 65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rgbClr val="000000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67" name="台形 66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rgbClr val="000000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63" name="グループ化 62"/>
            <p:cNvGrpSpPr/>
            <p:nvPr/>
          </p:nvGrpSpPr>
          <p:grpSpPr>
            <a:xfrm>
              <a:off x="7464152" y="3981684"/>
              <a:ext cx="936104" cy="583652"/>
              <a:chOff x="2351584" y="2348880"/>
              <a:chExt cx="936104" cy="583652"/>
            </a:xfrm>
          </p:grpSpPr>
          <p:sp>
            <p:nvSpPr>
              <p:cNvPr id="64" name="台形 63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rgbClr val="000000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65" name="台形 64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rgbClr val="000000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</p:grpSp>
      <p:grpSp>
        <p:nvGrpSpPr>
          <p:cNvPr id="69" name="グループ化 68"/>
          <p:cNvGrpSpPr/>
          <p:nvPr/>
        </p:nvGrpSpPr>
        <p:grpSpPr>
          <a:xfrm>
            <a:off x="6383696" y="4572542"/>
            <a:ext cx="936104" cy="583652"/>
            <a:chOff x="2351584" y="2348880"/>
            <a:chExt cx="936104" cy="583652"/>
          </a:xfrm>
        </p:grpSpPr>
        <p:sp>
          <p:nvSpPr>
            <p:cNvPr id="71" name="台形 7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2" name="台形 7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3" name="グループ化 72"/>
          <p:cNvGrpSpPr/>
          <p:nvPr/>
        </p:nvGrpSpPr>
        <p:grpSpPr>
          <a:xfrm>
            <a:off x="6383696" y="5157639"/>
            <a:ext cx="936104" cy="583652"/>
            <a:chOff x="2351584" y="2348880"/>
            <a:chExt cx="936104" cy="583652"/>
          </a:xfrm>
        </p:grpSpPr>
        <p:sp>
          <p:nvSpPr>
            <p:cNvPr id="74" name="台形 7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5" name="台形 7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7" name="グループ化 76"/>
          <p:cNvGrpSpPr/>
          <p:nvPr/>
        </p:nvGrpSpPr>
        <p:grpSpPr>
          <a:xfrm>
            <a:off x="7606007" y="3392916"/>
            <a:ext cx="936104" cy="583652"/>
            <a:chOff x="2351584" y="2348880"/>
            <a:chExt cx="936104" cy="583652"/>
          </a:xfrm>
        </p:grpSpPr>
        <p:sp>
          <p:nvSpPr>
            <p:cNvPr id="78" name="台形 7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9" name="台形 7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80" name="グループ化 79"/>
          <p:cNvGrpSpPr/>
          <p:nvPr/>
        </p:nvGrpSpPr>
        <p:grpSpPr>
          <a:xfrm>
            <a:off x="7606007" y="3981684"/>
            <a:ext cx="936104" cy="583652"/>
            <a:chOff x="2351584" y="2348880"/>
            <a:chExt cx="936104" cy="583652"/>
          </a:xfrm>
        </p:grpSpPr>
        <p:sp>
          <p:nvSpPr>
            <p:cNvPr id="81" name="台形 8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2" name="台形 8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83" name="グループ化 82"/>
          <p:cNvGrpSpPr/>
          <p:nvPr/>
        </p:nvGrpSpPr>
        <p:grpSpPr>
          <a:xfrm>
            <a:off x="7606007" y="4572542"/>
            <a:ext cx="936104" cy="583652"/>
            <a:chOff x="2351584" y="2348880"/>
            <a:chExt cx="936104" cy="583652"/>
          </a:xfrm>
        </p:grpSpPr>
        <p:sp>
          <p:nvSpPr>
            <p:cNvPr id="84" name="台形 8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5" name="台形 8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86" name="グループ化 85"/>
          <p:cNvGrpSpPr/>
          <p:nvPr/>
        </p:nvGrpSpPr>
        <p:grpSpPr>
          <a:xfrm>
            <a:off x="7606007" y="5157639"/>
            <a:ext cx="936104" cy="583652"/>
            <a:chOff x="2351584" y="2348880"/>
            <a:chExt cx="936104" cy="583652"/>
          </a:xfrm>
        </p:grpSpPr>
        <p:sp>
          <p:nvSpPr>
            <p:cNvPr id="87" name="台形 8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8" name="台形 8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89" name="グループ化 88"/>
          <p:cNvGrpSpPr/>
          <p:nvPr/>
        </p:nvGrpSpPr>
        <p:grpSpPr>
          <a:xfrm>
            <a:off x="6383696" y="2053260"/>
            <a:ext cx="936104" cy="583652"/>
            <a:chOff x="2351584" y="2348880"/>
            <a:chExt cx="936104" cy="583652"/>
          </a:xfrm>
        </p:grpSpPr>
        <p:sp>
          <p:nvSpPr>
            <p:cNvPr id="90" name="台形 8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91" name="台形 9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92" name="グループ化 91"/>
          <p:cNvGrpSpPr/>
          <p:nvPr/>
        </p:nvGrpSpPr>
        <p:grpSpPr>
          <a:xfrm>
            <a:off x="7606007" y="2053260"/>
            <a:ext cx="936104" cy="583652"/>
            <a:chOff x="2351584" y="2348880"/>
            <a:chExt cx="936104" cy="583652"/>
          </a:xfrm>
        </p:grpSpPr>
        <p:sp>
          <p:nvSpPr>
            <p:cNvPr id="93" name="台形 9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94" name="台形 9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95" name="正方形/長方形 94"/>
          <p:cNvSpPr/>
          <p:nvPr/>
        </p:nvSpPr>
        <p:spPr>
          <a:xfrm>
            <a:off x="5951984" y="1287222"/>
            <a:ext cx="3024000" cy="120583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5951984" y="2650121"/>
            <a:ext cx="3024000" cy="144016"/>
          </a:xfrm>
          <a:prstGeom prst="rect">
            <a:avLst/>
          </a:prstGeom>
          <a:solidFill>
            <a:schemeClr val="bg1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7" name="円/楕円 96"/>
          <p:cNvSpPr/>
          <p:nvPr/>
        </p:nvSpPr>
        <p:spPr>
          <a:xfrm>
            <a:off x="6815744" y="2699820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6" name="正方形/長方形 115"/>
          <p:cNvSpPr/>
          <p:nvPr/>
        </p:nvSpPr>
        <p:spPr>
          <a:xfrm>
            <a:off x="5951984" y="5762972"/>
            <a:ext cx="3024000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1343472" y="260648"/>
            <a:ext cx="3456384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小数の計算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063551" y="1156136"/>
            <a:ext cx="1897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２．６－０．３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50" name="グループ化 49"/>
          <p:cNvGrpSpPr/>
          <p:nvPr/>
        </p:nvGrpSpPr>
        <p:grpSpPr>
          <a:xfrm>
            <a:off x="1595500" y="1234356"/>
            <a:ext cx="468052" cy="291826"/>
            <a:chOff x="2351584" y="2348880"/>
            <a:chExt cx="936104" cy="583652"/>
          </a:xfrm>
        </p:grpSpPr>
        <p:sp>
          <p:nvSpPr>
            <p:cNvPr id="51" name="台形 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2" name="台形 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3" name="テキスト ボックス 52"/>
          <p:cNvSpPr txBox="1"/>
          <p:nvPr/>
        </p:nvSpPr>
        <p:spPr>
          <a:xfrm>
            <a:off x="6627416" y="332488"/>
            <a:ext cx="622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 smtClean="0"/>
              <a:t>一の位</a:t>
            </a:r>
            <a:endParaRPr kumimoji="1" lang="ja-JP" altLang="en-US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/>
              <p:cNvSpPr txBox="1"/>
              <p:nvPr/>
            </p:nvSpPr>
            <p:spPr>
              <a:xfrm>
                <a:off x="7777328" y="206169"/>
                <a:ext cx="622592" cy="10652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box>
                      <m:boxPr>
                        <m:ctrlPr>
                          <a:rPr kumimoji="1" lang="ja-JP" altLang="en-US" sz="18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kumimoji="1" lang="en-US" altLang="ja-JP" sz="1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ja-JP" altLang="en-US" sz="1800" i="1">
                                <a:latin typeface="Cambria Math" panose="02040503050406030204" pitchFamily="18" charset="0"/>
                              </a:rPr>
                              <m:t>１</m:t>
                            </m:r>
                          </m:num>
                          <m:den>
                            <m:r>
                              <a:rPr lang="ja-JP" altLang="en-US" sz="1800" i="1">
                                <a:latin typeface="Cambria Math" panose="02040503050406030204" pitchFamily="18" charset="0"/>
                              </a:rPr>
                              <m:t>１０</m:t>
                            </m:r>
                          </m:den>
                        </m:f>
                      </m:e>
                    </m:box>
                  </m:oMath>
                </a14:m>
                <a:r>
                  <a:rPr kumimoji="1" lang="ja-JP" altLang="en-US" sz="1800" dirty="0" err="1" smtClean="0"/>
                  <a:t>の位</a:t>
                </a:r>
                <a:endParaRPr kumimoji="1" lang="ja-JP" altLang="en-US" sz="1800" dirty="0"/>
              </a:p>
            </p:txBody>
          </p:sp>
        </mc:Choice>
        <mc:Fallback xmlns="">
          <p:sp>
            <p:nvSpPr>
              <p:cNvPr id="54" name="テキスト ボックス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28" y="206169"/>
                <a:ext cx="622592" cy="1065228"/>
              </a:xfrm>
              <a:prstGeom prst="rect">
                <a:avLst/>
              </a:prstGeom>
              <a:blipFill rotWithShape="0">
                <a:blip r:embed="rId3"/>
                <a:stretch>
                  <a:fillRect b="-628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図 1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34590" flipH="1">
            <a:off x="5095738" y="2491542"/>
            <a:ext cx="3296667" cy="226685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13019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22222E-6 L 0.27175 0.00347 " pathEditMode="relative" rAng="0" ptsTypes="AA">
                                      <p:cBhvr>
                                        <p:cTn id="15" dur="1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81" y="16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"/>
                                            </p:cond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" presetID="64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065 0.00116 L 0.00156 -0.08935 " pathEditMode="relative" rAng="0" ptsTypes="AA">
                                      <p:cBhvr>
                                        <p:cTn id="1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4537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4" presetClass="path" presetSubtype="0" accel="50000" decel="5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4.16667E-7 1.85185E-6 L 0.00195 -0.08959 " pathEditMode="relative" rAng="0" ptsTypes="AA">
                                      <p:cBhvr>
                                        <p:cTn id="1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-4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50"/>
                            </p:stCondLst>
                            <p:childTnLst>
                              <p:par>
                                <p:cTn id="2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正方形/長方形 69"/>
          <p:cNvSpPr/>
          <p:nvPr/>
        </p:nvSpPr>
        <p:spPr>
          <a:xfrm rot="5400000">
            <a:off x="4683731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5903259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38" name="グループ化 37"/>
          <p:cNvGrpSpPr/>
          <p:nvPr/>
        </p:nvGrpSpPr>
        <p:grpSpPr>
          <a:xfrm>
            <a:off x="7605693" y="3995420"/>
            <a:ext cx="936104" cy="583652"/>
            <a:chOff x="2351584" y="2348880"/>
            <a:chExt cx="936104" cy="583652"/>
          </a:xfrm>
        </p:grpSpPr>
        <p:sp>
          <p:nvSpPr>
            <p:cNvPr id="39" name="台形 3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0" name="台形 3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7605693" y="4586278"/>
            <a:ext cx="936104" cy="583652"/>
            <a:chOff x="2351584" y="2348880"/>
            <a:chExt cx="936104" cy="583652"/>
          </a:xfrm>
        </p:grpSpPr>
        <p:sp>
          <p:nvSpPr>
            <p:cNvPr id="42" name="台形 4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3" name="台形 4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7605693" y="5171375"/>
            <a:ext cx="936104" cy="583652"/>
            <a:chOff x="2351584" y="2348880"/>
            <a:chExt cx="936104" cy="583652"/>
          </a:xfrm>
        </p:grpSpPr>
        <p:sp>
          <p:nvSpPr>
            <p:cNvPr id="45" name="台形 4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6" name="台形 4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3" name="正方形/長方形 52"/>
          <p:cNvSpPr/>
          <p:nvPr/>
        </p:nvSpPr>
        <p:spPr>
          <a:xfrm>
            <a:off x="5958954" y="1287222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958954" y="5762972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5958954" y="2650121"/>
            <a:ext cx="3024336" cy="144016"/>
          </a:xfrm>
          <a:prstGeom prst="rect">
            <a:avLst/>
          </a:prstGeom>
          <a:solidFill>
            <a:schemeClr val="bg1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668562" y="1808413"/>
            <a:ext cx="4002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①２．６を入れる</a:t>
            </a:r>
            <a:endParaRPr lang="en-US" altLang="ja-JP" dirty="0" smtClean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endParaRPr lang="en-US" altLang="ja-JP" dirty="0" smtClean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endParaRPr lang="ja-JP" altLang="en-US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76" name="円/楕円 75"/>
          <p:cNvSpPr/>
          <p:nvPr/>
        </p:nvSpPr>
        <p:spPr>
          <a:xfrm>
            <a:off x="6813341" y="2699820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1343472" y="260648"/>
            <a:ext cx="3456384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小数の計算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063551" y="1156136"/>
            <a:ext cx="1897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２．６－０．３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59" name="グループ化 58"/>
          <p:cNvGrpSpPr/>
          <p:nvPr/>
        </p:nvGrpSpPr>
        <p:grpSpPr>
          <a:xfrm>
            <a:off x="1595500" y="1234356"/>
            <a:ext cx="468052" cy="291826"/>
            <a:chOff x="2351584" y="2348880"/>
            <a:chExt cx="936104" cy="583652"/>
          </a:xfrm>
        </p:grpSpPr>
        <p:sp>
          <p:nvSpPr>
            <p:cNvPr id="60" name="台形 5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1" name="台形 6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62" name="テキスト ボックス 61"/>
          <p:cNvSpPr txBox="1"/>
          <p:nvPr/>
        </p:nvSpPr>
        <p:spPr>
          <a:xfrm>
            <a:off x="6610404" y="332488"/>
            <a:ext cx="622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 smtClean="0"/>
              <a:t>一の位</a:t>
            </a:r>
            <a:endParaRPr kumimoji="1" lang="ja-JP" altLang="en-US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/>
              <p:cNvSpPr txBox="1"/>
              <p:nvPr/>
            </p:nvSpPr>
            <p:spPr>
              <a:xfrm>
                <a:off x="7760316" y="206169"/>
                <a:ext cx="622592" cy="10652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box>
                      <m:boxPr>
                        <m:ctrlPr>
                          <a:rPr kumimoji="1" lang="ja-JP" altLang="en-US" sz="18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kumimoji="1" lang="en-US" altLang="ja-JP" sz="1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ja-JP" altLang="en-US" sz="1800" i="1">
                                <a:latin typeface="Cambria Math" panose="02040503050406030204" pitchFamily="18" charset="0"/>
                              </a:rPr>
                              <m:t>１</m:t>
                            </m:r>
                          </m:num>
                          <m:den>
                            <m:r>
                              <a:rPr lang="ja-JP" altLang="en-US" sz="1800" i="1">
                                <a:latin typeface="Cambria Math" panose="02040503050406030204" pitchFamily="18" charset="0"/>
                              </a:rPr>
                              <m:t>１０</m:t>
                            </m:r>
                          </m:den>
                        </m:f>
                      </m:e>
                    </m:box>
                  </m:oMath>
                </a14:m>
                <a:r>
                  <a:rPr kumimoji="1" lang="ja-JP" altLang="en-US" sz="1800" dirty="0" err="1" smtClean="0"/>
                  <a:t>の位</a:t>
                </a:r>
                <a:endParaRPr kumimoji="1" lang="ja-JP" altLang="en-US" sz="1800" dirty="0"/>
              </a:p>
            </p:txBody>
          </p:sp>
        </mc:Choice>
        <mc:Fallback xmlns="">
          <p:sp>
            <p:nvSpPr>
              <p:cNvPr id="63" name="テキスト ボックス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0316" y="206169"/>
                <a:ext cx="622592" cy="1065228"/>
              </a:xfrm>
              <a:prstGeom prst="rect">
                <a:avLst/>
              </a:prstGeom>
              <a:blipFill rotWithShape="0">
                <a:blip r:embed="rId3"/>
                <a:stretch>
                  <a:fillRect b="-628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正方形/長方形 63"/>
          <p:cNvSpPr/>
          <p:nvPr/>
        </p:nvSpPr>
        <p:spPr>
          <a:xfrm>
            <a:off x="6554512" y="385163"/>
            <a:ext cx="97334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２．</a:t>
            </a:r>
            <a:endParaRPr lang="ja-JP" altLang="en-US" sz="4800" dirty="0"/>
          </a:p>
        </p:txBody>
      </p:sp>
      <p:sp>
        <p:nvSpPr>
          <p:cNvPr id="65" name="正方形/長方形 64"/>
          <p:cNvSpPr/>
          <p:nvPr/>
        </p:nvSpPr>
        <p:spPr>
          <a:xfrm>
            <a:off x="7760316" y="392608"/>
            <a:ext cx="6463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６</a:t>
            </a:r>
            <a:endParaRPr lang="ja-JP" altLang="en-US" sz="4800" dirty="0"/>
          </a:p>
        </p:txBody>
      </p:sp>
      <p:grpSp>
        <p:nvGrpSpPr>
          <p:cNvPr id="66" name="グループ化 65"/>
          <p:cNvGrpSpPr/>
          <p:nvPr/>
        </p:nvGrpSpPr>
        <p:grpSpPr>
          <a:xfrm>
            <a:off x="6384032" y="1443338"/>
            <a:ext cx="936104" cy="583652"/>
            <a:chOff x="2351584" y="2348880"/>
            <a:chExt cx="936104" cy="583652"/>
          </a:xfrm>
        </p:grpSpPr>
        <p:sp>
          <p:nvSpPr>
            <p:cNvPr id="67" name="台形 6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1" name="台形 7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2" name="グループ化 71"/>
          <p:cNvGrpSpPr/>
          <p:nvPr/>
        </p:nvGrpSpPr>
        <p:grpSpPr>
          <a:xfrm>
            <a:off x="7612589" y="3397357"/>
            <a:ext cx="936104" cy="583652"/>
            <a:chOff x="2351584" y="2348880"/>
            <a:chExt cx="936104" cy="583652"/>
          </a:xfrm>
        </p:grpSpPr>
        <p:sp>
          <p:nvSpPr>
            <p:cNvPr id="73" name="台形 7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4" name="台形 7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81" name="グループ化 80"/>
          <p:cNvGrpSpPr/>
          <p:nvPr/>
        </p:nvGrpSpPr>
        <p:grpSpPr>
          <a:xfrm>
            <a:off x="7601159" y="1441429"/>
            <a:ext cx="936104" cy="583652"/>
            <a:chOff x="2351584" y="2348880"/>
            <a:chExt cx="936104" cy="583652"/>
          </a:xfrm>
        </p:grpSpPr>
        <p:sp>
          <p:nvSpPr>
            <p:cNvPr id="82" name="台形 8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3" name="台形 8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6384032" y="3392916"/>
            <a:ext cx="936104" cy="1172420"/>
            <a:chOff x="6384032" y="3392916"/>
            <a:chExt cx="936104" cy="1172420"/>
          </a:xfrm>
        </p:grpSpPr>
        <p:grpSp>
          <p:nvGrpSpPr>
            <p:cNvPr id="85" name="グループ化 84"/>
            <p:cNvGrpSpPr/>
            <p:nvPr/>
          </p:nvGrpSpPr>
          <p:grpSpPr>
            <a:xfrm>
              <a:off x="6384032" y="3392916"/>
              <a:ext cx="936104" cy="583652"/>
              <a:chOff x="2351584" y="2348880"/>
              <a:chExt cx="936104" cy="583652"/>
            </a:xfrm>
          </p:grpSpPr>
          <p:sp>
            <p:nvSpPr>
              <p:cNvPr id="86" name="台形 85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87" name="台形 86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88" name="グループ化 87"/>
            <p:cNvGrpSpPr/>
            <p:nvPr/>
          </p:nvGrpSpPr>
          <p:grpSpPr>
            <a:xfrm>
              <a:off x="6384032" y="3981684"/>
              <a:ext cx="936104" cy="583652"/>
              <a:chOff x="2351584" y="2348880"/>
              <a:chExt cx="936104" cy="583652"/>
            </a:xfrm>
          </p:grpSpPr>
          <p:sp>
            <p:nvSpPr>
              <p:cNvPr id="89" name="台形 88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90" name="台形 89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</p:grpSp>
      <p:grpSp>
        <p:nvGrpSpPr>
          <p:cNvPr id="91" name="グループ化 90"/>
          <p:cNvGrpSpPr/>
          <p:nvPr/>
        </p:nvGrpSpPr>
        <p:grpSpPr>
          <a:xfrm>
            <a:off x="6384032" y="4572542"/>
            <a:ext cx="936104" cy="583652"/>
            <a:chOff x="2351584" y="2348880"/>
            <a:chExt cx="936104" cy="583652"/>
          </a:xfrm>
        </p:grpSpPr>
        <p:sp>
          <p:nvSpPr>
            <p:cNvPr id="92" name="台形 9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93" name="台形 9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94" name="グループ化 93"/>
          <p:cNvGrpSpPr/>
          <p:nvPr/>
        </p:nvGrpSpPr>
        <p:grpSpPr>
          <a:xfrm>
            <a:off x="6384032" y="5157639"/>
            <a:ext cx="936104" cy="583652"/>
            <a:chOff x="2351584" y="2348880"/>
            <a:chExt cx="936104" cy="583652"/>
          </a:xfrm>
        </p:grpSpPr>
        <p:sp>
          <p:nvSpPr>
            <p:cNvPr id="95" name="台形 9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96" name="台形 9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pic>
        <p:nvPicPr>
          <p:cNvPr id="75" name="図 7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99974">
            <a:off x="8137058" y="2185251"/>
            <a:ext cx="3191320" cy="1838582"/>
          </a:xfrm>
          <a:prstGeom prst="rect">
            <a:avLst/>
          </a:prstGeom>
        </p:spPr>
      </p:pic>
      <p:pic>
        <p:nvPicPr>
          <p:cNvPr id="84" name="図 83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34590" flipH="1">
            <a:off x="7811583" y="1961496"/>
            <a:ext cx="3296667" cy="2266851"/>
          </a:xfrm>
          <a:prstGeom prst="rect">
            <a:avLst/>
          </a:prstGeom>
        </p:spPr>
      </p:pic>
      <p:pic>
        <p:nvPicPr>
          <p:cNvPr id="78" name="図 77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874788">
            <a:off x="7351122" y="3303946"/>
            <a:ext cx="1764000" cy="235199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76300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7.40741E-7 L -4.16667E-7 -0.08704 " pathEditMode="relative" rAng="0" ptsTypes="AA">
                                      <p:cBhvr>
                                        <p:cTn id="2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352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59259E-6 L -0.00117 -0.08565 " pathEditMode="relative" rAng="0" ptsTypes="AA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-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2.22222E-6 L 1.04167E-6 0.08866 " pathEditMode="relative" rAng="0" ptsTypes="AA">
                                      <p:cBhvr>
                                        <p:cTn id="5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21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2.96296E-6 L -4.16667E-7 -0.08518 " pathEditMode="relative" rAng="0" ptsTypes="AA">
                                      <p:cBhvr>
                                        <p:cTn id="5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50"/>
                            </p:stCondLst>
                            <p:childTnLst>
                              <p:par>
                                <p:cTn id="5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64" grpId="0"/>
      <p:bldP spid="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正方形/長方形 69"/>
          <p:cNvSpPr/>
          <p:nvPr/>
        </p:nvSpPr>
        <p:spPr>
          <a:xfrm rot="5400000">
            <a:off x="4685825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5905353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6393096" y="2809049"/>
            <a:ext cx="936104" cy="583652"/>
            <a:chOff x="2351584" y="2348880"/>
            <a:chExt cx="936104" cy="583652"/>
          </a:xfrm>
        </p:grpSpPr>
        <p:sp>
          <p:nvSpPr>
            <p:cNvPr id="19" name="台形 1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" name="台形 1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6393096" y="3395092"/>
            <a:ext cx="936104" cy="583652"/>
            <a:chOff x="2351584" y="2348880"/>
            <a:chExt cx="936104" cy="583652"/>
          </a:xfrm>
        </p:grpSpPr>
        <p:sp>
          <p:nvSpPr>
            <p:cNvPr id="27" name="台形 2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8" name="台形 2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6393096" y="4554426"/>
            <a:ext cx="936104" cy="583652"/>
            <a:chOff x="2351584" y="2348880"/>
            <a:chExt cx="936104" cy="583652"/>
          </a:xfrm>
        </p:grpSpPr>
        <p:sp>
          <p:nvSpPr>
            <p:cNvPr id="30" name="台形 2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1" name="台形 3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6393096" y="5149604"/>
            <a:ext cx="936104" cy="583652"/>
            <a:chOff x="2351584" y="2348880"/>
            <a:chExt cx="936104" cy="583652"/>
          </a:xfrm>
        </p:grpSpPr>
        <p:sp>
          <p:nvSpPr>
            <p:cNvPr id="33" name="台形 3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4" name="台形 3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7615407" y="2803788"/>
            <a:ext cx="936104" cy="583652"/>
            <a:chOff x="2351584" y="2348880"/>
            <a:chExt cx="936104" cy="583652"/>
          </a:xfrm>
        </p:grpSpPr>
        <p:sp>
          <p:nvSpPr>
            <p:cNvPr id="36" name="台形 3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7" name="台形 3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7615407" y="3973649"/>
            <a:ext cx="936104" cy="1174510"/>
            <a:chOff x="7615407" y="3973649"/>
            <a:chExt cx="936104" cy="1174510"/>
          </a:xfrm>
        </p:grpSpPr>
        <p:sp>
          <p:nvSpPr>
            <p:cNvPr id="40" name="台形 39"/>
            <p:cNvSpPr/>
            <p:nvPr/>
          </p:nvSpPr>
          <p:spPr>
            <a:xfrm flipV="1">
              <a:off x="7615407" y="4269301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9" name="台形 38"/>
            <p:cNvSpPr/>
            <p:nvPr/>
          </p:nvSpPr>
          <p:spPr>
            <a:xfrm>
              <a:off x="7615407" y="3973649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2" name="台形 41"/>
            <p:cNvSpPr/>
            <p:nvPr/>
          </p:nvSpPr>
          <p:spPr>
            <a:xfrm>
              <a:off x="7615407" y="4564507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3" name="台形 42"/>
            <p:cNvSpPr/>
            <p:nvPr/>
          </p:nvSpPr>
          <p:spPr>
            <a:xfrm flipV="1">
              <a:off x="7615407" y="4860159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7615407" y="5149604"/>
            <a:ext cx="936104" cy="583652"/>
            <a:chOff x="2351584" y="2348880"/>
            <a:chExt cx="936104" cy="583652"/>
          </a:xfrm>
        </p:grpSpPr>
        <p:sp>
          <p:nvSpPr>
            <p:cNvPr id="45" name="台形 4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6" name="台形 4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6393096" y="1446200"/>
            <a:ext cx="936104" cy="583652"/>
            <a:chOff x="2351584" y="2348880"/>
            <a:chExt cx="936104" cy="583652"/>
          </a:xfrm>
        </p:grpSpPr>
        <p:sp>
          <p:nvSpPr>
            <p:cNvPr id="48" name="台形 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9" name="台形 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7615407" y="2038402"/>
            <a:ext cx="936104" cy="583652"/>
            <a:chOff x="2351584" y="2348880"/>
            <a:chExt cx="936104" cy="583652"/>
          </a:xfrm>
        </p:grpSpPr>
        <p:sp>
          <p:nvSpPr>
            <p:cNvPr id="51" name="台形 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2" name="台形 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3" name="正方形/長方形 52"/>
          <p:cNvSpPr/>
          <p:nvPr/>
        </p:nvSpPr>
        <p:spPr>
          <a:xfrm>
            <a:off x="5961048" y="1287222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961048" y="5762972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5961048" y="2650121"/>
            <a:ext cx="3024336" cy="144016"/>
          </a:xfrm>
          <a:prstGeom prst="rect">
            <a:avLst/>
          </a:prstGeom>
          <a:solidFill>
            <a:schemeClr val="bg1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テキスト ボックス 68"/>
              <p:cNvSpPr txBox="1"/>
              <p:nvPr/>
            </p:nvSpPr>
            <p:spPr>
              <a:xfrm>
                <a:off x="1670656" y="1808413"/>
                <a:ext cx="4002360" cy="20629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dirty="0" smtClean="0">
                    <a:solidFill>
                      <a:srgbClr val="000000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</a:t>
                </a:r>
                <a:r>
                  <a:rPr lang="ja-JP" altLang="en-US" dirty="0">
                    <a:solidFill>
                      <a:srgbClr val="000000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２．６を入れる</a:t>
                </a:r>
                <a:endParaRPr lang="en-US" altLang="ja-JP" dirty="0">
                  <a:solidFill>
                    <a:srgbClr val="000000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r>
                  <a:rPr lang="ja-JP" altLang="en-US" dirty="0" smtClean="0">
                    <a:solidFill>
                      <a:srgbClr val="000000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②０．３を</a:t>
                </a:r>
                <a:r>
                  <a:rPr lang="ja-JP" altLang="en-US" dirty="0">
                    <a:solidFill>
                      <a:srgbClr val="000000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ひく</a:t>
                </a:r>
                <a:endParaRPr lang="en-US" altLang="ja-JP" dirty="0">
                  <a:solidFill>
                    <a:srgbClr val="000000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r>
                  <a:rPr lang="ja-JP" altLang="en-US" dirty="0">
                    <a:solidFill>
                      <a:srgbClr val="000000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１</m:t>
                        </m:r>
                      </m:num>
                      <m:den>
                        <m:r>
                          <a:rPr lang="ja-JP" alt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１０</m:t>
                        </m:r>
                      </m:den>
                    </m:f>
                  </m:oMath>
                </a14:m>
                <a:r>
                  <a:rPr lang="ja-JP" altLang="en-US" dirty="0" err="1" smtClean="0">
                    <a:solidFill>
                      <a:srgbClr val="000000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の</a:t>
                </a:r>
                <a:r>
                  <a:rPr lang="ja-JP" altLang="en-US" dirty="0" err="1">
                    <a:solidFill>
                      <a:srgbClr val="000000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位に</a:t>
                </a:r>
                <a:r>
                  <a:rPr lang="ja-JP" altLang="en-US" dirty="0">
                    <a:solidFill>
                      <a:srgbClr val="000000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一</a:t>
                </a:r>
                <a:r>
                  <a:rPr lang="ja-JP" altLang="en-US" dirty="0" smtClean="0">
                    <a:solidFill>
                      <a:srgbClr val="000000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だまを２こ</a:t>
                </a:r>
                <a:r>
                  <a:rPr lang="ja-JP" altLang="en-US" dirty="0">
                    <a:solidFill>
                      <a:srgbClr val="000000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入れて</a:t>
                </a:r>
                <a:endParaRPr lang="en-US" altLang="ja-JP" dirty="0">
                  <a:solidFill>
                    <a:srgbClr val="000000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r>
                  <a:rPr lang="ja-JP" altLang="en-US" dirty="0">
                    <a:solidFill>
                      <a:srgbClr val="000000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五</a:t>
                </a:r>
                <a:r>
                  <a:rPr lang="ja-JP" altLang="en-US" dirty="0" err="1">
                    <a:solidFill>
                      <a:srgbClr val="000000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だまを</a:t>
                </a:r>
                <a:r>
                  <a:rPr lang="ja-JP" altLang="en-US" dirty="0" smtClean="0">
                    <a:solidFill>
                      <a:srgbClr val="000000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取る</a:t>
                </a:r>
                <a:endParaRPr lang="en-US" altLang="ja-JP" dirty="0" smtClean="0">
                  <a:solidFill>
                    <a:srgbClr val="000000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r>
                  <a:rPr lang="ja-JP" altLang="en-US" dirty="0" smtClean="0">
                    <a:solidFill>
                      <a:srgbClr val="000000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③答えは２．３です</a:t>
                </a:r>
                <a:endParaRPr lang="en-US" altLang="ja-JP" dirty="0">
                  <a:solidFill>
                    <a:srgbClr val="000000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</mc:Choice>
        <mc:Fallback xmlns="">
          <p:sp>
            <p:nvSpPr>
              <p:cNvPr id="69" name="テキスト ボックス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0656" y="1808413"/>
                <a:ext cx="4002360" cy="2062937"/>
              </a:xfrm>
              <a:prstGeom prst="rect">
                <a:avLst/>
              </a:prstGeom>
              <a:blipFill rotWithShape="0">
                <a:blip r:embed="rId3"/>
                <a:stretch>
                  <a:fillRect l="-2283" t="-2367" b="-591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円/楕円 75"/>
          <p:cNvSpPr/>
          <p:nvPr/>
        </p:nvSpPr>
        <p:spPr>
          <a:xfrm>
            <a:off x="6816080" y="2699820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1343472" y="260648"/>
            <a:ext cx="3456384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小数の計算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063551" y="1156136"/>
            <a:ext cx="1897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２．６－０．３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59" name="グループ化 58"/>
          <p:cNvGrpSpPr/>
          <p:nvPr/>
        </p:nvGrpSpPr>
        <p:grpSpPr>
          <a:xfrm>
            <a:off x="1595500" y="1234356"/>
            <a:ext cx="468052" cy="291826"/>
            <a:chOff x="2351584" y="2348880"/>
            <a:chExt cx="936104" cy="583652"/>
          </a:xfrm>
        </p:grpSpPr>
        <p:sp>
          <p:nvSpPr>
            <p:cNvPr id="60" name="台形 5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1" name="台形 6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pic>
        <p:nvPicPr>
          <p:cNvPr id="62" name="図 6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874788">
            <a:off x="8601996" y="3840077"/>
            <a:ext cx="1764000" cy="2351999"/>
          </a:xfrm>
          <a:prstGeom prst="rect">
            <a:avLst/>
          </a:prstGeom>
        </p:spPr>
      </p:pic>
      <p:pic>
        <p:nvPicPr>
          <p:cNvPr id="66" name="図 65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144860" flipV="1">
            <a:off x="8264296" y="2168345"/>
            <a:ext cx="2951425" cy="2094890"/>
          </a:xfrm>
          <a:prstGeom prst="rect">
            <a:avLst/>
          </a:prstGeom>
        </p:spPr>
      </p:pic>
      <p:sp>
        <p:nvSpPr>
          <p:cNvPr id="67" name="円形吹き出し 66"/>
          <p:cNvSpPr/>
          <p:nvPr/>
        </p:nvSpPr>
        <p:spPr>
          <a:xfrm>
            <a:off x="2201012" y="3690744"/>
            <a:ext cx="3441916" cy="1325983"/>
          </a:xfrm>
          <a:prstGeom prst="wedgeEllipseCallout">
            <a:avLst>
              <a:gd name="adj1" fmla="val -30343"/>
              <a:gd name="adj2" fmla="val -59057"/>
            </a:avLst>
          </a:prstGeom>
          <a:noFill/>
          <a:ln w="28575">
            <a:solidFill>
              <a:srgbClr val="4BD0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kern="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０．２をたして</a:t>
            </a:r>
            <a:endParaRPr kumimoji="0" lang="en-US" altLang="ja-JP" kern="0" dirty="0" smtClean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algn="ctr"/>
            <a:r>
              <a:rPr kumimoji="0" lang="ja-JP" altLang="en-US" kern="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０．５を取るから</a:t>
            </a:r>
            <a:endParaRPr kumimoji="0" lang="en-US" altLang="ja-JP" kern="0" dirty="0" smtClean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algn="ctr"/>
            <a:r>
              <a:rPr kumimoji="0" lang="ja-JP" altLang="en-US" kern="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０．３ひくことになる</a:t>
            </a:r>
            <a:endParaRPr kumimoji="0" lang="ja-JP" altLang="en-US" kern="0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5951984" y="1287222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6610404" y="332488"/>
            <a:ext cx="622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 smtClean="0"/>
              <a:t>一の位</a:t>
            </a:r>
            <a:endParaRPr kumimoji="1" lang="ja-JP" altLang="en-US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/>
              <p:cNvSpPr txBox="1"/>
              <p:nvPr/>
            </p:nvSpPr>
            <p:spPr>
              <a:xfrm>
                <a:off x="7760316" y="206169"/>
                <a:ext cx="622592" cy="10652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box>
                      <m:boxPr>
                        <m:ctrlPr>
                          <a:rPr kumimoji="1" lang="ja-JP" altLang="en-US" sz="18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kumimoji="1" lang="en-US" altLang="ja-JP" sz="1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ja-JP" altLang="en-US" sz="1800" i="1">
                                <a:latin typeface="Cambria Math" panose="02040503050406030204" pitchFamily="18" charset="0"/>
                              </a:rPr>
                              <m:t>１</m:t>
                            </m:r>
                          </m:num>
                          <m:den>
                            <m:r>
                              <a:rPr lang="ja-JP" altLang="en-US" sz="1800" i="1">
                                <a:latin typeface="Cambria Math" panose="02040503050406030204" pitchFamily="18" charset="0"/>
                              </a:rPr>
                              <m:t>１０</m:t>
                            </m:r>
                          </m:den>
                        </m:f>
                      </m:e>
                    </m:box>
                  </m:oMath>
                </a14:m>
                <a:r>
                  <a:rPr kumimoji="1" lang="ja-JP" altLang="en-US" sz="1800" dirty="0" err="1" smtClean="0"/>
                  <a:t>の位</a:t>
                </a:r>
                <a:endParaRPr kumimoji="1" lang="ja-JP" altLang="en-US" sz="1800" dirty="0"/>
              </a:p>
            </p:txBody>
          </p:sp>
        </mc:Choice>
        <mc:Fallback xmlns="">
          <p:sp>
            <p:nvSpPr>
              <p:cNvPr id="73" name="テキスト ボックス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0316" y="206169"/>
                <a:ext cx="622592" cy="1065228"/>
              </a:xfrm>
              <a:prstGeom prst="rect">
                <a:avLst/>
              </a:prstGeom>
              <a:blipFill rotWithShape="0">
                <a:blip r:embed="rId6"/>
                <a:stretch>
                  <a:fillRect b="-628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正方形/長方形 73"/>
          <p:cNvSpPr/>
          <p:nvPr/>
        </p:nvSpPr>
        <p:spPr>
          <a:xfrm>
            <a:off x="6554512" y="385163"/>
            <a:ext cx="97334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２．</a:t>
            </a:r>
            <a:endParaRPr lang="ja-JP" altLang="en-US" sz="4800" dirty="0"/>
          </a:p>
        </p:txBody>
      </p:sp>
      <p:sp>
        <p:nvSpPr>
          <p:cNvPr id="75" name="正方形/長方形 74"/>
          <p:cNvSpPr/>
          <p:nvPr/>
        </p:nvSpPr>
        <p:spPr>
          <a:xfrm>
            <a:off x="7760316" y="335458"/>
            <a:ext cx="65594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</a:t>
            </a:r>
            <a:endParaRPr lang="ja-JP" altLang="en-US" sz="48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9754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1.48148E-6 L -4.58333E-6 -0.08704 " pathEditMode="relative" rAng="0" ptsTypes="AA">
                                      <p:cBhvr>
                                        <p:cTn id="2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352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6 L -0.00078 -0.08565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59259E-6 L -1.66667E-6 -0.08703 " pathEditMode="relative" rAng="0" ptsTypes="AA">
                                      <p:cBhvr>
                                        <p:cTn id="3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352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81481E-6 L -0.00078 -0.08703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4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7" grpId="1" animBg="1"/>
      <p:bldP spid="72" grpId="0"/>
      <p:bldP spid="73" grpId="0"/>
      <p:bldP spid="74" grpId="0"/>
      <p:bldP spid="7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7|2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.2|2.6|2.2|2.8|7.6|1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4|2.1|1.8|1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.6|2.8|2.6|1.4|7.3|1.7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rgbClr val="4BD0FF"/>
          </a:solidFill>
          <a:prstDash val="solid"/>
        </a:ln>
      </a:spPr>
      <a:bodyPr rtlCol="0" anchor="t"/>
      <a:lstStyle>
        <a:defPPr>
          <a:defRPr kumimoji="0" sz="2000" i="1" kern="0">
            <a:solidFill>
              <a:schemeClr val="tx1"/>
            </a:solidFill>
            <a:latin typeface="Cambria Math" panose="02040503050406030204" pitchFamily="18" charset="0"/>
            <a:ea typeface="AR P丸ゴシック体M" panose="020F0600000000000000" pitchFamily="50" charset="-128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3167</TotalTime>
  <Words>155</Words>
  <Application>Microsoft Office PowerPoint</Application>
  <PresentationFormat>ワイド画面</PresentationFormat>
  <Paragraphs>54</Paragraphs>
  <Slides>7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6" baseType="lpstr">
      <vt:lpstr>AR P丸ゴシック体E</vt:lpstr>
      <vt:lpstr>AR P丸ゴシック体M</vt:lpstr>
      <vt:lpstr>AR P教科書体M</vt:lpstr>
      <vt:lpstr>HG丸ｺﾞｼｯｸM-PRO</vt:lpstr>
      <vt:lpstr>ＭＳ Ｐゴシック</vt:lpstr>
      <vt:lpstr>Arial</vt:lpstr>
      <vt:lpstr>Calibri</vt:lpstr>
      <vt:lpstr>Cambria Math</vt:lpstr>
      <vt:lpstr>フラッシュ１</vt:lpstr>
      <vt:lpstr>３年 「そろばん小数」 １．２＋０．４ ２．６－０．３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教育センター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豊田小学校</dc:creator>
  <cp:lastModifiedBy>小泉 浩</cp:lastModifiedBy>
  <cp:revision>136</cp:revision>
  <dcterms:created xsi:type="dcterms:W3CDTF">2008-03-13T07:56:32Z</dcterms:created>
  <dcterms:modified xsi:type="dcterms:W3CDTF">2020-09-28T03:09:39Z</dcterms:modified>
</cp:coreProperties>
</file>