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0"/>
  </p:notesMasterIdLst>
  <p:sldIdLst>
    <p:sldId id="288" r:id="rId2"/>
    <p:sldId id="265" r:id="rId3"/>
    <p:sldId id="289" r:id="rId4"/>
    <p:sldId id="290" r:id="rId5"/>
    <p:sldId id="291" r:id="rId6"/>
    <p:sldId id="292" r:id="rId7"/>
    <p:sldId id="293" r:id="rId8"/>
    <p:sldId id="294" r:id="rId9"/>
  </p:sldIdLst>
  <p:sldSz cx="9144000" cy="6858000" type="screen4x3"/>
  <p:notesSz cx="6858000" cy="9144000"/>
  <p:embeddedFontLst>
    <p:embeddedFont>
      <p:font typeface="AR P丸ゴシック体M" panose="020F0600000000000000" pitchFamily="50" charset="-128"/>
      <p:regular r:id="rId11"/>
    </p:embeddedFont>
    <p:embeddedFont>
      <p:font typeface="Cambria Math" panose="02040503050406030204" pitchFamily="18" charset="0"/>
      <p:regular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HG丸ｺﾞｼｯｸM-PRO" panose="020F0600000000000000" pitchFamily="50" charset="-128"/>
      <p:regular r:id="rId17"/>
    </p:embeddedFont>
    <p:embeddedFont>
      <p:font typeface="AR P丸ゴシック体E" panose="020F0900000000000000" pitchFamily="50" charset="-128"/>
      <p:regular r:id="rId18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4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E98B"/>
    <a:srgbClr val="FF6699"/>
    <a:srgbClr val="FFA7C4"/>
    <a:srgbClr val="FFCC00"/>
    <a:srgbClr val="BEE395"/>
    <a:srgbClr val="FF3300"/>
    <a:srgbClr val="0000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  <p:guide orient="horz" pos="34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83343AF-A53D-4561-B7C4-F2CEC691F017}" type="datetimeFigureOut">
              <a:rPr lang="ja-JP" altLang="en-US"/>
              <a:pPr>
                <a:defRPr/>
              </a:pPr>
              <a:t>2020/9/18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B820E6D-D66F-45E5-B65D-120CF54150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12375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6968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20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15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291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995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39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91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78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0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98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181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40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71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189" y="932014"/>
            <a:ext cx="8848498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６年「データの調べ方」</a:t>
            </a:r>
            <a:endParaRPr kumimoji="1"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172776" y="3068960"/>
            <a:ext cx="442460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 b="1" kern="0" dirty="0" smtClean="0">
                <a:ln w="9525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rgbClr val="FFFFFF">
                      <a:lumMod val="50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度数分布表</a:t>
            </a:r>
            <a:endParaRPr lang="en-US" altLang="ja-JP" sz="6600" b="1" kern="0" dirty="0" smtClean="0">
              <a:ln w="9525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rgbClr val="FFFFFF">
                    <a:lumMod val="50000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121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15" y="109228"/>
            <a:ext cx="770197" cy="107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244413" y="277378"/>
            <a:ext cx="7485831" cy="750542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en-US" altLang="ja-JP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組、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組、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組のとんだ回数について、全体のちらばりの様子が数で見やすいように、表に整理しましょう。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200470"/>
              </p:ext>
            </p:extLst>
          </p:nvPr>
        </p:nvGraphicFramePr>
        <p:xfrm>
          <a:off x="5232872" y="1566249"/>
          <a:ext cx="3300412" cy="33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162"/>
                <a:gridCol w="1266250"/>
              </a:tblGrid>
              <a:tr h="370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とんだ回数（回）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日数（日）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95"/>
                    </a:solidFill>
                  </a:tcPr>
                </a:tc>
              </a:tr>
              <a:tr h="370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４０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以上 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～４５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未満</a:t>
                      </a: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４５　　　～５０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５０　　　～５５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５５　　　～６０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６０　　　～６５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６５　　　～７０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７０　　　～７５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　計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正方形/長方形 2"/>
          <p:cNvSpPr>
            <a:spLocks noChangeArrowheads="1"/>
          </p:cNvSpPr>
          <p:nvPr/>
        </p:nvSpPr>
        <p:spPr bwMode="auto">
          <a:xfrm>
            <a:off x="5771034" y="1199537"/>
            <a:ext cx="20665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１組のとんだ回数</a:t>
            </a:r>
            <a:endParaRPr lang="ja-JP" altLang="en-US" sz="20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1244413" y="1107798"/>
            <a:ext cx="3850034" cy="1298560"/>
          </a:xfrm>
          <a:prstGeom prst="wedgeRoundRectCallout">
            <a:avLst>
              <a:gd name="adj1" fmla="val -55206"/>
              <a:gd name="adj2" fmla="val 56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eaLnBrk="1" hangingPunct="1"/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とんだ回数を５回ずつに区切って、回数を整理します。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pPr eaLnBrk="1" hangingPunct="1"/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６０回の記録は、どの区間に入りますか。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96" y="1437755"/>
            <a:ext cx="500116" cy="69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18394"/>
              </p:ext>
            </p:extLst>
          </p:nvPr>
        </p:nvGraphicFramePr>
        <p:xfrm>
          <a:off x="2222508" y="3751972"/>
          <a:ext cx="2447998" cy="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14"/>
                <a:gridCol w="349714"/>
                <a:gridCol w="349714"/>
                <a:gridCol w="349714"/>
                <a:gridCol w="349714"/>
                <a:gridCol w="349714"/>
                <a:gridCol w="349714"/>
              </a:tblGrid>
              <a:tr h="156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000"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円/楕円 4"/>
          <p:cNvSpPr/>
          <p:nvPr/>
        </p:nvSpPr>
        <p:spPr>
          <a:xfrm>
            <a:off x="2416052" y="3860082"/>
            <a:ext cx="311780" cy="311780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4144244" y="3860082"/>
            <a:ext cx="311780" cy="31178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021171" y="3332152"/>
            <a:ext cx="1151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６０</a:t>
            </a:r>
            <a:r>
              <a:rPr lang="ja-JP" altLang="en-US" sz="20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以上 </a:t>
            </a:r>
            <a:endParaRPr lang="ja-JP" altLang="en-US" sz="20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373265"/>
              </p:ext>
            </p:extLst>
          </p:nvPr>
        </p:nvGraphicFramePr>
        <p:xfrm>
          <a:off x="468474" y="4535612"/>
          <a:ext cx="2447998" cy="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14"/>
                <a:gridCol w="349714"/>
                <a:gridCol w="349714"/>
                <a:gridCol w="349714"/>
                <a:gridCol w="349714"/>
                <a:gridCol w="349714"/>
                <a:gridCol w="349714"/>
              </a:tblGrid>
              <a:tr h="156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000"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円/楕円 19"/>
          <p:cNvSpPr/>
          <p:nvPr/>
        </p:nvSpPr>
        <p:spPr>
          <a:xfrm>
            <a:off x="662018" y="4643722"/>
            <a:ext cx="311780" cy="311780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2390210" y="4643722"/>
            <a:ext cx="311780" cy="31178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848281" y="3332152"/>
            <a:ext cx="1146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６５未満 </a:t>
            </a:r>
            <a:endParaRPr lang="ja-JP" altLang="en-US" sz="20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34639" y="5144541"/>
            <a:ext cx="1146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５５以上 </a:t>
            </a:r>
            <a:endParaRPr lang="ja-JP" altLang="en-US" sz="20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161749" y="5144541"/>
            <a:ext cx="1151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６０未満 </a:t>
            </a:r>
            <a:endParaRPr lang="ja-JP" altLang="en-US" sz="20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4" y="2702850"/>
            <a:ext cx="750251" cy="690322"/>
          </a:xfrm>
          <a:prstGeom prst="rect">
            <a:avLst/>
          </a:prstGeom>
        </p:spPr>
      </p:pic>
      <p:sp>
        <p:nvSpPr>
          <p:cNvPr id="26" name="角丸四角形吹き出し 25"/>
          <p:cNvSpPr>
            <a:spLocks noChangeArrowheads="1"/>
          </p:cNvSpPr>
          <p:nvPr/>
        </p:nvSpPr>
        <p:spPr bwMode="auto">
          <a:xfrm>
            <a:off x="1313490" y="2636912"/>
            <a:ext cx="3681259" cy="756260"/>
          </a:xfrm>
          <a:prstGeom prst="wedgeRoundRectCallout">
            <a:avLst>
              <a:gd name="adj1" fmla="val -54369"/>
              <a:gd name="adj2" fmla="val 17300"/>
              <a:gd name="adj3" fmla="val 16667"/>
            </a:avLst>
          </a:prstGeom>
          <a:noFill/>
          <a:ln w="28575" algn="ctr">
            <a:solidFill>
              <a:srgbClr val="FF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６０以上というのは、６０と等しいか</a:t>
            </a:r>
            <a:endParaRPr lang="en-US" altLang="ja-JP" sz="18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６０より大きいということです。</a:t>
            </a:r>
            <a:endParaRPr lang="ja-JP" altLang="en-US" sz="1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71" y="5834206"/>
            <a:ext cx="537056" cy="552850"/>
          </a:xfrm>
          <a:prstGeom prst="rect">
            <a:avLst/>
          </a:prstGeom>
        </p:spPr>
      </p:pic>
      <p:sp>
        <p:nvSpPr>
          <p:cNvPr id="28" name="角丸四角形吹き出し 27"/>
          <p:cNvSpPr>
            <a:spLocks noChangeArrowheads="1"/>
          </p:cNvSpPr>
          <p:nvPr/>
        </p:nvSpPr>
        <p:spPr bwMode="auto">
          <a:xfrm>
            <a:off x="1322789" y="5630796"/>
            <a:ext cx="3681259" cy="756260"/>
          </a:xfrm>
          <a:prstGeom prst="wedgeRoundRectCallout">
            <a:avLst>
              <a:gd name="adj1" fmla="val -54369"/>
              <a:gd name="adj2" fmla="val 17300"/>
              <a:gd name="adj3" fmla="val 16667"/>
            </a:avLst>
          </a:prstGeom>
          <a:noFill/>
          <a:ln w="28575" algn="ctr">
            <a:solidFill>
              <a:srgbClr val="FF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６０未満というのは、６０より小さいことで、６０は入りません。</a:t>
            </a:r>
            <a:endParaRPr lang="ja-JP" altLang="en-US" sz="1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1155779" y="3393172"/>
            <a:ext cx="1260273" cy="466910"/>
          </a:xfrm>
          <a:prstGeom prst="straightConnector1">
            <a:avLst/>
          </a:prstGeom>
          <a:ln w="3810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V="1">
            <a:off x="1062336" y="4974935"/>
            <a:ext cx="1353716" cy="753811"/>
          </a:xfrm>
          <a:prstGeom prst="straightConnector1">
            <a:avLst/>
          </a:prstGeom>
          <a:ln w="3810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5094447" y="5685760"/>
            <a:ext cx="3733714" cy="646331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答え　６０回</a:t>
            </a:r>
            <a:r>
              <a:rPr kumimoji="0" lang="ja-JP" altLang="en-US" sz="1800" kern="0" dirty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の記録は</a:t>
            </a:r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、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　　６０以上６５未満の区間に入る</a:t>
            </a:r>
            <a:endParaRPr lang="ja-JP" altLang="en-US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5" grpId="0" animBg="1"/>
      <p:bldP spid="16" grpId="0" animBg="1"/>
      <p:bldP spid="7" grpId="0"/>
      <p:bldP spid="20" grpId="0" animBg="1"/>
      <p:bldP spid="21" grpId="0" animBg="1"/>
      <p:bldP spid="22" grpId="0"/>
      <p:bldP spid="23" grpId="0"/>
      <p:bldP spid="24" grpId="0"/>
      <p:bldP spid="26" grpId="0" animBg="1"/>
      <p:bldP spid="28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15" y="109228"/>
            <a:ext cx="770197" cy="107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244413" y="277378"/>
            <a:ext cx="6207907" cy="502269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それぞれの区間に入る日数を、下の表に書きましょう。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451687"/>
              </p:ext>
            </p:extLst>
          </p:nvPr>
        </p:nvGraphicFramePr>
        <p:xfrm>
          <a:off x="1038900" y="1760040"/>
          <a:ext cx="3186162" cy="33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162"/>
                <a:gridCol w="1152000"/>
              </a:tblGrid>
              <a:tr h="370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とんだ回数（回）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日数（日）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４０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以上 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～４５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未満</a:t>
                      </a: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４５　　　～５０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５０　　　～５５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５５　　　～６０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６０　　　～６５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６５　　　～７０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７０　　　～７５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　計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正方形/長方形 2"/>
          <p:cNvSpPr>
            <a:spLocks noChangeArrowheads="1"/>
          </p:cNvSpPr>
          <p:nvPr/>
        </p:nvSpPr>
        <p:spPr bwMode="auto">
          <a:xfrm>
            <a:off x="1577062" y="1393328"/>
            <a:ext cx="20665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１組のとんだ回数</a:t>
            </a:r>
            <a:endParaRPr lang="ja-JP" altLang="en-US" sz="20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484224"/>
              </p:ext>
            </p:extLst>
          </p:nvPr>
        </p:nvGraphicFramePr>
        <p:xfrm>
          <a:off x="5700560" y="1393328"/>
          <a:ext cx="175176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864000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１日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①６１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２日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②６０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３日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③５７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４日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④６２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５日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⑤５５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６日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⑥５６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７日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⑦６４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８日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⑧６３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９日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⑨６７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１０日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⑩６２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１１日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⑪６８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１２日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⑫６３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１３日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⑬７０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１４日</a:t>
                      </a:r>
                      <a:r>
                        <a:rPr kumimoji="1" lang="ja-JP" altLang="en-US" sz="1400" b="0" dirty="0" err="1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⑭６２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１５日</a:t>
                      </a:r>
                      <a:r>
                        <a:rPr kumimoji="1" lang="ja-JP" altLang="en-US" sz="1400" b="0" smtClean="0">
                          <a:solidFill>
                            <a:schemeClr val="tx1"/>
                          </a:solidFill>
                        </a:rPr>
                        <a:t>め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⑮６６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5528491" y="1091006"/>
            <a:ext cx="21002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 smtClean="0"/>
              <a:t>１組のとんだ回数（回）</a:t>
            </a:r>
            <a:endParaRPr lang="ja-JP" altLang="en-US" sz="1600" dirty="0"/>
          </a:p>
        </p:txBody>
      </p:sp>
      <p:sp>
        <p:nvSpPr>
          <p:cNvPr id="31" name="正方形/長方形 30"/>
          <p:cNvSpPr/>
          <p:nvPr/>
        </p:nvSpPr>
        <p:spPr>
          <a:xfrm>
            <a:off x="6712835" y="1397091"/>
            <a:ext cx="6110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①６１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3205663" y="3686072"/>
            <a:ext cx="21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156736" y="1349839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156736" y="1654815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156736" y="1959791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156736" y="2264767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156736" y="2569743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156736" y="2874719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156736" y="3179695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156736" y="3484671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156736" y="3789647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156736" y="4094623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156736" y="4399599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156736" y="4704575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156736" y="5009551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156736" y="5314527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156736" y="5619509"/>
            <a:ext cx="4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✓</a:t>
            </a:r>
            <a:endParaRPr kumimoji="1" lang="ja-JP" altLang="en-US" sz="1800" dirty="0"/>
          </a:p>
        </p:txBody>
      </p:sp>
      <p:sp>
        <p:nvSpPr>
          <p:cNvPr id="48" name="正方形/長方形 47"/>
          <p:cNvSpPr/>
          <p:nvPr/>
        </p:nvSpPr>
        <p:spPr>
          <a:xfrm>
            <a:off x="6712834" y="1701891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②６０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 flipH="1">
            <a:off x="3320663" y="3683691"/>
            <a:ext cx="0" cy="2520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6712834" y="1998177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③５７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>
            <a:off x="3216832" y="3317767"/>
            <a:ext cx="21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6712834" y="2302977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④６２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53" name="直線コネクタ 52"/>
          <p:cNvCxnSpPr/>
          <p:nvPr/>
        </p:nvCxnSpPr>
        <p:spPr>
          <a:xfrm>
            <a:off x="3321090" y="3815841"/>
            <a:ext cx="108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6719891" y="2610043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⑤５５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55" name="直線コネクタ 54"/>
          <p:cNvCxnSpPr/>
          <p:nvPr/>
        </p:nvCxnSpPr>
        <p:spPr>
          <a:xfrm flipH="1">
            <a:off x="3323481" y="3311491"/>
            <a:ext cx="0" cy="2520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6712831" y="2912929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⑥５６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57" name="直線コネクタ 56"/>
          <p:cNvCxnSpPr/>
          <p:nvPr/>
        </p:nvCxnSpPr>
        <p:spPr>
          <a:xfrm>
            <a:off x="3323471" y="3448050"/>
            <a:ext cx="108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正方形/長方形 57"/>
          <p:cNvSpPr/>
          <p:nvPr/>
        </p:nvSpPr>
        <p:spPr>
          <a:xfrm>
            <a:off x="6719891" y="3217729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⑦６４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59" name="直線コネクタ 58"/>
          <p:cNvCxnSpPr/>
          <p:nvPr/>
        </p:nvCxnSpPr>
        <p:spPr>
          <a:xfrm flipH="1">
            <a:off x="3247931" y="3822134"/>
            <a:ext cx="0" cy="1080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6712831" y="3529802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⑧６３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61" name="直線コネクタ 60"/>
          <p:cNvCxnSpPr/>
          <p:nvPr/>
        </p:nvCxnSpPr>
        <p:spPr>
          <a:xfrm>
            <a:off x="3182161" y="3933056"/>
            <a:ext cx="252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正方形/長方形 61"/>
          <p:cNvSpPr/>
          <p:nvPr/>
        </p:nvSpPr>
        <p:spPr>
          <a:xfrm>
            <a:off x="6712831" y="3834602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⑨６７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63" name="直線コネクタ 62"/>
          <p:cNvCxnSpPr/>
          <p:nvPr/>
        </p:nvCxnSpPr>
        <p:spPr>
          <a:xfrm>
            <a:off x="3207307" y="4060717"/>
            <a:ext cx="21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6712831" y="4135913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⑩６２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65" name="直線コネクタ 64"/>
          <p:cNvCxnSpPr/>
          <p:nvPr/>
        </p:nvCxnSpPr>
        <p:spPr>
          <a:xfrm>
            <a:off x="3535653" y="3683691"/>
            <a:ext cx="21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正方形/長方形 65"/>
          <p:cNvSpPr/>
          <p:nvPr/>
        </p:nvSpPr>
        <p:spPr>
          <a:xfrm>
            <a:off x="6719891" y="4440509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⑪６８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67" name="直線コネクタ 66"/>
          <p:cNvCxnSpPr/>
          <p:nvPr/>
        </p:nvCxnSpPr>
        <p:spPr>
          <a:xfrm flipH="1">
            <a:off x="3320663" y="4060717"/>
            <a:ext cx="0" cy="2520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正方形/長方形 67"/>
          <p:cNvSpPr/>
          <p:nvPr/>
        </p:nvSpPr>
        <p:spPr>
          <a:xfrm>
            <a:off x="6711721" y="4746883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⑫６３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 flipH="1">
            <a:off x="3634376" y="3689841"/>
            <a:ext cx="0" cy="2520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正方形/長方形 69"/>
          <p:cNvSpPr/>
          <p:nvPr/>
        </p:nvSpPr>
        <p:spPr>
          <a:xfrm>
            <a:off x="6713705" y="5054403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⑬７０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71" name="直線コネクタ 70"/>
          <p:cNvCxnSpPr/>
          <p:nvPr/>
        </p:nvCxnSpPr>
        <p:spPr>
          <a:xfrm>
            <a:off x="3199313" y="4430876"/>
            <a:ext cx="21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/>
          <p:cNvSpPr/>
          <p:nvPr/>
        </p:nvSpPr>
        <p:spPr>
          <a:xfrm>
            <a:off x="6718071" y="5359595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⑭６２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73" name="直線コネクタ 72"/>
          <p:cNvCxnSpPr/>
          <p:nvPr/>
        </p:nvCxnSpPr>
        <p:spPr>
          <a:xfrm>
            <a:off x="3634376" y="3815841"/>
            <a:ext cx="108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/>
          <p:cNvSpPr/>
          <p:nvPr/>
        </p:nvSpPr>
        <p:spPr>
          <a:xfrm>
            <a:off x="6718071" y="5660935"/>
            <a:ext cx="611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Arial"/>
                <a:ea typeface="ＭＳ Ｐゴシック"/>
              </a:rPr>
              <a:t>⑮６６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cxnSp>
        <p:nvCxnSpPr>
          <p:cNvPr id="75" name="直線コネクタ 74"/>
          <p:cNvCxnSpPr/>
          <p:nvPr/>
        </p:nvCxnSpPr>
        <p:spPr>
          <a:xfrm>
            <a:off x="3323471" y="4191000"/>
            <a:ext cx="108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utoShape 3"/>
          <p:cNvSpPr>
            <a:spLocks noChangeArrowheads="1"/>
          </p:cNvSpPr>
          <p:nvPr/>
        </p:nvSpPr>
        <p:spPr bwMode="auto">
          <a:xfrm>
            <a:off x="1943843" y="909315"/>
            <a:ext cx="3615619" cy="440423"/>
          </a:xfrm>
          <a:prstGeom prst="wedgeRoundRectCallout">
            <a:avLst>
              <a:gd name="adj1" fmla="val -55206"/>
              <a:gd name="adj2" fmla="val 56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eaLnBrk="1" hangingPunct="1"/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正の字を書いて数を記録します。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864" y="796984"/>
            <a:ext cx="500116" cy="69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319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-0.36909 0.3263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55" y="1631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50" autoRev="1" fill="remov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40" dur="250" autoRev="1" fill="remov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1" dur="250" autoRev="1" fill="remov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85185E-6 L -0.36197 0.28195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8" y="140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4"/>
                                            </p:cond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61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62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11111E-6 L -0.36909 0.1861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55" y="93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250" autoRev="1" fill="remov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82" dur="250" autoRev="1" fill="remov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83" dur="250" autoRev="1" fill="remov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50" autoRev="1" fill="remov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33333E-6 L -0.36944 0.19422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72" y="969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6"/>
                                            </p:cond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2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03" dur="2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4" dur="2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2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37014 0.09699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07" y="483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24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25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2222E-6 L -0.36944 0.05278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72" y="263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8"/>
                                            </p:cond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5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4" dur="250" autoRev="1" fill="remov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45" dur="250" autoRev="1" fill="remov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46" dur="250" autoRev="1" fill="remov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50" autoRev="1" fill="remov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-0.36979 0.06088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90" y="303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9"/>
                                            </p:cond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500"/>
                            </p:stCondLst>
                            <p:childTnLst>
                              <p:par>
                                <p:cTn id="1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000"/>
                            </p:stCondLst>
                            <p:childTnLst>
                              <p:par>
                                <p:cTn id="1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66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7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6296E-6 L -0.36909 0.01759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55" y="88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0"/>
                                            </p:cond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500"/>
                            </p:stCondLst>
                            <p:childTnLst>
                              <p:par>
                                <p:cTn id="1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87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8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48148E-6 L -0.36909 0.02315 " pathEditMode="relative" rAng="0" ptsTypes="AA">
                                      <p:cBhvr>
                                        <p:cTn id="19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55" y="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1"/>
                                            </p:cond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2500"/>
                            </p:stCondLst>
                            <p:childTnLst>
                              <p:par>
                                <p:cTn id="1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000"/>
                            </p:stCondLst>
                            <p:childTnLst>
                              <p:par>
                                <p:cTn id="1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7" dur="250" autoRev="1" fill="remove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208" dur="250" autoRev="1" fill="remov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9" dur="250" autoRev="1" fill="remov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250" autoRev="1" fill="remov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0.3559 -0.07291 " pathEditMode="relative" rAng="0" ptsTypes="AA">
                                      <p:cBhvr>
                                        <p:cTn id="21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95" y="-36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2"/>
                                            </p:cond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2500"/>
                            </p:stCondLst>
                            <p:childTnLst>
                              <p:par>
                                <p:cTn id="2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000"/>
                            </p:stCondLst>
                            <p:childTnLst>
                              <p:par>
                                <p:cTn id="2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229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30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"/>
                            </p:stCondLst>
                            <p:childTnLst>
                              <p:par>
                                <p:cTn id="233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L -0.35799 -0.06343 " pathEditMode="relative" rAng="0" ptsTypes="AA">
                                      <p:cBhvr>
                                        <p:cTn id="23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99" y="-317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3"/>
                                            </p:cond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2500"/>
                            </p:stCondLst>
                            <p:childTnLst>
                              <p:par>
                                <p:cTn id="2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3000"/>
                            </p:stCondLst>
                            <p:childTnLst>
                              <p:par>
                                <p:cTn id="2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9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250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51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00"/>
                            </p:stCondLst>
                            <p:childTnLst>
                              <p:par>
                                <p:cTn id="254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35573 -0.16203 " pathEditMode="relative" rAng="0" ptsTypes="AA">
                                      <p:cBhvr>
                                        <p:cTn id="255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95" y="-810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4"/>
                                            </p:cond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2500"/>
                            </p:stCondLst>
                            <p:childTnLst>
                              <p:par>
                                <p:cTn id="2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3000"/>
                            </p:stCondLst>
                            <p:childTnLst>
                              <p:par>
                                <p:cTn id="2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0" dur="250" autoRev="1" fill="remov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271" dur="250" autoRev="1" fill="remov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72" dur="250" autoRev="1" fill="remov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250" autoRev="1" fill="remov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00"/>
                            </p:stCondLst>
                            <p:childTnLst>
                              <p:par>
                                <p:cTn id="275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40741E-7 L -0.35729 -0.09838 " pathEditMode="relative" rAng="0" ptsTypes="AA">
                                      <p:cBhvr>
                                        <p:cTn id="27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65" y="-493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5"/>
                                            </p:cond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2500"/>
                            </p:stCondLst>
                            <p:childTnLst>
                              <p:par>
                                <p:cTn id="2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000"/>
                            </p:stCondLst>
                            <p:childTnLst>
                              <p:par>
                                <p:cTn id="2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250" autoRev="1" fill="remov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292" dur="250" autoRev="1" fill="remov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93" dur="250" autoRev="1" fill="remov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250" autoRev="1" fill="remov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500"/>
                            </p:stCondLst>
                            <p:childTnLst>
                              <p:par>
                                <p:cTn id="296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-0.35643 -0.24931 " pathEditMode="relative" rAng="0" ptsTypes="AA">
                                      <p:cBhvr>
                                        <p:cTn id="29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30" y="-124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6"/>
                                            </p:cond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3000"/>
                            </p:stCondLst>
                            <p:childTnLst>
                              <p:par>
                                <p:cTn id="3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2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313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14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5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500"/>
                            </p:stCondLst>
                            <p:childTnLst>
                              <p:par>
                                <p:cTn id="317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33333E-6 L -0.35695 -0.24398 " pathEditMode="relative" rAng="0" ptsTypes="AA">
                                      <p:cBhvr>
                                        <p:cTn id="31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47" y="-1219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7"/>
                                            </p:cond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2500"/>
                            </p:stCondLst>
                            <p:childTnLst>
                              <p:par>
                                <p:cTn id="3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3000"/>
                            </p:stCondLst>
                            <p:childTnLst>
                              <p:par>
                                <p:cTn id="3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31" grpId="2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8" grpId="1"/>
      <p:bldP spid="48" grpId="2"/>
      <p:bldP spid="50" grpId="0"/>
      <p:bldP spid="50" grpId="1"/>
      <p:bldP spid="50" grpId="2"/>
      <p:bldP spid="52" grpId="0"/>
      <p:bldP spid="52" grpId="1"/>
      <p:bldP spid="52" grpId="2"/>
      <p:bldP spid="54" grpId="0"/>
      <p:bldP spid="54" grpId="1"/>
      <p:bldP spid="54" grpId="2"/>
      <p:bldP spid="56" grpId="0"/>
      <p:bldP spid="56" grpId="1"/>
      <p:bldP spid="56" grpId="2"/>
      <p:bldP spid="58" grpId="0"/>
      <p:bldP spid="58" grpId="1"/>
      <p:bldP spid="58" grpId="2"/>
      <p:bldP spid="60" grpId="0"/>
      <p:bldP spid="60" grpId="1"/>
      <p:bldP spid="60" grpId="2"/>
      <p:bldP spid="62" grpId="0"/>
      <p:bldP spid="62" grpId="1"/>
      <p:bldP spid="62" grpId="2"/>
      <p:bldP spid="64" grpId="0"/>
      <p:bldP spid="64" grpId="1"/>
      <p:bldP spid="64" grpId="2"/>
      <p:bldP spid="66" grpId="0"/>
      <p:bldP spid="66" grpId="1"/>
      <p:bldP spid="66" grpId="2"/>
      <p:bldP spid="68" grpId="0"/>
      <p:bldP spid="68" grpId="1"/>
      <p:bldP spid="68" grpId="2"/>
      <p:bldP spid="70" grpId="0"/>
      <p:bldP spid="70" grpId="1"/>
      <p:bldP spid="70" grpId="2"/>
      <p:bldP spid="72" grpId="0"/>
      <p:bldP spid="72" grpId="1"/>
      <p:bldP spid="72" grpId="2"/>
      <p:bldP spid="74" grpId="0"/>
      <p:bldP spid="74" grpId="1"/>
      <p:bldP spid="74" grpId="2"/>
      <p:bldP spid="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15" y="109228"/>
            <a:ext cx="770197" cy="107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244413" y="277378"/>
            <a:ext cx="6207907" cy="502269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それぞれの区間に入る日数を、下の表に書きましょう。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299571"/>
              </p:ext>
            </p:extLst>
          </p:nvPr>
        </p:nvGraphicFramePr>
        <p:xfrm>
          <a:off x="395536" y="2055197"/>
          <a:ext cx="3186162" cy="33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162"/>
                <a:gridCol w="1152000"/>
              </a:tblGrid>
              <a:tr h="370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とんだ回数（回）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日数（日）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４０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以上 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～４５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未満</a:t>
                      </a: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４５　　　～５０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５０　　　～５５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５５　　　～６０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６０　　　～６５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６５　　　～７０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７０　　　～７５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　計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正方形/長方形 2"/>
          <p:cNvSpPr>
            <a:spLocks noChangeArrowheads="1"/>
          </p:cNvSpPr>
          <p:nvPr/>
        </p:nvSpPr>
        <p:spPr bwMode="auto">
          <a:xfrm>
            <a:off x="933698" y="1688485"/>
            <a:ext cx="20665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１組のとんだ回数</a:t>
            </a:r>
            <a:endParaRPr lang="ja-JP" altLang="en-US" sz="20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2912242" y="3981229"/>
            <a:ext cx="21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H="1">
            <a:off x="3027242" y="3978848"/>
            <a:ext cx="0" cy="2520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2573468" y="3612924"/>
            <a:ext cx="21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3027669" y="4110998"/>
            <a:ext cx="108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H="1">
            <a:off x="2680117" y="3606648"/>
            <a:ext cx="0" cy="2520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2680107" y="3743207"/>
            <a:ext cx="108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H="1">
            <a:off x="2607221" y="4129738"/>
            <a:ext cx="0" cy="1080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2555548" y="4230848"/>
            <a:ext cx="252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2563943" y="4355874"/>
            <a:ext cx="21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2572296" y="3978848"/>
            <a:ext cx="21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H="1">
            <a:off x="2677299" y="4355874"/>
            <a:ext cx="0" cy="2520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H="1">
            <a:off x="2671019" y="3989911"/>
            <a:ext cx="0" cy="2520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2555949" y="4726033"/>
            <a:ext cx="216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>
            <a:off x="2671019" y="4110998"/>
            <a:ext cx="108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>
            <a:off x="2680107" y="4486157"/>
            <a:ext cx="108000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utoShape 3"/>
          <p:cNvSpPr>
            <a:spLocks noChangeArrowheads="1"/>
          </p:cNvSpPr>
          <p:nvPr/>
        </p:nvSpPr>
        <p:spPr bwMode="auto">
          <a:xfrm>
            <a:off x="1943843" y="909315"/>
            <a:ext cx="3615619" cy="440423"/>
          </a:xfrm>
          <a:prstGeom prst="wedgeRoundRectCallout">
            <a:avLst>
              <a:gd name="adj1" fmla="val -55206"/>
              <a:gd name="adj2" fmla="val 56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eaLnBrk="1" hangingPunct="1"/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正の字を消して数を書きます。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864" y="796984"/>
            <a:ext cx="500116" cy="69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正方形/長方形 16"/>
          <p:cNvSpPr/>
          <p:nvPr/>
        </p:nvSpPr>
        <p:spPr>
          <a:xfrm>
            <a:off x="2885965" y="2396329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０</a:t>
            </a:r>
            <a:endParaRPr lang="ja-JP" altLang="en-US" dirty="0"/>
          </a:p>
        </p:txBody>
      </p:sp>
      <p:sp>
        <p:nvSpPr>
          <p:cNvPr id="79" name="正方形/長方形 78"/>
          <p:cNvSpPr/>
          <p:nvPr/>
        </p:nvSpPr>
        <p:spPr>
          <a:xfrm>
            <a:off x="2893022" y="2737461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０</a:t>
            </a:r>
            <a:endParaRPr lang="ja-JP" altLang="en-US" dirty="0"/>
          </a:p>
        </p:txBody>
      </p:sp>
      <p:sp>
        <p:nvSpPr>
          <p:cNvPr id="80" name="正方形/長方形 79"/>
          <p:cNvSpPr/>
          <p:nvPr/>
        </p:nvSpPr>
        <p:spPr>
          <a:xfrm>
            <a:off x="2893022" y="3144983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０</a:t>
            </a:r>
            <a:endParaRPr lang="ja-JP" altLang="en-US" dirty="0"/>
          </a:p>
        </p:txBody>
      </p:sp>
      <p:sp>
        <p:nvSpPr>
          <p:cNvPr id="81" name="正方形/長方形 80"/>
          <p:cNvSpPr/>
          <p:nvPr/>
        </p:nvSpPr>
        <p:spPr>
          <a:xfrm>
            <a:off x="2893022" y="3493324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３</a:t>
            </a:r>
            <a:endParaRPr lang="ja-JP" altLang="en-US" dirty="0"/>
          </a:p>
        </p:txBody>
      </p:sp>
      <p:sp>
        <p:nvSpPr>
          <p:cNvPr id="82" name="正方形/長方形 81"/>
          <p:cNvSpPr/>
          <p:nvPr/>
        </p:nvSpPr>
        <p:spPr>
          <a:xfrm>
            <a:off x="2905691" y="387401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８</a:t>
            </a:r>
            <a:endParaRPr lang="ja-JP" altLang="en-US" dirty="0"/>
          </a:p>
        </p:txBody>
      </p:sp>
      <p:sp>
        <p:nvSpPr>
          <p:cNvPr id="83" name="正方形/長方形 82"/>
          <p:cNvSpPr/>
          <p:nvPr/>
        </p:nvSpPr>
        <p:spPr>
          <a:xfrm>
            <a:off x="2901005" y="4241911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３</a:t>
            </a:r>
            <a:endParaRPr lang="ja-JP" altLang="en-US" dirty="0"/>
          </a:p>
        </p:txBody>
      </p:sp>
      <p:sp>
        <p:nvSpPr>
          <p:cNvPr id="84" name="正方形/長方形 83"/>
          <p:cNvSpPr/>
          <p:nvPr/>
        </p:nvSpPr>
        <p:spPr>
          <a:xfrm>
            <a:off x="2893517" y="461273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１</a:t>
            </a:r>
            <a:endParaRPr lang="ja-JP" altLang="en-US" dirty="0"/>
          </a:p>
        </p:txBody>
      </p:sp>
      <p:sp>
        <p:nvSpPr>
          <p:cNvPr id="85" name="正方形/長方形 84"/>
          <p:cNvSpPr/>
          <p:nvPr/>
        </p:nvSpPr>
        <p:spPr>
          <a:xfrm>
            <a:off x="2684516" y="4983559"/>
            <a:ext cx="6046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１５</a:t>
            </a:r>
            <a:endParaRPr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54378" y="2737461"/>
            <a:ext cx="5166094" cy="175432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800" dirty="0" smtClean="0"/>
              <a:t>階級</a:t>
            </a:r>
            <a:r>
              <a:rPr kumimoji="1" lang="ja-JP" altLang="en-US" sz="1600" dirty="0" smtClean="0"/>
              <a:t>・・・・・・・・</a:t>
            </a:r>
            <a:r>
              <a:rPr kumimoji="1" lang="ja-JP" altLang="en-US" sz="1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データを整理するために用いる区間</a:t>
            </a:r>
            <a:endParaRPr kumimoji="1" lang="en-US" altLang="ja-JP" sz="16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800" dirty="0" smtClean="0"/>
              <a:t>階級の幅</a:t>
            </a:r>
            <a:r>
              <a:rPr kumimoji="1" lang="ja-JP" altLang="en-US" sz="1600" dirty="0" smtClean="0"/>
              <a:t>・・・・</a:t>
            </a:r>
            <a:r>
              <a:rPr kumimoji="1" lang="ja-JP" altLang="en-US" sz="1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区間の幅</a:t>
            </a:r>
            <a:endParaRPr kumimoji="1" lang="en-US" altLang="ja-JP" sz="16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800" dirty="0" smtClean="0"/>
              <a:t>度数</a:t>
            </a:r>
            <a:r>
              <a:rPr kumimoji="1" lang="ja-JP" altLang="en-US" sz="1600" dirty="0" smtClean="0"/>
              <a:t>・・・・・・・・</a:t>
            </a:r>
            <a:r>
              <a:rPr kumimoji="1" lang="ja-JP" altLang="en-US" sz="1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それぞれの階級に入っているデータの個数</a:t>
            </a:r>
            <a:endParaRPr kumimoji="1" lang="en-US" altLang="ja-JP" sz="16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800" dirty="0" smtClean="0"/>
              <a:t>度数分布表</a:t>
            </a:r>
            <a:r>
              <a:rPr kumimoji="1" lang="ja-JP" altLang="en-US" sz="1600" dirty="0" smtClean="0"/>
              <a:t>・・</a:t>
            </a:r>
            <a:r>
              <a:rPr kumimoji="1" lang="ja-JP" altLang="en-US" sz="1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データをいくつかの階級に分けて整理した表</a:t>
            </a:r>
            <a:endParaRPr kumimoji="1" lang="ja-JP" altLang="en-US" sz="14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" name="メモ 3"/>
          <p:cNvSpPr/>
          <p:nvPr/>
        </p:nvSpPr>
        <p:spPr>
          <a:xfrm flipH="1">
            <a:off x="3748202" y="2881510"/>
            <a:ext cx="486916" cy="263473"/>
          </a:xfrm>
          <a:prstGeom prst="foldedCorner">
            <a:avLst/>
          </a:prstGeom>
          <a:solidFill>
            <a:srgbClr val="FFCCFF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8" name="メモ 77"/>
          <p:cNvSpPr/>
          <p:nvPr/>
        </p:nvSpPr>
        <p:spPr>
          <a:xfrm flipH="1">
            <a:off x="3747061" y="3287915"/>
            <a:ext cx="900000" cy="263473"/>
          </a:xfrm>
          <a:prstGeom prst="foldedCorner">
            <a:avLst/>
          </a:prstGeom>
          <a:solidFill>
            <a:srgbClr val="FFCCFF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6" name="メモ 85"/>
          <p:cNvSpPr/>
          <p:nvPr/>
        </p:nvSpPr>
        <p:spPr>
          <a:xfrm flipH="1">
            <a:off x="3702759" y="4122018"/>
            <a:ext cx="1179945" cy="263473"/>
          </a:xfrm>
          <a:prstGeom prst="foldedCorner">
            <a:avLst/>
          </a:prstGeom>
          <a:solidFill>
            <a:srgbClr val="FFCCFF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7" name="メモ 86"/>
          <p:cNvSpPr/>
          <p:nvPr/>
        </p:nvSpPr>
        <p:spPr>
          <a:xfrm flipH="1">
            <a:off x="3747060" y="3715375"/>
            <a:ext cx="462989" cy="263473"/>
          </a:xfrm>
          <a:prstGeom prst="foldedCorner">
            <a:avLst/>
          </a:prstGeom>
          <a:solidFill>
            <a:srgbClr val="FFCCFF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496" y="2001871"/>
            <a:ext cx="500116" cy="69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" name="AutoShape 3"/>
          <p:cNvSpPr>
            <a:spLocks noChangeArrowheads="1"/>
          </p:cNvSpPr>
          <p:nvPr/>
        </p:nvSpPr>
        <p:spPr bwMode="auto">
          <a:xfrm>
            <a:off x="4375410" y="2155213"/>
            <a:ext cx="3615619" cy="440423"/>
          </a:xfrm>
          <a:prstGeom prst="wedgeRoundRectCallout">
            <a:avLst>
              <a:gd name="adj1" fmla="val -55206"/>
              <a:gd name="adj2" fmla="val 56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eaLnBrk="1" hangingPunct="1"/>
            <a:r>
              <a:rPr kumimoji="0" lang="ja-JP" altLang="en-US" sz="16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新しく出てきた言葉を覚えましょう。</a:t>
            </a:r>
            <a:endParaRPr kumimoji="0" lang="en-US" altLang="ja-JP" sz="16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378" y="4549240"/>
            <a:ext cx="500116" cy="69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4348366" y="4735909"/>
            <a:ext cx="4184074" cy="1285379"/>
          </a:xfrm>
          <a:prstGeom prst="wedgeRoundRectCallout">
            <a:avLst>
              <a:gd name="adj1" fmla="val -55206"/>
              <a:gd name="adj2" fmla="val 56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eaLnBrk="1" hangingPunct="1"/>
            <a:r>
              <a:rPr kumimoji="0" lang="ja-JP" altLang="en-US" sz="16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１組の度数分布表で階級の幅は？</a:t>
            </a:r>
            <a:endParaRPr kumimoji="0" lang="en-US" altLang="ja-JP" sz="16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pPr algn="r" eaLnBrk="1" hangingPunct="1"/>
            <a:r>
              <a:rPr kumimoji="0" lang="ja-JP" altLang="en-US" sz="1600" u="sng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答え　５回</a:t>
            </a:r>
            <a:endParaRPr kumimoji="0" lang="en-US" altLang="ja-JP" sz="1600" u="sng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pPr eaLnBrk="1" hangingPunct="1"/>
            <a:r>
              <a:rPr kumimoji="0" lang="ja-JP" altLang="en-US" sz="16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度数が８日の階級をいいましょう</a:t>
            </a:r>
            <a:endParaRPr kumimoji="0" lang="en-US" altLang="ja-JP" sz="16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pPr algn="r" eaLnBrk="1" hangingPunct="1"/>
            <a:r>
              <a:rPr kumimoji="0" lang="ja-JP" altLang="en-US" sz="1600" u="sng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答え　６０回以上６５回未満</a:t>
            </a:r>
            <a:endParaRPr kumimoji="0" lang="en-US" altLang="ja-JP" sz="1600" u="sng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061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50"/>
                            </p:stCondLst>
                            <p:childTnLst>
                              <p:par>
                                <p:cTn id="5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750"/>
                            </p:stCondLst>
                            <p:childTnLst>
                              <p:par>
                                <p:cTn id="7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17" grpId="1"/>
      <p:bldP spid="79" grpId="1"/>
      <p:bldP spid="80" grpId="1"/>
      <p:bldP spid="81" grpId="1"/>
      <p:bldP spid="82" grpId="1"/>
      <p:bldP spid="83" grpId="1"/>
      <p:bldP spid="84" grpId="1"/>
      <p:bldP spid="85" grpId="1"/>
      <p:bldP spid="2" grpId="0" animBg="1"/>
      <p:bldP spid="4" grpId="0" animBg="1"/>
      <p:bldP spid="4" grpId="1" animBg="1"/>
      <p:bldP spid="78" grpId="0" animBg="1"/>
      <p:bldP spid="78" grpId="1" animBg="1"/>
      <p:bldP spid="86" grpId="0" animBg="1"/>
      <p:bldP spid="86" grpId="1" animBg="1"/>
      <p:bldP spid="87" grpId="0" animBg="1"/>
      <p:bldP spid="87" grpId="1" animBg="1"/>
      <p:bldP spid="89" grpId="0" animBg="1"/>
      <p:bldP spid="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15" y="109228"/>
            <a:ext cx="770197" cy="107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244413" y="277378"/>
            <a:ext cx="6207907" cy="502269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２組と３組のとんだ回数を、度数分布表に表しましょう。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104870"/>
              </p:ext>
            </p:extLst>
          </p:nvPr>
        </p:nvGraphicFramePr>
        <p:xfrm>
          <a:off x="1259632" y="2099224"/>
          <a:ext cx="3186162" cy="33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162"/>
                <a:gridCol w="1152000"/>
              </a:tblGrid>
              <a:tr h="370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とんだ回数（回）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日数（日）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４０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以上 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～４５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未満</a:t>
                      </a: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４５　　　～５０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５０　　　～５５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５５　　　～６０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６０　　　～６５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６５　　　～７０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７０　　　～７５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　計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正方形/長方形 2"/>
          <p:cNvSpPr>
            <a:spLocks noChangeArrowheads="1"/>
          </p:cNvSpPr>
          <p:nvPr/>
        </p:nvSpPr>
        <p:spPr bwMode="auto">
          <a:xfrm>
            <a:off x="1797794" y="1732512"/>
            <a:ext cx="21082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２組のとんだ回数</a:t>
            </a:r>
            <a:endParaRPr lang="ja-JP" altLang="en-US" sz="20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750061" y="2440356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０</a:t>
            </a:r>
            <a:endParaRPr lang="ja-JP" altLang="en-US" dirty="0"/>
          </a:p>
        </p:txBody>
      </p:sp>
      <p:sp>
        <p:nvSpPr>
          <p:cNvPr id="79" name="正方形/長方形 78"/>
          <p:cNvSpPr/>
          <p:nvPr/>
        </p:nvSpPr>
        <p:spPr>
          <a:xfrm>
            <a:off x="3757118" y="2781488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０</a:t>
            </a:r>
            <a:endParaRPr lang="ja-JP" altLang="en-US" dirty="0"/>
          </a:p>
        </p:txBody>
      </p:sp>
      <p:sp>
        <p:nvSpPr>
          <p:cNvPr id="80" name="正方形/長方形 79"/>
          <p:cNvSpPr/>
          <p:nvPr/>
        </p:nvSpPr>
        <p:spPr>
          <a:xfrm>
            <a:off x="3757118" y="3189010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２</a:t>
            </a:r>
            <a:endParaRPr lang="ja-JP" altLang="en-US" dirty="0"/>
          </a:p>
        </p:txBody>
      </p:sp>
      <p:sp>
        <p:nvSpPr>
          <p:cNvPr id="81" name="正方形/長方形 80"/>
          <p:cNvSpPr/>
          <p:nvPr/>
        </p:nvSpPr>
        <p:spPr>
          <a:xfrm>
            <a:off x="3757118" y="3537351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４</a:t>
            </a:r>
            <a:endParaRPr lang="ja-JP" altLang="en-US" dirty="0"/>
          </a:p>
        </p:txBody>
      </p:sp>
      <p:sp>
        <p:nvSpPr>
          <p:cNvPr id="82" name="正方形/長方形 81"/>
          <p:cNvSpPr/>
          <p:nvPr/>
        </p:nvSpPr>
        <p:spPr>
          <a:xfrm>
            <a:off x="3769787" y="3918042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０</a:t>
            </a:r>
            <a:endParaRPr lang="ja-JP" altLang="en-US" dirty="0"/>
          </a:p>
        </p:txBody>
      </p:sp>
      <p:sp>
        <p:nvSpPr>
          <p:cNvPr id="83" name="正方形/長方形 82"/>
          <p:cNvSpPr/>
          <p:nvPr/>
        </p:nvSpPr>
        <p:spPr>
          <a:xfrm>
            <a:off x="3765101" y="4285938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５</a:t>
            </a:r>
            <a:endParaRPr lang="ja-JP" altLang="en-US" dirty="0"/>
          </a:p>
        </p:txBody>
      </p:sp>
      <p:sp>
        <p:nvSpPr>
          <p:cNvPr id="84" name="正方形/長方形 83"/>
          <p:cNvSpPr/>
          <p:nvPr/>
        </p:nvSpPr>
        <p:spPr>
          <a:xfrm>
            <a:off x="3757613" y="4656762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３</a:t>
            </a:r>
            <a:endParaRPr lang="ja-JP" altLang="en-US" dirty="0"/>
          </a:p>
        </p:txBody>
      </p:sp>
      <p:sp>
        <p:nvSpPr>
          <p:cNvPr id="85" name="正方形/長方形 84"/>
          <p:cNvSpPr/>
          <p:nvPr/>
        </p:nvSpPr>
        <p:spPr>
          <a:xfrm>
            <a:off x="3548612" y="5027586"/>
            <a:ext cx="6046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１４</a:t>
            </a:r>
            <a:endParaRPr lang="ja-JP" altLang="en-US" dirty="0"/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256659"/>
              </p:ext>
            </p:extLst>
          </p:nvPr>
        </p:nvGraphicFramePr>
        <p:xfrm>
          <a:off x="307056" y="1364189"/>
          <a:ext cx="8640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①５４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②５５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③５３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④５６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⑤６５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⑥６５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⑦７０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⑧６７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⑨６８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⑩７０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⑪５６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⑫５６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⑬７１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⑭６７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416063"/>
              </p:ext>
            </p:extLst>
          </p:nvPr>
        </p:nvGraphicFramePr>
        <p:xfrm>
          <a:off x="4732353" y="1234837"/>
          <a:ext cx="8640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①５６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②６０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③６０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④５５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⑤５９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⑥５８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⑦５６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⑧５７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⑨６３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⑩４０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⑪６７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⑫７０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⑬６５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⑭７３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⑮７０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⑯６１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⑰７０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2" name="正方形/長方形 41"/>
          <p:cNvSpPr/>
          <p:nvPr/>
        </p:nvSpPr>
        <p:spPr>
          <a:xfrm>
            <a:off x="296964" y="1065560"/>
            <a:ext cx="9412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 smtClean="0"/>
              <a:t>２組（回）</a:t>
            </a:r>
            <a:endParaRPr lang="ja-JP" altLang="en-US" sz="1600" dirty="0"/>
          </a:p>
        </p:txBody>
      </p:sp>
      <p:sp>
        <p:nvSpPr>
          <p:cNvPr id="43" name="正方形/長方形 42"/>
          <p:cNvSpPr/>
          <p:nvPr/>
        </p:nvSpPr>
        <p:spPr>
          <a:xfrm>
            <a:off x="4659806" y="883549"/>
            <a:ext cx="9412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 smtClean="0"/>
              <a:t>３組（回）</a:t>
            </a:r>
            <a:endParaRPr lang="ja-JP" altLang="en-US" sz="1600" dirty="0"/>
          </a:p>
        </p:txBody>
      </p:sp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40444"/>
              </p:ext>
            </p:extLst>
          </p:nvPr>
        </p:nvGraphicFramePr>
        <p:xfrm>
          <a:off x="5652120" y="2100015"/>
          <a:ext cx="3186162" cy="33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162"/>
                <a:gridCol w="1152000"/>
              </a:tblGrid>
              <a:tr h="370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とんだ回数（回）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日数（日）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４０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以上 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～４５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未満</a:t>
                      </a: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４５　　　～５０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５０　　　～５５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５５　　　～６０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６０　　　～６５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６５　　　～７０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７０　　　～７５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　計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5" name="正方形/長方形 2"/>
          <p:cNvSpPr>
            <a:spLocks noChangeArrowheads="1"/>
          </p:cNvSpPr>
          <p:nvPr/>
        </p:nvSpPr>
        <p:spPr bwMode="auto">
          <a:xfrm>
            <a:off x="6190282" y="1733303"/>
            <a:ext cx="21194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３組のとんだ回数</a:t>
            </a:r>
            <a:endParaRPr lang="ja-JP" altLang="en-US" sz="20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8142549" y="2441147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１</a:t>
            </a:r>
            <a:endParaRPr lang="ja-JP" altLang="en-US" dirty="0"/>
          </a:p>
        </p:txBody>
      </p:sp>
      <p:sp>
        <p:nvSpPr>
          <p:cNvPr id="47" name="正方形/長方形 46"/>
          <p:cNvSpPr/>
          <p:nvPr/>
        </p:nvSpPr>
        <p:spPr>
          <a:xfrm>
            <a:off x="8149606" y="2782279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０</a:t>
            </a:r>
            <a:endParaRPr lang="ja-JP" altLang="en-US" dirty="0"/>
          </a:p>
        </p:txBody>
      </p:sp>
      <p:sp>
        <p:nvSpPr>
          <p:cNvPr id="48" name="正方形/長方形 47"/>
          <p:cNvSpPr/>
          <p:nvPr/>
        </p:nvSpPr>
        <p:spPr>
          <a:xfrm>
            <a:off x="8149606" y="3189801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０</a:t>
            </a:r>
            <a:endParaRPr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8149606" y="3538142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６</a:t>
            </a:r>
            <a:endParaRPr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8162275" y="3918833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４</a:t>
            </a:r>
            <a:endParaRPr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8157589" y="4286729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２</a:t>
            </a:r>
            <a:endParaRPr lang="ja-JP" altLang="en-US" dirty="0"/>
          </a:p>
        </p:txBody>
      </p:sp>
      <p:sp>
        <p:nvSpPr>
          <p:cNvPr id="56" name="正方形/長方形 55"/>
          <p:cNvSpPr/>
          <p:nvPr/>
        </p:nvSpPr>
        <p:spPr>
          <a:xfrm>
            <a:off x="8150101" y="4657553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４</a:t>
            </a:r>
            <a:endParaRPr lang="ja-JP" altLang="en-US" dirty="0"/>
          </a:p>
        </p:txBody>
      </p:sp>
      <p:sp>
        <p:nvSpPr>
          <p:cNvPr id="58" name="正方形/長方形 57"/>
          <p:cNvSpPr/>
          <p:nvPr/>
        </p:nvSpPr>
        <p:spPr>
          <a:xfrm>
            <a:off x="7941100" y="5028377"/>
            <a:ext cx="6046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１７</a:t>
            </a:r>
            <a:endParaRPr lang="ja-JP" altLang="en-US" dirty="0"/>
          </a:p>
        </p:txBody>
      </p:sp>
      <p:sp>
        <p:nvSpPr>
          <p:cNvPr id="5" name="額縁 4"/>
          <p:cNvSpPr/>
          <p:nvPr/>
        </p:nvSpPr>
        <p:spPr>
          <a:xfrm>
            <a:off x="3347864" y="6021288"/>
            <a:ext cx="796857" cy="395149"/>
          </a:xfrm>
          <a:prstGeom prst="bevel">
            <a:avLst/>
          </a:prstGeom>
          <a:solidFill>
            <a:schemeClr val="accent1"/>
          </a:solidFill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答え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額縁 59"/>
          <p:cNvSpPr/>
          <p:nvPr/>
        </p:nvSpPr>
        <p:spPr>
          <a:xfrm>
            <a:off x="7759160" y="6021288"/>
            <a:ext cx="796857" cy="395149"/>
          </a:xfrm>
          <a:prstGeom prst="bevel">
            <a:avLst/>
          </a:prstGeom>
          <a:solidFill>
            <a:schemeClr val="accent1"/>
          </a:solidFill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答え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445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25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75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</p:childTnLst>
        </p:cTn>
      </p:par>
    </p:tnLst>
    <p:bldLst>
      <p:bldP spid="17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46" grpId="0"/>
      <p:bldP spid="47" grpId="0"/>
      <p:bldP spid="48" grpId="0"/>
      <p:bldP spid="50" grpId="0"/>
      <p:bldP spid="52" grpId="0"/>
      <p:bldP spid="54" grpId="0"/>
      <p:bldP spid="56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15" y="109228"/>
            <a:ext cx="770197" cy="107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244413" y="277378"/>
            <a:ext cx="6495939" cy="502269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３クラスの度数分布表からいろいろなことを読み取ろう。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432391"/>
              </p:ext>
            </p:extLst>
          </p:nvPr>
        </p:nvGraphicFramePr>
        <p:xfrm>
          <a:off x="395536" y="1340768"/>
          <a:ext cx="2592000" cy="3230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000"/>
                <a:gridCol w="936000"/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とんだ回数（回）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日数（日）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４０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以上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～４５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未満</a:t>
                      </a: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４５　　～５０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５０　　～５５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５５　　～６０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６０　　～６５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８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６５　　～７０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７０　　～７５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　計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１５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正方形/長方形 2"/>
          <p:cNvSpPr>
            <a:spLocks noChangeArrowheads="1"/>
          </p:cNvSpPr>
          <p:nvPr/>
        </p:nvSpPr>
        <p:spPr bwMode="auto">
          <a:xfrm>
            <a:off x="933698" y="974056"/>
            <a:ext cx="20088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１組のとんだ</a:t>
            </a: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回数</a:t>
            </a:r>
            <a:endParaRPr lang="ja-JP" altLang="en-US" sz="20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989096"/>
              </p:ext>
            </p:extLst>
          </p:nvPr>
        </p:nvGraphicFramePr>
        <p:xfrm>
          <a:off x="3203848" y="1340768"/>
          <a:ext cx="2592000" cy="3230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000"/>
                <a:gridCol w="936000"/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とんだ回数（回）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日数（日）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４０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以上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～４５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未満</a:t>
                      </a: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４５　　～５０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５０　　～５５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５５　　～６０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６０　　～６５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６５　　～７０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７０　　～７５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　計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１４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1" name="正方形/長方形 2"/>
          <p:cNvSpPr>
            <a:spLocks noChangeArrowheads="1"/>
          </p:cNvSpPr>
          <p:nvPr/>
        </p:nvSpPr>
        <p:spPr bwMode="auto">
          <a:xfrm>
            <a:off x="3742010" y="974056"/>
            <a:ext cx="19127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２組のとんだ回数</a:t>
            </a:r>
            <a:endParaRPr lang="ja-JP" altLang="en-US" sz="1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834679"/>
              </p:ext>
            </p:extLst>
          </p:nvPr>
        </p:nvGraphicFramePr>
        <p:xfrm>
          <a:off x="6012160" y="1340768"/>
          <a:ext cx="2592000" cy="3230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000"/>
                <a:gridCol w="936000"/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とんだ回数（回）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日数（日）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４０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以上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～４５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未満</a:t>
                      </a: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４５　　～５０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５０　　～５５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５５　　～６０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６０　　～６５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６５　　～７０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７０　　～７５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　計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１７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3" name="正方形/長方形 2"/>
          <p:cNvSpPr>
            <a:spLocks noChangeArrowheads="1"/>
          </p:cNvSpPr>
          <p:nvPr/>
        </p:nvSpPr>
        <p:spPr bwMode="auto">
          <a:xfrm>
            <a:off x="6248414" y="974056"/>
            <a:ext cx="19239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３組のとんだ回数</a:t>
            </a:r>
            <a:endParaRPr lang="ja-JP" altLang="en-US" sz="1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57" y="4581701"/>
            <a:ext cx="500116" cy="69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AutoShape 3"/>
          <p:cNvSpPr>
            <a:spLocks noChangeArrowheads="1"/>
          </p:cNvSpPr>
          <p:nvPr/>
        </p:nvSpPr>
        <p:spPr bwMode="auto">
          <a:xfrm>
            <a:off x="1219281" y="4727178"/>
            <a:ext cx="6173533" cy="440423"/>
          </a:xfrm>
          <a:prstGeom prst="wedgeRoundRectCallout">
            <a:avLst>
              <a:gd name="adj1" fmla="val -53028"/>
              <a:gd name="adj2" fmla="val 1174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eaLnBrk="1" hangingPunct="1"/>
            <a:r>
              <a:rPr kumimoji="0" lang="ja-JP" altLang="en-US" sz="16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１組、２組、３組で、５５回以上６０回未満の階級の度数をいいなさい。</a:t>
            </a:r>
            <a:endParaRPr kumimoji="0" lang="en-US" altLang="ja-JP" sz="16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389708" y="5806836"/>
            <a:ext cx="3996607" cy="369332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答え　１組　３日、２組　</a:t>
            </a:r>
            <a:r>
              <a:rPr kumimoji="0" lang="en-US" altLang="ja-JP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4</a:t>
            </a:r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日、３組　６日</a:t>
            </a:r>
            <a:endParaRPr lang="ja-JP" altLang="en-US" sz="1800" dirty="0"/>
          </a:p>
        </p:txBody>
      </p:sp>
      <p:sp>
        <p:nvSpPr>
          <p:cNvPr id="2" name="正方形/長方形 1"/>
          <p:cNvSpPr/>
          <p:nvPr/>
        </p:nvSpPr>
        <p:spPr>
          <a:xfrm>
            <a:off x="395536" y="2722367"/>
            <a:ext cx="2592000" cy="400381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196382" y="2722367"/>
            <a:ext cx="2592000" cy="400381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004694" y="2719473"/>
            <a:ext cx="2592000" cy="400381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672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2" grpId="0" animBg="1"/>
      <p:bldP spid="2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15" y="109228"/>
            <a:ext cx="770197" cy="107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244413" y="277378"/>
            <a:ext cx="6495939" cy="502269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３クラスの度数分布表からいろいろなことを読み取ろう。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432391"/>
              </p:ext>
            </p:extLst>
          </p:nvPr>
        </p:nvGraphicFramePr>
        <p:xfrm>
          <a:off x="395536" y="1340768"/>
          <a:ext cx="2592000" cy="3230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000"/>
                <a:gridCol w="936000"/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とんだ回数（回）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日数（日）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４０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以上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～４５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未満</a:t>
                      </a: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４５　　～５０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５０　　～５５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５５　　～６０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６０　　～６５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８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６５　　～７０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７０　　～７５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　計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１５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正方形/長方形 2"/>
          <p:cNvSpPr>
            <a:spLocks noChangeArrowheads="1"/>
          </p:cNvSpPr>
          <p:nvPr/>
        </p:nvSpPr>
        <p:spPr bwMode="auto">
          <a:xfrm>
            <a:off x="933698" y="974056"/>
            <a:ext cx="20088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１組のとんだ</a:t>
            </a: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回数</a:t>
            </a:r>
            <a:endParaRPr lang="ja-JP" altLang="en-US" sz="20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989096"/>
              </p:ext>
            </p:extLst>
          </p:nvPr>
        </p:nvGraphicFramePr>
        <p:xfrm>
          <a:off x="3203848" y="1340768"/>
          <a:ext cx="2592000" cy="3230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000"/>
                <a:gridCol w="936000"/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とんだ回数（回）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日数（日）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４０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以上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～４５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未満</a:t>
                      </a: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４５　　～５０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５０　　～５５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５５　　～６０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６０　　～６５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６５　　～７０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７０　　～７５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　計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１４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1" name="正方形/長方形 2"/>
          <p:cNvSpPr>
            <a:spLocks noChangeArrowheads="1"/>
          </p:cNvSpPr>
          <p:nvPr/>
        </p:nvSpPr>
        <p:spPr bwMode="auto">
          <a:xfrm>
            <a:off x="3742010" y="974056"/>
            <a:ext cx="19127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２組のとんだ回数</a:t>
            </a:r>
            <a:endParaRPr lang="ja-JP" altLang="en-US" sz="1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834679"/>
              </p:ext>
            </p:extLst>
          </p:nvPr>
        </p:nvGraphicFramePr>
        <p:xfrm>
          <a:off x="6012160" y="1340768"/>
          <a:ext cx="2592000" cy="3230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000"/>
                <a:gridCol w="936000"/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とんだ回数（回）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日数（日）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４０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以上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～４５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未満</a:t>
                      </a: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４５　　～５０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５０　　～５５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５５　　～６０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６０　　～６５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６５　　～７０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７０　　～７５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　計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１７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3" name="正方形/長方形 2"/>
          <p:cNvSpPr>
            <a:spLocks noChangeArrowheads="1"/>
          </p:cNvSpPr>
          <p:nvPr/>
        </p:nvSpPr>
        <p:spPr bwMode="auto">
          <a:xfrm>
            <a:off x="6248414" y="974056"/>
            <a:ext cx="19239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３組のとんだ回数</a:t>
            </a:r>
            <a:endParaRPr lang="ja-JP" altLang="en-US" sz="1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57" y="4581701"/>
            <a:ext cx="500116" cy="69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AutoShape 3"/>
          <p:cNvSpPr>
            <a:spLocks noChangeArrowheads="1"/>
          </p:cNvSpPr>
          <p:nvPr/>
        </p:nvSpPr>
        <p:spPr bwMode="auto">
          <a:xfrm>
            <a:off x="1219281" y="4727178"/>
            <a:ext cx="6737095" cy="553272"/>
          </a:xfrm>
          <a:prstGeom prst="wedgeRoundRectCallout">
            <a:avLst>
              <a:gd name="adj1" fmla="val -53028"/>
              <a:gd name="adj2" fmla="val 1174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16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１組、２組、３組で、６５回以上の度数の合計を、それぞれいいましょう。</a:t>
            </a:r>
            <a:endParaRPr kumimoji="0" lang="en-US" altLang="ja-JP" sz="16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pPr eaLnBrk="1" hangingPunct="1"/>
            <a:r>
              <a:rPr kumimoji="0" lang="ja-JP" altLang="en-US" sz="16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また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、その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割合は、それぞれの全体の度数の合計のおよそ何％ですか。</a:t>
            </a:r>
            <a:endParaRPr kumimoji="0" lang="en-US" altLang="ja-JP" sz="16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09806" y="5426243"/>
            <a:ext cx="2577730" cy="1200329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答え　１組　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　　４日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　　４</a:t>
            </a:r>
            <a:r>
              <a:rPr kumimoji="0" lang="en-US" altLang="ja-JP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１５＝０．２６６・・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　　約２７％</a:t>
            </a:r>
            <a:endParaRPr lang="ja-JP" altLang="en-US" sz="1800" dirty="0"/>
          </a:p>
        </p:txBody>
      </p:sp>
      <p:sp>
        <p:nvSpPr>
          <p:cNvPr id="2" name="正方形/長方形 1"/>
          <p:cNvSpPr/>
          <p:nvPr/>
        </p:nvSpPr>
        <p:spPr>
          <a:xfrm>
            <a:off x="395536" y="3482788"/>
            <a:ext cx="2592000" cy="718004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196382" y="3469340"/>
            <a:ext cx="2592000" cy="731451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004694" y="3469340"/>
            <a:ext cx="2592000" cy="731451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210983" y="5450847"/>
            <a:ext cx="2577730" cy="1200329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答え　２組　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　　８日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　　８</a:t>
            </a:r>
            <a:r>
              <a:rPr kumimoji="0" lang="en-US" altLang="ja-JP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１５＝０．５７１・・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　　約５７％</a:t>
            </a:r>
            <a:endParaRPr lang="ja-JP" altLang="en-US" sz="1800" dirty="0"/>
          </a:p>
        </p:txBody>
      </p:sp>
      <p:sp>
        <p:nvSpPr>
          <p:cNvPr id="17" name="正方形/長方形 16"/>
          <p:cNvSpPr/>
          <p:nvPr/>
        </p:nvSpPr>
        <p:spPr>
          <a:xfrm>
            <a:off x="6004694" y="5450846"/>
            <a:ext cx="2577730" cy="1200329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答え　３組　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　　６日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　　６</a:t>
            </a:r>
            <a:r>
              <a:rPr kumimoji="0" lang="en-US" altLang="ja-JP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１５＝０．３５２・・</a:t>
            </a:r>
            <a:endParaRPr kumimoji="0" lang="en-US" altLang="ja-JP" sz="18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　　約３５％</a:t>
            </a: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1703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2" grpId="0" animBg="1"/>
      <p:bldP spid="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15" y="109228"/>
            <a:ext cx="770197" cy="107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244413" y="277378"/>
            <a:ext cx="6495939" cy="502269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３クラスの度数分布表からいろいろなことを読み取ろう。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121919"/>
              </p:ext>
            </p:extLst>
          </p:nvPr>
        </p:nvGraphicFramePr>
        <p:xfrm>
          <a:off x="683856" y="1937590"/>
          <a:ext cx="2592000" cy="3230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000"/>
                <a:gridCol w="936000"/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とんだ回数（回）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日数（日）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４０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以上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～４５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未満</a:t>
                      </a: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４５　　～５０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５０　　～５５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５５　　～６０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６０　　～６５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８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６５　　～７０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７０　　～７５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　計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１５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1452" marR="91452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正方形/長方形 2"/>
          <p:cNvSpPr>
            <a:spLocks noChangeArrowheads="1"/>
          </p:cNvSpPr>
          <p:nvPr/>
        </p:nvSpPr>
        <p:spPr bwMode="auto">
          <a:xfrm>
            <a:off x="1222018" y="1570878"/>
            <a:ext cx="20088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１組のとんだ</a:t>
            </a: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回数</a:t>
            </a:r>
            <a:endParaRPr lang="ja-JP" altLang="en-US" sz="20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58" y="870826"/>
            <a:ext cx="500116" cy="69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AutoShape 3"/>
          <p:cNvSpPr>
            <a:spLocks noChangeArrowheads="1"/>
          </p:cNvSpPr>
          <p:nvPr/>
        </p:nvSpPr>
        <p:spPr bwMode="auto">
          <a:xfrm>
            <a:off x="1835696" y="977156"/>
            <a:ext cx="6737095" cy="553272"/>
          </a:xfrm>
          <a:prstGeom prst="wedgeRoundRectCallout">
            <a:avLst>
              <a:gd name="adj1" fmla="val -53028"/>
              <a:gd name="adj2" fmla="val 1174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16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１組の１５日間のデータのうち、とんだ回数の少ない方から数えて４番</a:t>
            </a:r>
            <a:r>
              <a:rPr kumimoji="0" lang="ja-JP" altLang="en-US" sz="1600" kern="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め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、８番</a:t>
            </a:r>
            <a:r>
              <a:rPr kumimoji="0" lang="ja-JP" altLang="en-US" sz="1600" kern="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め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、１２番</a:t>
            </a:r>
            <a:r>
              <a:rPr kumimoji="0" lang="ja-JP" altLang="en-US" sz="1600" kern="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めの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記録は、それぞれどの階級に入りますか。</a:t>
            </a:r>
            <a:endParaRPr kumimoji="0" lang="en-US" altLang="ja-JP" sz="1600" kern="0" dirty="0" smtClean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851" y="1909272"/>
            <a:ext cx="750251" cy="690322"/>
          </a:xfrm>
          <a:prstGeom prst="rect">
            <a:avLst/>
          </a:prstGeom>
        </p:spPr>
      </p:pic>
      <p:sp>
        <p:nvSpPr>
          <p:cNvPr id="19" name="角丸四角形吹き出し 18"/>
          <p:cNvSpPr>
            <a:spLocks noChangeArrowheads="1"/>
          </p:cNvSpPr>
          <p:nvPr/>
        </p:nvSpPr>
        <p:spPr bwMode="auto">
          <a:xfrm>
            <a:off x="4572000" y="1727937"/>
            <a:ext cx="4248472" cy="1052992"/>
          </a:xfrm>
          <a:prstGeom prst="wedgeRoundRectCallout">
            <a:avLst>
              <a:gd name="adj1" fmla="val -54369"/>
              <a:gd name="adj2" fmla="val 17300"/>
              <a:gd name="adj3" fmla="val 16667"/>
            </a:avLst>
          </a:prstGeom>
          <a:noFill/>
          <a:ln w="28575" algn="ctr">
            <a:solidFill>
              <a:srgbClr val="FF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少ない方から数えて３番</a:t>
            </a:r>
            <a:r>
              <a:rPr lang="ja-JP" altLang="en-US" sz="1800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めま</a:t>
            </a: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では、</a:t>
            </a:r>
            <a:endParaRPr lang="en-US" altLang="ja-JP" sz="18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５５回以上６０回未満の階級に入るから、</a:t>
            </a:r>
            <a:endParaRPr lang="en-US" altLang="ja-JP" sz="18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４番</a:t>
            </a:r>
            <a:r>
              <a:rPr lang="ja-JP" altLang="en-US" sz="1800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めは</a:t>
            </a: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その次の階級だとわかります。</a:t>
            </a:r>
            <a:endParaRPr lang="ja-JP" altLang="en-US" sz="1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823865" y="2873947"/>
            <a:ext cx="3679212" cy="369332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答え　４番</a:t>
            </a:r>
            <a:r>
              <a:rPr kumimoji="0" lang="ja-JP" altLang="en-US" sz="1800" kern="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め</a:t>
            </a:r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６０回以上６５回未満</a:t>
            </a:r>
            <a:endParaRPr lang="ja-JP" altLang="en-US" sz="1800" dirty="0"/>
          </a:p>
        </p:txBody>
      </p:sp>
      <p:sp>
        <p:nvSpPr>
          <p:cNvPr id="21" name="角丸四角形吹き出し 20"/>
          <p:cNvSpPr>
            <a:spLocks noChangeArrowheads="1"/>
          </p:cNvSpPr>
          <p:nvPr/>
        </p:nvSpPr>
        <p:spPr bwMode="auto">
          <a:xfrm>
            <a:off x="4572000" y="3358546"/>
            <a:ext cx="4248472" cy="1052992"/>
          </a:xfrm>
          <a:prstGeom prst="wedgeRoundRectCallout">
            <a:avLst>
              <a:gd name="adj1" fmla="val -54369"/>
              <a:gd name="adj2" fmla="val 17300"/>
              <a:gd name="adj3" fmla="val 16667"/>
            </a:avLst>
          </a:prstGeom>
          <a:noFill/>
          <a:ln w="28575" algn="ctr">
            <a:solidFill>
              <a:srgbClr val="FF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少ない方から数えて</a:t>
            </a:r>
            <a:r>
              <a:rPr lang="en-US" altLang="ja-JP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11</a:t>
            </a: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番</a:t>
            </a:r>
            <a:r>
              <a:rPr lang="ja-JP" altLang="en-US" sz="1800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めま</a:t>
            </a: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では、</a:t>
            </a:r>
            <a:endParaRPr lang="en-US" altLang="ja-JP" sz="18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６０回以上６５回未満の階級に入るから、</a:t>
            </a:r>
            <a:endParaRPr lang="en-US" altLang="ja-JP" sz="18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８番</a:t>
            </a:r>
            <a:r>
              <a:rPr lang="ja-JP" altLang="en-US" sz="1800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めはの</a:t>
            </a: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階級は？</a:t>
            </a:r>
            <a:endParaRPr lang="ja-JP" altLang="en-US" sz="1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823865" y="4504556"/>
            <a:ext cx="3676006" cy="369332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答え　８番</a:t>
            </a:r>
            <a:r>
              <a:rPr kumimoji="0" lang="ja-JP" altLang="en-US" sz="1800" kern="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め</a:t>
            </a:r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６０回以上６５回未満</a:t>
            </a:r>
            <a:endParaRPr lang="ja-JP" altLang="en-US" sz="1800" dirty="0"/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735" y="3733374"/>
            <a:ext cx="750251" cy="63185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411" y="5246985"/>
            <a:ext cx="619725" cy="619725"/>
          </a:xfrm>
          <a:prstGeom prst="rect">
            <a:avLst/>
          </a:prstGeom>
        </p:spPr>
      </p:pic>
      <p:sp>
        <p:nvSpPr>
          <p:cNvPr id="25" name="角丸四角形吹き出し 24"/>
          <p:cNvSpPr>
            <a:spLocks noChangeArrowheads="1"/>
          </p:cNvSpPr>
          <p:nvPr/>
        </p:nvSpPr>
        <p:spPr bwMode="auto">
          <a:xfrm>
            <a:off x="4572000" y="4995054"/>
            <a:ext cx="4248472" cy="1052992"/>
          </a:xfrm>
          <a:prstGeom prst="wedgeRoundRectCallout">
            <a:avLst>
              <a:gd name="adj1" fmla="val -54369"/>
              <a:gd name="adj2" fmla="val 17300"/>
              <a:gd name="adj3" fmla="val 16667"/>
            </a:avLst>
          </a:prstGeom>
          <a:noFill/>
          <a:ln w="28575" algn="ctr">
            <a:solidFill>
              <a:srgbClr val="FF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少ない方から数えて</a:t>
            </a:r>
            <a:r>
              <a:rPr lang="en-US" altLang="ja-JP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11</a:t>
            </a: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番</a:t>
            </a:r>
            <a:r>
              <a:rPr lang="ja-JP" altLang="en-US" sz="1800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めま</a:t>
            </a: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では、</a:t>
            </a:r>
            <a:endParaRPr lang="en-US" altLang="ja-JP" sz="18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６０回以上６５回未満の階級に入るから、</a:t>
            </a:r>
            <a:endParaRPr lang="en-US" altLang="ja-JP" sz="18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１２番</a:t>
            </a:r>
            <a:r>
              <a:rPr lang="ja-JP" altLang="en-US" sz="1800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めは</a:t>
            </a:r>
            <a:r>
              <a:rPr lang="ja-JP" altLang="en-US" sz="1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その次の階級だとわかります。</a:t>
            </a:r>
            <a:endParaRPr lang="ja-JP" altLang="en-US" sz="1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823865" y="6141064"/>
            <a:ext cx="3740126" cy="369332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答え　１２番</a:t>
            </a:r>
            <a:r>
              <a:rPr kumimoji="0" lang="ja-JP" altLang="en-US" sz="1800" kern="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め</a:t>
            </a:r>
            <a:r>
              <a:rPr kumimoji="0" lang="ja-JP" altLang="en-US" sz="18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　６５回以上７０回未満</a:t>
            </a:r>
            <a:endParaRPr lang="ja-JP" altLang="en-US" sz="1800" dirty="0"/>
          </a:p>
        </p:txBody>
      </p:sp>
      <p:cxnSp>
        <p:nvCxnSpPr>
          <p:cNvPr id="4" name="直線矢印コネクタ 3"/>
          <p:cNvCxnSpPr/>
          <p:nvPr/>
        </p:nvCxnSpPr>
        <p:spPr>
          <a:xfrm flipH="1">
            <a:off x="3059832" y="2599594"/>
            <a:ext cx="864096" cy="82940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右中かっこ 4"/>
          <p:cNvSpPr/>
          <p:nvPr/>
        </p:nvSpPr>
        <p:spPr>
          <a:xfrm>
            <a:off x="3275856" y="3358546"/>
            <a:ext cx="216024" cy="646518"/>
          </a:xfrm>
          <a:prstGeom prst="rightBrac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474552" y="3429000"/>
            <a:ext cx="50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dirty="0" smtClean="0">
                <a:solidFill>
                  <a:srgbClr val="FF0000"/>
                </a:solidFill>
                <a:latin typeface="ＭＳ Ｐゴシック"/>
                <a:ea typeface="ＭＳ Ｐゴシック"/>
              </a:rPr>
              <a:t>１１</a:t>
            </a:r>
            <a:endParaRPr lang="ja-JP" altLang="en-US" sz="1800" b="1" dirty="0">
              <a:solidFill>
                <a:srgbClr val="FF0000"/>
              </a:solidFill>
              <a:latin typeface="ＭＳ Ｐゴシック"/>
              <a:ea typeface="ＭＳ Ｐゴシック"/>
            </a:endParaRPr>
          </a:p>
        </p:txBody>
      </p:sp>
      <p:cxnSp>
        <p:nvCxnSpPr>
          <p:cNvPr id="36" name="直線矢印コネクタ 35"/>
          <p:cNvCxnSpPr/>
          <p:nvPr/>
        </p:nvCxnSpPr>
        <p:spPr>
          <a:xfrm flipH="1" flipV="1">
            <a:off x="3584837" y="3798332"/>
            <a:ext cx="391777" cy="15372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20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5" grpId="0" animBg="1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4BD0FF"/>
          </a:solidFill>
          <a:prstDash val="solid"/>
        </a:ln>
      </a:spPr>
      <a:bodyPr rtlCol="0" anchor="t"/>
      <a:lstStyle>
        <a:defPPr>
          <a:defRPr kumimoji="0" sz="2000" i="1" kern="0">
            <a:solidFill>
              <a:schemeClr val="tx1"/>
            </a:solidFill>
            <a:latin typeface="Cambria Math" panose="02040503050406030204" pitchFamily="18" charset="0"/>
            <a:ea typeface="AR P丸ゴシック体M" panose="020F0600000000000000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3008</TotalTime>
  <Words>1000</Words>
  <Application>Microsoft Office PowerPoint</Application>
  <PresentationFormat>画面に合わせる (4:3)</PresentationFormat>
  <Paragraphs>369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 P丸ゴシック体M</vt:lpstr>
      <vt:lpstr>Cambria Math</vt:lpstr>
      <vt:lpstr>Calibri</vt:lpstr>
      <vt:lpstr>ＭＳ Ｐゴシック</vt:lpstr>
      <vt:lpstr>HG丸ｺﾞｼｯｸM-PRO</vt:lpstr>
      <vt:lpstr>AR P丸ゴシック体E</vt:lpstr>
      <vt:lpstr>Arial</vt:lpstr>
      <vt:lpstr>フラッシュ１</vt:lpstr>
      <vt:lpstr>６年「データの調べ方」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豊田小学校</dc:creator>
  <cp:lastModifiedBy>小泉 浩</cp:lastModifiedBy>
  <cp:revision>108</cp:revision>
  <dcterms:created xsi:type="dcterms:W3CDTF">2008-03-13T07:56:32Z</dcterms:created>
  <dcterms:modified xsi:type="dcterms:W3CDTF">2020-09-18T03:54:02Z</dcterms:modified>
</cp:coreProperties>
</file>