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8" r:id="rId2"/>
    <p:sldId id="265" r:id="rId3"/>
    <p:sldId id="271" r:id="rId4"/>
    <p:sldId id="267" r:id="rId5"/>
    <p:sldId id="268" r:id="rId6"/>
    <p:sldId id="269" r:id="rId7"/>
    <p:sldId id="270" r:id="rId8"/>
  </p:sldIdLst>
  <p:sldSz cx="9144000" cy="6858000" type="screen4x3"/>
  <p:notesSz cx="6858000" cy="9144000"/>
  <p:embeddedFontLst>
    <p:embeddedFont>
      <p:font typeface="AR P丸ゴシック体E" panose="020F0900000000000000" pitchFamily="50" charset="-128"/>
      <p:regular r:id="rId10"/>
    </p:embeddedFont>
    <p:embeddedFont>
      <p:font typeface="AR教科書体M" panose="03000609000000000000" pitchFamily="65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 Math" panose="02040503050406030204" pitchFamily="18" charset="0"/>
      <p:regular r:id="rId16"/>
    </p:embeddedFont>
    <p:embeddedFont>
      <p:font typeface="HG丸ｺﾞｼｯｸM-PRO" panose="020F0600000000000000" pitchFamily="50" charset="-128"/>
      <p:regular r:id="rId1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CC"/>
    <a:srgbClr val="CCFFCC"/>
    <a:srgbClr val="66FFFF"/>
    <a:srgbClr val="BCBCB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1" d="100"/>
          <a:sy n="71" d="100"/>
        </p:scale>
        <p:origin x="312" y="54"/>
      </p:cViewPr>
      <p:guideLst>
        <p:guide orient="horz" pos="84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1D78-99EB-45F5-BE76-59F7C1EE38A1}" type="datetimeFigureOut">
              <a:rPr kumimoji="1" lang="ja-JP" altLang="en-US" smtClean="0"/>
              <a:pPr/>
              <a:t>2020/7/16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D5A8-10A7-4DCC-953B-A0DFE8C090F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41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smtClean="0">
                <a:ea typeface="HG丸ｺﾞｼｯｸM-PRO" pitchFamily="50" charset="-128"/>
              </a:rPr>
              <a:t>問題を読みましょう。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22827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5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2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2060B-D9AE-4BD5-AEED-56855F7B1BB8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レーム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2352" y="478912"/>
            <a:ext cx="8579296" cy="1482737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 anchor="t">
            <a:scene3d>
              <a:camera prst="isometricRightUp"/>
              <a:lightRig rig="threePt" dir="t"/>
            </a:scene3d>
          </a:bodyPr>
          <a:lstStyle/>
          <a:p>
            <a:r>
              <a:rPr kumimoji="1"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頭の体操</a:t>
            </a:r>
            <a:endParaRPr kumimoji="1" lang="ja-JP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82352" y="2089968"/>
            <a:ext cx="8579296" cy="231985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RightUp">
                <a:rot lat="2100000" lon="0" rev="0"/>
              </a:camera>
              <a:lightRig rig="threePt" dir="t"/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算数で解ける時計</a:t>
            </a:r>
            <a:r>
              <a:rPr lang="ja-JP" altLang="en-US" sz="6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の問題</a:t>
            </a:r>
            <a:endParaRPr lang="en-US" altLang="ja-JP" sz="6000" b="1" kern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0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パワポで解説！</a:t>
            </a:r>
            <a:endParaRPr lang="en-US" altLang="ja-JP" sz="4000" b="1" kern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6" name="フレーム 5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467191" y="4207149"/>
            <a:ext cx="5249738" cy="1670123"/>
          </a:xfrm>
          <a:prstGeom prst="wedgeRoundRectCallout">
            <a:avLst>
              <a:gd name="adj1" fmla="val -55144"/>
              <a:gd name="adj2" fmla="val 18154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０時０分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から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時０分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までの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時間で、時計の長針と短針は何回重なるでしょうか？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" y="3795592"/>
            <a:ext cx="2808312" cy="269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グループ化 7"/>
          <p:cNvGrpSpPr>
            <a:grpSpLocks/>
          </p:cNvGrpSpPr>
          <p:nvPr/>
        </p:nvGrpSpPr>
        <p:grpSpPr bwMode="auto">
          <a:xfrm rot="10977379">
            <a:off x="1020517" y="4833321"/>
            <a:ext cx="1181034" cy="633296"/>
            <a:chOff x="94299" y="4850277"/>
            <a:chExt cx="2235754" cy="1197421"/>
          </a:xfrm>
        </p:grpSpPr>
        <p:grpSp>
          <p:nvGrpSpPr>
            <p:cNvPr id="10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4" name="五角形 13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5" name="台形 14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2" name="五角形 11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" name="台形 12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6" name="Group 46"/>
          <p:cNvGrpSpPr>
            <a:grpSpLocks/>
          </p:cNvGrpSpPr>
          <p:nvPr/>
        </p:nvGrpSpPr>
        <p:grpSpPr bwMode="auto">
          <a:xfrm rot="10800000">
            <a:off x="1540892" y="4062751"/>
            <a:ext cx="145952" cy="2168305"/>
            <a:chOff x="2806" y="905"/>
            <a:chExt cx="148" cy="2509"/>
          </a:xfrm>
        </p:grpSpPr>
        <p:grpSp>
          <p:nvGrpSpPr>
            <p:cNvPr id="17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19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20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18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1574025" y="5099930"/>
            <a:ext cx="76331" cy="76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27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7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484784"/>
            <a:ext cx="5314950" cy="510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グループ化 52"/>
          <p:cNvGrpSpPr>
            <a:grpSpLocks/>
          </p:cNvGrpSpPr>
          <p:nvPr/>
        </p:nvGrpSpPr>
        <p:grpSpPr bwMode="auto">
          <a:xfrm rot="7446139">
            <a:off x="4649415" y="3434234"/>
            <a:ext cx="2235200" cy="1198562"/>
            <a:chOff x="94299" y="4850277"/>
            <a:chExt cx="2235754" cy="1197421"/>
          </a:xfrm>
        </p:grpSpPr>
        <p:grpSp>
          <p:nvGrpSpPr>
            <p:cNvPr id="54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58" name="五角形 57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59" name="台形 58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55" name="グループ化 54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56" name="五角形 55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57" name="台形 56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19" name="グループ化 118"/>
          <p:cNvGrpSpPr>
            <a:grpSpLocks/>
          </p:cNvGrpSpPr>
          <p:nvPr/>
        </p:nvGrpSpPr>
        <p:grpSpPr bwMode="auto">
          <a:xfrm rot="9234816">
            <a:off x="4646432" y="3448767"/>
            <a:ext cx="2235200" cy="1198562"/>
            <a:chOff x="94299" y="4850277"/>
            <a:chExt cx="2235754" cy="1197421"/>
          </a:xfrm>
        </p:grpSpPr>
        <p:grpSp>
          <p:nvGrpSpPr>
            <p:cNvPr id="120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24" name="五角形 123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25" name="台形 124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21" name="グループ化 120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22" name="五角形 121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23" name="台形 122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26" name="グループ化 125"/>
          <p:cNvGrpSpPr>
            <a:grpSpLocks/>
          </p:cNvGrpSpPr>
          <p:nvPr/>
        </p:nvGrpSpPr>
        <p:grpSpPr bwMode="auto">
          <a:xfrm rot="10995762">
            <a:off x="4654653" y="3446740"/>
            <a:ext cx="2235200" cy="1198562"/>
            <a:chOff x="94299" y="4850277"/>
            <a:chExt cx="2235754" cy="1197421"/>
          </a:xfrm>
        </p:grpSpPr>
        <p:grpSp>
          <p:nvGrpSpPr>
            <p:cNvPr id="127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31" name="五角形 130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2" name="台形 131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28" name="グループ化 127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29" name="五角形 128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0" name="台形 129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33" name="グループ化 132"/>
          <p:cNvGrpSpPr>
            <a:grpSpLocks/>
          </p:cNvGrpSpPr>
          <p:nvPr/>
        </p:nvGrpSpPr>
        <p:grpSpPr bwMode="auto">
          <a:xfrm rot="12806403">
            <a:off x="4652708" y="3441861"/>
            <a:ext cx="2235200" cy="1198562"/>
            <a:chOff x="94299" y="4850277"/>
            <a:chExt cx="2235754" cy="1197421"/>
          </a:xfrm>
        </p:grpSpPr>
        <p:grpSp>
          <p:nvGrpSpPr>
            <p:cNvPr id="134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38" name="五角形 137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9" name="台形 138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35" name="グループ化 134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36" name="五角形 135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37" name="台形 136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40" name="グループ化 139"/>
          <p:cNvGrpSpPr>
            <a:grpSpLocks/>
          </p:cNvGrpSpPr>
          <p:nvPr/>
        </p:nvGrpSpPr>
        <p:grpSpPr bwMode="auto">
          <a:xfrm rot="14590260">
            <a:off x="4657097" y="3448501"/>
            <a:ext cx="2235200" cy="1198562"/>
            <a:chOff x="94299" y="4850277"/>
            <a:chExt cx="2235754" cy="1197421"/>
          </a:xfrm>
        </p:grpSpPr>
        <p:grpSp>
          <p:nvGrpSpPr>
            <p:cNvPr id="141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45" name="五角形 144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46" name="台形 145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42" name="グループ化 141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43" name="五角形 142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44" name="台形 143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47" name="グループ化 146"/>
          <p:cNvGrpSpPr>
            <a:grpSpLocks/>
          </p:cNvGrpSpPr>
          <p:nvPr/>
        </p:nvGrpSpPr>
        <p:grpSpPr bwMode="auto">
          <a:xfrm rot="16438334">
            <a:off x="4673323" y="3447362"/>
            <a:ext cx="2235200" cy="1198562"/>
            <a:chOff x="94299" y="4850277"/>
            <a:chExt cx="2235754" cy="1197421"/>
          </a:xfrm>
        </p:grpSpPr>
        <p:grpSp>
          <p:nvGrpSpPr>
            <p:cNvPr id="148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52" name="五角形 151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53" name="台形 152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49" name="グループ化 148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50" name="五角形 149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51" name="台形 150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154" name="グループ化 153"/>
          <p:cNvGrpSpPr>
            <a:grpSpLocks/>
          </p:cNvGrpSpPr>
          <p:nvPr/>
        </p:nvGrpSpPr>
        <p:grpSpPr bwMode="auto">
          <a:xfrm rot="18207633">
            <a:off x="4662380" y="3448792"/>
            <a:ext cx="2235200" cy="1198562"/>
            <a:chOff x="94299" y="4850277"/>
            <a:chExt cx="2235754" cy="1197421"/>
          </a:xfrm>
        </p:grpSpPr>
        <p:grpSp>
          <p:nvGrpSpPr>
            <p:cNvPr id="155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159" name="五角形 158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60" name="台形 159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156" name="グループ化 155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157" name="五角形 156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58" name="台形 157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61" name="グループ化 60"/>
          <p:cNvGrpSpPr>
            <a:grpSpLocks/>
          </p:cNvGrpSpPr>
          <p:nvPr/>
        </p:nvGrpSpPr>
        <p:grpSpPr bwMode="auto">
          <a:xfrm rot="19980376">
            <a:off x="4665739" y="3448365"/>
            <a:ext cx="2235200" cy="1198562"/>
            <a:chOff x="94299" y="4850277"/>
            <a:chExt cx="2235754" cy="1197421"/>
          </a:xfrm>
        </p:grpSpPr>
        <p:grpSp>
          <p:nvGrpSpPr>
            <p:cNvPr id="62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71" name="五角形 70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72" name="台形 71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69" name="五角形 68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70" name="台形 69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73" name="グループ化 72"/>
          <p:cNvGrpSpPr>
            <a:grpSpLocks/>
          </p:cNvGrpSpPr>
          <p:nvPr/>
        </p:nvGrpSpPr>
        <p:grpSpPr bwMode="auto">
          <a:xfrm rot="176607">
            <a:off x="4668412" y="3443654"/>
            <a:ext cx="2235200" cy="1198562"/>
            <a:chOff x="94299" y="4850277"/>
            <a:chExt cx="2235754" cy="1197421"/>
          </a:xfrm>
        </p:grpSpPr>
        <p:grpSp>
          <p:nvGrpSpPr>
            <p:cNvPr id="74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78" name="五角形 77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79" name="台形 78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76" name="五角形 75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77" name="台形 76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80" name="グループ化 79"/>
          <p:cNvGrpSpPr>
            <a:grpSpLocks/>
          </p:cNvGrpSpPr>
          <p:nvPr/>
        </p:nvGrpSpPr>
        <p:grpSpPr bwMode="auto">
          <a:xfrm rot="2020570">
            <a:off x="4666806" y="3454063"/>
            <a:ext cx="2235200" cy="1198562"/>
            <a:chOff x="94299" y="4850277"/>
            <a:chExt cx="2235754" cy="1197421"/>
          </a:xfrm>
        </p:grpSpPr>
        <p:grpSp>
          <p:nvGrpSpPr>
            <p:cNvPr id="81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85" name="五角形 84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6" name="台形 85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82" name="グループ化 81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83" name="五角形 82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84" name="台形 83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87" name="グループ化 86"/>
          <p:cNvGrpSpPr>
            <a:grpSpLocks/>
          </p:cNvGrpSpPr>
          <p:nvPr/>
        </p:nvGrpSpPr>
        <p:grpSpPr bwMode="auto">
          <a:xfrm rot="3840878">
            <a:off x="4671482" y="3477450"/>
            <a:ext cx="2235200" cy="1198562"/>
            <a:chOff x="94299" y="4850277"/>
            <a:chExt cx="2235754" cy="1197421"/>
          </a:xfrm>
        </p:grpSpPr>
        <p:grpSp>
          <p:nvGrpSpPr>
            <p:cNvPr id="88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92" name="五角形 91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3" name="台形 92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90" name="五角形 89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1" name="台形 90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94" name="グループ化 93"/>
          <p:cNvGrpSpPr>
            <a:grpSpLocks/>
          </p:cNvGrpSpPr>
          <p:nvPr/>
        </p:nvGrpSpPr>
        <p:grpSpPr bwMode="auto">
          <a:xfrm rot="5637271">
            <a:off x="4658633" y="3480772"/>
            <a:ext cx="2235200" cy="1198562"/>
            <a:chOff x="94299" y="4850277"/>
            <a:chExt cx="2235754" cy="1197421"/>
          </a:xfrm>
        </p:grpSpPr>
        <p:grpSp>
          <p:nvGrpSpPr>
            <p:cNvPr id="95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99" name="五角形 98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100" name="台形 99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96" name="グループ化 95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97" name="五角形 96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98" name="台形 97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60" name="Group 46"/>
          <p:cNvGrpSpPr>
            <a:grpSpLocks/>
          </p:cNvGrpSpPr>
          <p:nvPr/>
        </p:nvGrpSpPr>
        <p:grpSpPr bwMode="auto">
          <a:xfrm rot="10800000">
            <a:off x="5631283" y="1990403"/>
            <a:ext cx="276225" cy="4103688"/>
            <a:chOff x="2806" y="905"/>
            <a:chExt cx="148" cy="2509"/>
          </a:xfrm>
        </p:grpSpPr>
        <p:grpSp>
          <p:nvGrpSpPr>
            <p:cNvPr id="64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66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67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65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68" name="Oval 51"/>
          <p:cNvSpPr>
            <a:spLocks noChangeArrowheads="1"/>
          </p:cNvSpPr>
          <p:nvPr/>
        </p:nvSpPr>
        <p:spPr bwMode="auto">
          <a:xfrm>
            <a:off x="5693990" y="3953346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1" name="角丸四角形吹き出し 100"/>
          <p:cNvSpPr/>
          <p:nvPr/>
        </p:nvSpPr>
        <p:spPr>
          <a:xfrm>
            <a:off x="752676" y="1781545"/>
            <a:ext cx="2346669" cy="1283655"/>
          </a:xfrm>
          <a:prstGeom prst="wedgeRoundRectCallout">
            <a:avLst>
              <a:gd name="adj1" fmla="val -59919"/>
              <a:gd name="adj2" fmla="val 24531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時計を動かすので、時計の長針と短針が重なった回数を数えてみましょう。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" name="ストライプ矢印 1"/>
          <p:cNvSpPr/>
          <p:nvPr/>
        </p:nvSpPr>
        <p:spPr>
          <a:xfrm>
            <a:off x="1055263" y="3220864"/>
            <a:ext cx="1659084" cy="971088"/>
          </a:xfrm>
          <a:prstGeom prst="stripedRightArrow">
            <a:avLst/>
          </a:prstGeom>
          <a:solidFill>
            <a:srgbClr val="FF99FF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START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2" name="角丸四角形吹き出し 101"/>
          <p:cNvSpPr/>
          <p:nvPr/>
        </p:nvSpPr>
        <p:spPr>
          <a:xfrm>
            <a:off x="592558" y="4651687"/>
            <a:ext cx="2506787" cy="1657633"/>
          </a:xfrm>
          <a:prstGeom prst="wedgeRoundRectCallout">
            <a:avLst>
              <a:gd name="adj1" fmla="val -55883"/>
              <a:gd name="adj2" fmla="val 21139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時計の長針と短針が重なった回数は、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11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回でした。時</a:t>
            </a:r>
            <a:r>
              <a:rPr kumimoji="0" lang="ja-JP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こくを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計算で求められないでしょうか？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904737" y="286114"/>
            <a:ext cx="497638" cy="49763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70C0"/>
                </a:solidFill>
              </a:rPr>
              <a:t>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53308" y="227621"/>
            <a:ext cx="7446759" cy="1179332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０時０分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から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時０分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までの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時間で、時計の長針と短針は何回重なるでしょうか？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（０時０分と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時０分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は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同じと考えます。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）</a:t>
            </a:r>
          </a:p>
          <a:p>
            <a:endParaRPr kumimoji="0" lang="ja-JP" altLang="en-US" sz="20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1738" y="1916137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①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856159" y="2938766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②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939869" y="4292437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③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273207" y="5489697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④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145643" y="6136028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⑤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745740" y="6111381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⑥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610332" y="5480503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⑦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018650" y="4460738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⑧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974400" y="3065200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⑨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98821" y="1990403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⑩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419878" y="1230874"/>
            <a:ext cx="62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⑪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0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91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64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2" grpId="0" animBg="1"/>
      <p:bldP spid="102" grpId="0" animBg="1"/>
      <p:bldP spid="4" grpId="0" animBg="1"/>
      <p:bldP spid="5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角丸四角形吹き出し 100"/>
          <p:cNvSpPr/>
          <p:nvPr/>
        </p:nvSpPr>
        <p:spPr>
          <a:xfrm>
            <a:off x="907768" y="1412202"/>
            <a:ext cx="4213576" cy="757725"/>
          </a:xfrm>
          <a:prstGeom prst="wedgeRoundRectCallout">
            <a:avLst>
              <a:gd name="adj1" fmla="val -58010"/>
              <a:gd name="adj2" fmla="val 2631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長針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と短針が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重なるということを別の言い方にすると？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904737" y="286114"/>
            <a:ext cx="497638" cy="49763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70C0"/>
                </a:solidFill>
              </a:rPr>
              <a:t>も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22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03" y="1289115"/>
            <a:ext cx="2808312" cy="269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>
            <a:grpSpLocks/>
          </p:cNvGrpSpPr>
          <p:nvPr/>
        </p:nvGrpSpPr>
        <p:grpSpPr bwMode="auto">
          <a:xfrm rot="10977379">
            <a:off x="6813327" y="2326844"/>
            <a:ext cx="1181034" cy="633296"/>
            <a:chOff x="94299" y="4850277"/>
            <a:chExt cx="2235754" cy="1197421"/>
          </a:xfrm>
        </p:grpSpPr>
        <p:grpSp>
          <p:nvGrpSpPr>
            <p:cNvPr id="24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28" name="五角形 27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9" name="台形 28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25" name="グループ化 24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26" name="五角形 25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7" name="台形 26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30" name="Group 46"/>
          <p:cNvGrpSpPr>
            <a:grpSpLocks/>
          </p:cNvGrpSpPr>
          <p:nvPr/>
        </p:nvGrpSpPr>
        <p:grpSpPr bwMode="auto">
          <a:xfrm rot="10800000">
            <a:off x="7333702" y="1556274"/>
            <a:ext cx="145952" cy="2168305"/>
            <a:chOff x="2806" y="905"/>
            <a:chExt cx="148" cy="2509"/>
          </a:xfrm>
        </p:grpSpPr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33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4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2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5" name="Oval 51"/>
          <p:cNvSpPr>
            <a:spLocks noChangeArrowheads="1"/>
          </p:cNvSpPr>
          <p:nvPr/>
        </p:nvSpPr>
        <p:spPr bwMode="auto">
          <a:xfrm>
            <a:off x="7366835" y="2593453"/>
            <a:ext cx="76331" cy="76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" name="角丸四角形吹き出し 35"/>
          <p:cNvSpPr/>
          <p:nvPr/>
        </p:nvSpPr>
        <p:spPr>
          <a:xfrm>
            <a:off x="2333050" y="2283967"/>
            <a:ext cx="3275908" cy="757725"/>
          </a:xfrm>
          <a:prstGeom prst="wedgeRoundRectCallout">
            <a:avLst>
              <a:gd name="adj1" fmla="val 57746"/>
              <a:gd name="adj2" fmla="val 2276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長針が短針に追いついたときに重なっています。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612582" y="3155732"/>
            <a:ext cx="4508761" cy="1390877"/>
          </a:xfrm>
          <a:prstGeom prst="wedgeRoundRectCallout">
            <a:avLst>
              <a:gd name="adj1" fmla="val -54729"/>
              <a:gd name="adj2" fmla="val 2051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追いつくということは、長針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と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短針の進む速さが必要です</a:t>
            </a:r>
            <a:r>
              <a:rPr kumimoji="0" lang="ja-JP" altLang="en-US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ね</a:t>
            </a:r>
            <a:r>
              <a:rPr kumimoji="0" lang="ja-JP" altLang="en-US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。追いつくまでの時間を求めるためには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、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他に何か必要なことはありませんか？</a:t>
            </a:r>
            <a:endParaRPr kumimoji="0" lang="en-US" altLang="ja-JP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2333050" y="4662845"/>
            <a:ext cx="3275908" cy="1050958"/>
          </a:xfrm>
          <a:prstGeom prst="wedgeRoundRectCallout">
            <a:avLst>
              <a:gd name="adj1" fmla="val 57746"/>
              <a:gd name="adj2" fmla="val 22767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速さと距離と時間が関係すると思うので、２つの針の距離が必要です。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612999" y="5830039"/>
            <a:ext cx="4508761" cy="739533"/>
          </a:xfrm>
          <a:prstGeom prst="wedgeRoundRectCallout">
            <a:avLst>
              <a:gd name="adj1" fmla="val -54729"/>
              <a:gd name="adj2" fmla="val 2051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計算で求めるために、長針と短針の進む速さと２つの針の距離を考えましょう。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075498" y="4037350"/>
            <a:ext cx="2808312" cy="2695912"/>
            <a:chOff x="6075498" y="4037350"/>
            <a:chExt cx="2808312" cy="2695912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498" y="4037350"/>
              <a:ext cx="2808312" cy="2695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グループ化 41"/>
            <p:cNvGrpSpPr>
              <a:grpSpLocks/>
            </p:cNvGrpSpPr>
            <p:nvPr/>
          </p:nvGrpSpPr>
          <p:grpSpPr bwMode="auto">
            <a:xfrm rot="10977379">
              <a:off x="6830522" y="5075079"/>
              <a:ext cx="1181034" cy="633296"/>
              <a:chOff x="94299" y="4850277"/>
              <a:chExt cx="2235754" cy="1197421"/>
            </a:xfrm>
          </p:grpSpPr>
          <p:grpSp>
            <p:nvGrpSpPr>
              <p:cNvPr id="43" name="グループ化 5"/>
              <p:cNvGrpSpPr>
                <a:grpSpLocks/>
              </p:cNvGrpSpPr>
              <p:nvPr/>
            </p:nvGrpSpPr>
            <p:grpSpPr bwMode="auto">
              <a:xfrm>
                <a:off x="94299" y="5569846"/>
                <a:ext cx="1191753" cy="477852"/>
                <a:chOff x="6495227" y="4604765"/>
                <a:chExt cx="952213" cy="393288"/>
              </a:xfrm>
            </p:grpSpPr>
            <p:sp>
              <p:nvSpPr>
                <p:cNvPr id="49" name="五角形 48"/>
                <p:cNvSpPr/>
                <p:nvPr/>
              </p:nvSpPr>
              <p:spPr>
                <a:xfrm rot="14165198">
                  <a:off x="6738381" y="4516082"/>
                  <a:ext cx="233653" cy="725713"/>
                </a:xfrm>
                <a:prstGeom prst="pentagon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50" name="台形 49"/>
                <p:cNvSpPr/>
                <p:nvPr/>
              </p:nvSpPr>
              <p:spPr>
                <a:xfrm rot="3299004">
                  <a:off x="6969738" y="4359582"/>
                  <a:ext cx="229737" cy="720638"/>
                </a:xfrm>
                <a:prstGeom prst="trapezoid">
                  <a:avLst>
                    <a:gd name="adj" fmla="val 16091"/>
                  </a:avLst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  <p:grpSp>
            <p:nvGrpSpPr>
              <p:cNvPr id="46" name="グループ化 45"/>
              <p:cNvGrpSpPr/>
              <p:nvPr/>
            </p:nvGrpSpPr>
            <p:grpSpPr>
              <a:xfrm rot="10800000">
                <a:off x="1138300" y="4850277"/>
                <a:ext cx="1191753" cy="477852"/>
                <a:chOff x="6495227" y="4604765"/>
                <a:chExt cx="952213" cy="393288"/>
              </a:xfrm>
              <a:noFill/>
            </p:grpSpPr>
            <p:sp>
              <p:nvSpPr>
                <p:cNvPr id="47" name="五角形 46"/>
                <p:cNvSpPr/>
                <p:nvPr/>
              </p:nvSpPr>
              <p:spPr>
                <a:xfrm rot="14165198">
                  <a:off x="6740755" y="4518056"/>
                  <a:ext cx="234469" cy="725526"/>
                </a:xfrm>
                <a:prstGeom prst="pentag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sp>
              <p:nvSpPr>
                <p:cNvPr id="48" name="台形 47"/>
                <p:cNvSpPr/>
                <p:nvPr/>
              </p:nvSpPr>
              <p:spPr>
                <a:xfrm rot="3299004">
                  <a:off x="6972300" y="4359825"/>
                  <a:ext cx="230200" cy="720080"/>
                </a:xfrm>
                <a:prstGeom prst="trapezoid">
                  <a:avLst>
                    <a:gd name="adj" fmla="val 1609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51" name="Group 46"/>
            <p:cNvGrpSpPr>
              <a:grpSpLocks/>
            </p:cNvGrpSpPr>
            <p:nvPr/>
          </p:nvGrpSpPr>
          <p:grpSpPr bwMode="auto">
            <a:xfrm rot="10800000">
              <a:off x="7350897" y="4304509"/>
              <a:ext cx="145952" cy="2168305"/>
              <a:chOff x="2806" y="905"/>
              <a:chExt cx="148" cy="2509"/>
            </a:xfrm>
          </p:grpSpPr>
          <p:grpSp>
            <p:nvGrpSpPr>
              <p:cNvPr id="52" name="Group 47"/>
              <p:cNvGrpSpPr>
                <a:grpSpLocks/>
              </p:cNvGrpSpPr>
              <p:nvPr/>
            </p:nvGrpSpPr>
            <p:grpSpPr bwMode="auto">
              <a:xfrm>
                <a:off x="2806" y="905"/>
                <a:ext cx="148" cy="2509"/>
                <a:chOff x="1956" y="1311"/>
                <a:chExt cx="148" cy="2509"/>
              </a:xfrm>
            </p:grpSpPr>
            <p:sp>
              <p:nvSpPr>
                <p:cNvPr id="54" name="AutoShape 48"/>
                <p:cNvSpPr>
                  <a:spLocks noChangeArrowheads="1"/>
                </p:cNvSpPr>
                <p:nvPr/>
              </p:nvSpPr>
              <p:spPr bwMode="auto">
                <a:xfrm rot="10800000">
                  <a:off x="1956" y="2564"/>
                  <a:ext cx="148" cy="125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  <p:sp>
              <p:nvSpPr>
                <p:cNvPr id="55" name="AutoShape 49"/>
                <p:cNvSpPr>
                  <a:spLocks noChangeArrowheads="1"/>
                </p:cNvSpPr>
                <p:nvPr/>
              </p:nvSpPr>
              <p:spPr bwMode="auto">
                <a:xfrm>
                  <a:off x="1956" y="1311"/>
                  <a:ext cx="148" cy="1256"/>
                </a:xfrm>
                <a:prstGeom prst="triangle">
                  <a:avLst>
                    <a:gd name="adj" fmla="val 50000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ja-JP" altLang="en-US" sz="1800"/>
                </a:p>
              </p:txBody>
            </p:sp>
          </p:grpSp>
          <p:sp>
            <p:nvSpPr>
              <p:cNvPr id="53" name="Oval 50"/>
              <p:cNvSpPr>
                <a:spLocks noChangeArrowheads="1"/>
              </p:cNvSpPr>
              <p:nvPr/>
            </p:nvSpPr>
            <p:spPr bwMode="auto">
              <a:xfrm rot="10800000">
                <a:off x="2806" y="2086"/>
                <a:ext cx="148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56" name="Oval 51"/>
            <p:cNvSpPr>
              <a:spLocks noChangeArrowheads="1"/>
            </p:cNvSpPr>
            <p:nvPr/>
          </p:nvSpPr>
          <p:spPr bwMode="auto">
            <a:xfrm>
              <a:off x="7384030" y="5341688"/>
              <a:ext cx="76331" cy="763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" name="円弧 2"/>
          <p:cNvSpPr/>
          <p:nvPr/>
        </p:nvSpPr>
        <p:spPr>
          <a:xfrm>
            <a:off x="6936853" y="4832090"/>
            <a:ext cx="1004256" cy="1004256"/>
          </a:xfrm>
          <a:prstGeom prst="arc">
            <a:avLst>
              <a:gd name="adj1" fmla="val 16200000"/>
              <a:gd name="adj2" fmla="val 1967667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1437051" y="341459"/>
            <a:ext cx="7446759" cy="829649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０時０分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から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時０分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までの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12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時間で、時計の長針と短針は何回重なるでしょうか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？</a:t>
            </a:r>
            <a:endParaRPr kumimoji="0" lang="ja-JP" altLang="en-US" sz="20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7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27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7000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6" grpId="0" animBg="1"/>
      <p:bldP spid="37" grpId="0" animBg="1"/>
      <p:bldP spid="38" grpId="0" animBg="1"/>
      <p:bldP spid="4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角丸四角形吹き出し 100"/>
          <p:cNvSpPr/>
          <p:nvPr/>
        </p:nvSpPr>
        <p:spPr>
          <a:xfrm>
            <a:off x="594554" y="1719258"/>
            <a:ext cx="3275908" cy="780421"/>
          </a:xfrm>
          <a:prstGeom prst="wedgeRoundRectCallout">
            <a:avLst>
              <a:gd name="adj1" fmla="val -55931"/>
              <a:gd name="adj2" fmla="val 2318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最初に、長針と短針が進む速さを求めてみましょう。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26" y="1384078"/>
            <a:ext cx="2808312" cy="269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グループ化 20"/>
          <p:cNvGrpSpPr>
            <a:grpSpLocks/>
          </p:cNvGrpSpPr>
          <p:nvPr/>
        </p:nvGrpSpPr>
        <p:grpSpPr bwMode="auto">
          <a:xfrm rot="10977379">
            <a:off x="6564150" y="2421807"/>
            <a:ext cx="1181034" cy="633296"/>
            <a:chOff x="94299" y="4850277"/>
            <a:chExt cx="2235754" cy="1197421"/>
          </a:xfrm>
        </p:grpSpPr>
        <p:grpSp>
          <p:nvGrpSpPr>
            <p:cNvPr id="22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26" name="五角形 25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7" name="台形 26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24" name="五角形 23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5" name="台形 24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28" name="Group 46"/>
          <p:cNvGrpSpPr>
            <a:grpSpLocks/>
          </p:cNvGrpSpPr>
          <p:nvPr/>
        </p:nvGrpSpPr>
        <p:grpSpPr bwMode="auto">
          <a:xfrm rot="10800000">
            <a:off x="7084525" y="1651237"/>
            <a:ext cx="145952" cy="2168305"/>
            <a:chOff x="2806" y="905"/>
            <a:chExt cx="148" cy="2509"/>
          </a:xfrm>
        </p:grpSpPr>
        <p:grpSp>
          <p:nvGrpSpPr>
            <p:cNvPr id="29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31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2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0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3" name="Oval 51"/>
          <p:cNvSpPr>
            <a:spLocks noChangeArrowheads="1"/>
          </p:cNvSpPr>
          <p:nvPr/>
        </p:nvSpPr>
        <p:spPr bwMode="auto">
          <a:xfrm>
            <a:off x="7117658" y="2688416"/>
            <a:ext cx="76331" cy="76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900" y="2817275"/>
            <a:ext cx="4680520" cy="36379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>
                <a:latin typeface="+mj-ea"/>
                <a:ea typeface="+mj-ea"/>
              </a:rPr>
              <a:t>【</a:t>
            </a:r>
            <a:r>
              <a:rPr lang="ja-JP" altLang="en-US" sz="2400" dirty="0" smtClean="0">
                <a:latin typeface="+mj-ea"/>
                <a:ea typeface="+mj-ea"/>
              </a:rPr>
              <a:t>長針と短針が進む速さ</a:t>
            </a:r>
            <a:r>
              <a:rPr lang="en-US" altLang="ja-JP" sz="2400" dirty="0" smtClean="0">
                <a:latin typeface="+mj-ea"/>
                <a:ea typeface="+mj-ea"/>
              </a:rPr>
              <a:t>】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長針は１時間</a:t>
            </a:r>
            <a:r>
              <a:rPr lang="ja-JP" altLang="en-US" sz="2400" dirty="0" smtClean="0">
                <a:latin typeface="+mj-ea"/>
                <a:ea typeface="+mj-ea"/>
              </a:rPr>
              <a:t>に </a:t>
            </a:r>
            <a:r>
              <a:rPr lang="en-US" altLang="ja-JP" sz="2400" dirty="0" smtClean="0">
                <a:latin typeface="+mj-ea"/>
                <a:ea typeface="+mj-ea"/>
              </a:rPr>
              <a:t>360 </a:t>
            </a:r>
            <a:r>
              <a:rPr lang="ja-JP" altLang="en-US" sz="2400" dirty="0" smtClean="0">
                <a:latin typeface="+mj-ea"/>
                <a:ea typeface="+mj-ea"/>
              </a:rPr>
              <a:t>度回る</a:t>
            </a:r>
            <a:r>
              <a:rPr lang="ja-JP" altLang="en-US" sz="2400" dirty="0" smtClean="0">
                <a:latin typeface="+mj-ea"/>
                <a:ea typeface="+mj-ea"/>
              </a:rPr>
              <a:t>ので、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１分</a:t>
            </a:r>
            <a:r>
              <a:rPr lang="ja-JP" altLang="en-US" sz="2400" dirty="0">
                <a:latin typeface="+mj-ea"/>
                <a:ea typeface="+mj-ea"/>
              </a:rPr>
              <a:t>で </a:t>
            </a:r>
            <a:r>
              <a:rPr lang="ja-JP" altLang="en-US" sz="2400" dirty="0" smtClean="0">
                <a:latin typeface="+mj-ea"/>
                <a:ea typeface="+mj-ea"/>
              </a:rPr>
              <a:t> ６ 度動きます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　</a:t>
            </a:r>
            <a:r>
              <a:rPr lang="en-US" altLang="ja-JP" sz="2400" dirty="0" smtClean="0">
                <a:latin typeface="+mj-ea"/>
                <a:ea typeface="+mj-ea"/>
              </a:rPr>
              <a:t>360÷60</a:t>
            </a:r>
            <a:r>
              <a:rPr lang="ja-JP" altLang="en-US" sz="2400" dirty="0" smtClean="0">
                <a:latin typeface="+mj-ea"/>
                <a:ea typeface="+mj-ea"/>
              </a:rPr>
              <a:t>＝</a:t>
            </a:r>
            <a:r>
              <a:rPr lang="ja-JP" altLang="en-US" sz="2400" dirty="0" smtClean="0">
                <a:latin typeface="+mj-ea"/>
                <a:ea typeface="+mj-ea"/>
              </a:rPr>
              <a:t>６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短針</a:t>
            </a:r>
            <a:r>
              <a:rPr lang="ja-JP" altLang="en-US" sz="2400" dirty="0" smtClean="0">
                <a:latin typeface="+mj-ea"/>
                <a:ea typeface="+mj-ea"/>
              </a:rPr>
              <a:t>は </a:t>
            </a:r>
            <a:r>
              <a:rPr lang="en-US" altLang="ja-JP" sz="2400" dirty="0" smtClean="0">
                <a:latin typeface="+mj-ea"/>
                <a:ea typeface="+mj-ea"/>
              </a:rPr>
              <a:t>12 </a:t>
            </a:r>
            <a:r>
              <a:rPr lang="ja-JP" altLang="en-US" sz="2400" dirty="0" smtClean="0">
                <a:latin typeface="+mj-ea"/>
                <a:ea typeface="+mj-ea"/>
              </a:rPr>
              <a:t>時間で </a:t>
            </a:r>
            <a:r>
              <a:rPr lang="en-US" altLang="ja-JP" sz="2400" dirty="0" smtClean="0">
                <a:latin typeface="+mj-ea"/>
                <a:ea typeface="+mj-ea"/>
              </a:rPr>
              <a:t>360 </a:t>
            </a:r>
            <a:r>
              <a:rPr lang="ja-JP" altLang="en-US" sz="2400" dirty="0" smtClean="0">
                <a:latin typeface="+mj-ea"/>
                <a:ea typeface="+mj-ea"/>
              </a:rPr>
              <a:t>度回る</a:t>
            </a:r>
            <a:r>
              <a:rPr lang="ja-JP" altLang="en-US" sz="2400" dirty="0" smtClean="0">
                <a:latin typeface="+mj-ea"/>
                <a:ea typeface="+mj-ea"/>
              </a:rPr>
              <a:t>ので、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１時間</a:t>
            </a:r>
            <a:r>
              <a:rPr lang="ja-JP" altLang="en-US" sz="2400" dirty="0" smtClean="0">
                <a:latin typeface="+mj-ea"/>
                <a:ea typeface="+mj-ea"/>
              </a:rPr>
              <a:t>で </a:t>
            </a:r>
            <a:r>
              <a:rPr lang="en-US" altLang="ja-JP" sz="2400" dirty="0" smtClean="0">
                <a:latin typeface="+mj-ea"/>
                <a:ea typeface="+mj-ea"/>
              </a:rPr>
              <a:t>30 </a:t>
            </a:r>
            <a:r>
              <a:rPr lang="ja-JP" altLang="en-US" sz="2400" dirty="0" smtClean="0">
                <a:latin typeface="+mj-ea"/>
                <a:ea typeface="+mj-ea"/>
              </a:rPr>
              <a:t>度、</a:t>
            </a:r>
            <a:r>
              <a:rPr lang="ja-JP" altLang="en-US" sz="2400" dirty="0" smtClean="0">
                <a:latin typeface="+mj-ea"/>
                <a:ea typeface="+mj-ea"/>
              </a:rPr>
              <a:t>１分</a:t>
            </a:r>
            <a:r>
              <a:rPr lang="ja-JP" altLang="en-US" sz="2400" dirty="0">
                <a:latin typeface="+mj-ea"/>
                <a:ea typeface="+mj-ea"/>
              </a:rPr>
              <a:t>で </a:t>
            </a:r>
            <a:r>
              <a:rPr lang="en-US" altLang="ja-JP" sz="2400" dirty="0" smtClean="0">
                <a:latin typeface="+mj-ea"/>
                <a:ea typeface="+mj-ea"/>
              </a:rPr>
              <a:t>0.5 </a:t>
            </a:r>
            <a:r>
              <a:rPr lang="ja-JP" altLang="en-US" sz="2400" dirty="0" smtClean="0">
                <a:latin typeface="+mj-ea"/>
                <a:ea typeface="+mj-ea"/>
              </a:rPr>
              <a:t>度動く</a:t>
            </a:r>
            <a:r>
              <a:rPr lang="ja-JP" altLang="en-US" sz="2400" dirty="0" smtClean="0">
                <a:latin typeface="+mj-ea"/>
                <a:ea typeface="+mj-ea"/>
              </a:rPr>
              <a:t>。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　</a:t>
            </a:r>
            <a:r>
              <a:rPr lang="en-US" altLang="ja-JP" sz="2400" dirty="0" smtClean="0">
                <a:latin typeface="+mj-ea"/>
                <a:ea typeface="+mj-ea"/>
              </a:rPr>
              <a:t>360÷</a:t>
            </a:r>
            <a:r>
              <a:rPr lang="en-US" altLang="ja-JP" sz="2400" dirty="0" smtClean="0">
                <a:latin typeface="+mj-ea"/>
                <a:ea typeface="+mj-ea"/>
              </a:rPr>
              <a:t>12</a:t>
            </a:r>
            <a:r>
              <a:rPr lang="ja-JP" altLang="en-US" sz="2400" dirty="0" smtClean="0">
                <a:latin typeface="+mj-ea"/>
                <a:ea typeface="+mj-ea"/>
              </a:rPr>
              <a:t>＝</a:t>
            </a:r>
            <a:r>
              <a:rPr lang="en-US" altLang="ja-JP" sz="2400" dirty="0" smtClean="0">
                <a:latin typeface="+mj-ea"/>
                <a:ea typeface="+mj-ea"/>
              </a:rPr>
              <a:t>30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+mj-ea"/>
                <a:ea typeface="+mj-ea"/>
              </a:rPr>
              <a:t>　</a:t>
            </a:r>
            <a:r>
              <a:rPr lang="en-US" altLang="ja-JP" sz="2400" dirty="0" smtClean="0">
                <a:latin typeface="+mj-ea"/>
                <a:ea typeface="+mj-ea"/>
              </a:rPr>
              <a:t>30÷60</a:t>
            </a:r>
            <a:r>
              <a:rPr lang="ja-JP" altLang="en-US" sz="2400" dirty="0" smtClean="0">
                <a:latin typeface="+mj-ea"/>
                <a:ea typeface="+mj-ea"/>
              </a:rPr>
              <a:t>＝</a:t>
            </a:r>
            <a:r>
              <a:rPr lang="en-US" altLang="ja-JP" sz="2400" dirty="0" smtClean="0">
                <a:latin typeface="+mj-ea"/>
                <a:ea typeface="+mj-ea"/>
              </a:rPr>
              <a:t>0.5</a:t>
            </a:r>
            <a:endParaRPr lang="ja-JP" altLang="en-US" sz="2400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44691" y="5175187"/>
            <a:ext cx="3524915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針の速さを分速で表すと</a:t>
            </a:r>
            <a:endParaRPr lang="en-US" altLang="ja-JP" sz="2400" dirty="0" smtClean="0">
              <a:solidFill>
                <a:srgbClr val="000000"/>
              </a:solidFill>
              <a:latin typeface="ＭＳ Ｐゴシック"/>
            </a:endParaRPr>
          </a:p>
          <a:p>
            <a:pPr lvl="0"/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長針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</a:rPr>
              <a:t>	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分速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６度</a:t>
            </a:r>
            <a:endParaRPr lang="en-US" altLang="ja-JP" sz="2400" dirty="0" smtClean="0">
              <a:solidFill>
                <a:srgbClr val="000000"/>
              </a:solidFill>
              <a:latin typeface="ＭＳ Ｐゴシック"/>
            </a:endParaRPr>
          </a:p>
          <a:p>
            <a:pPr lvl="0"/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短針</a:t>
            </a:r>
            <a:r>
              <a:rPr lang="ja-JP" altLang="en-US" sz="2400" dirty="0">
                <a:solidFill>
                  <a:srgbClr val="000000"/>
                </a:solidFill>
                <a:latin typeface="ＭＳ Ｐゴシック"/>
              </a:rPr>
              <a:t>	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分速</a:t>
            </a:r>
            <a:r>
              <a:rPr lang="en-US" altLang="ja-JP" sz="2400" dirty="0" smtClean="0">
                <a:solidFill>
                  <a:srgbClr val="000000"/>
                </a:solidFill>
                <a:latin typeface="ＭＳ Ｐゴシック"/>
              </a:rPr>
              <a:t>0.5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/>
              </a:rPr>
              <a:t>度</a:t>
            </a:r>
            <a:endParaRPr lang="ja-JP" altLang="en-US" sz="2400" dirty="0">
              <a:solidFill>
                <a:srgbClr val="000000"/>
              </a:solidFill>
              <a:latin typeface="ＭＳ Ｐゴシック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904737" y="286114"/>
            <a:ext cx="497638" cy="4976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メモ 5"/>
          <p:cNvSpPr/>
          <p:nvPr/>
        </p:nvSpPr>
        <p:spPr>
          <a:xfrm rot="10800000" flipV="1">
            <a:off x="2532763" y="3326683"/>
            <a:ext cx="613848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メモ 34"/>
          <p:cNvSpPr/>
          <p:nvPr/>
        </p:nvSpPr>
        <p:spPr>
          <a:xfrm rot="10800000" flipV="1">
            <a:off x="1310849" y="3756279"/>
            <a:ext cx="439509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メモ 35"/>
          <p:cNvSpPr/>
          <p:nvPr/>
        </p:nvSpPr>
        <p:spPr>
          <a:xfrm rot="10800000" flipV="1">
            <a:off x="594554" y="4179655"/>
            <a:ext cx="1671946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メモ 36"/>
          <p:cNvSpPr/>
          <p:nvPr/>
        </p:nvSpPr>
        <p:spPr>
          <a:xfrm rot="10800000" flipV="1">
            <a:off x="1415064" y="4626976"/>
            <a:ext cx="452955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メモ 37"/>
          <p:cNvSpPr/>
          <p:nvPr/>
        </p:nvSpPr>
        <p:spPr>
          <a:xfrm rot="10800000" flipV="1">
            <a:off x="1608927" y="5078574"/>
            <a:ext cx="452955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メモ 38"/>
          <p:cNvSpPr/>
          <p:nvPr/>
        </p:nvSpPr>
        <p:spPr>
          <a:xfrm rot="10800000" flipV="1">
            <a:off x="3451173" y="5078573"/>
            <a:ext cx="452955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メモ 39"/>
          <p:cNvSpPr/>
          <p:nvPr/>
        </p:nvSpPr>
        <p:spPr>
          <a:xfrm rot="10800000" flipV="1">
            <a:off x="600039" y="5528572"/>
            <a:ext cx="1815963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メモ 40"/>
          <p:cNvSpPr/>
          <p:nvPr/>
        </p:nvSpPr>
        <p:spPr>
          <a:xfrm rot="10800000" flipV="1">
            <a:off x="600040" y="5954280"/>
            <a:ext cx="1815963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1437051" y="341459"/>
            <a:ext cx="7446759" cy="82964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長針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と短針の動く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速さと間の距離を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もとにして、２つの針が重なる時</a:t>
            </a:r>
            <a:r>
              <a:rPr kumimoji="0" lang="ja-JP" altLang="en-US" sz="2400" b="1" kern="0" dirty="0" err="1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計算で求めよう。</a:t>
            </a:r>
            <a:endParaRPr kumimoji="0" lang="ja-JP" altLang="en-US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0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3" grpId="0" animBg="1"/>
      <p:bldP spid="3" grpId="0" animBg="1"/>
      <p:bldP spid="5" grpId="0" uiExpand="1" build="allAtOnce" animBg="1"/>
      <p:bldP spid="6" grpId="0" animBg="1"/>
      <p:bldP spid="6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09900" y="2420888"/>
                <a:ext cx="5162913" cy="39065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【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求め方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】</a:t>
                </a:r>
                <a:endParaRPr lang="ja-JP" altLang="en-US" sz="2400" dirty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長針</a:t>
                </a:r>
                <a:r>
                  <a:rPr lang="ja-JP" altLang="en-US" sz="2400" dirty="0">
                    <a:latin typeface="+mj-ea"/>
                    <a:ea typeface="+mj-ea"/>
                  </a:rPr>
                  <a:t>は短針を追いかけるよう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に</a:t>
                </a:r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それぞれ１分で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６度、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0.5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度進む</a:t>
                </a:r>
                <a:r>
                  <a:rPr lang="ja-JP" altLang="en-US" sz="2400" dirty="0">
                    <a:latin typeface="+mj-ea"/>
                    <a:ea typeface="+mj-ea"/>
                  </a:rPr>
                  <a:t>ので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、</a:t>
                </a:r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１分で２つの</a:t>
                </a:r>
                <a:r>
                  <a:rPr lang="ja-JP" altLang="en-US" sz="2400" dirty="0">
                    <a:latin typeface="+mj-ea"/>
                    <a:ea typeface="+mj-ea"/>
                  </a:rPr>
                  <a:t>針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は、 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5.5 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度近づくことに</a:t>
                </a:r>
                <a:r>
                  <a:rPr lang="ja-JP" altLang="en-US" sz="2400" dirty="0">
                    <a:latin typeface="+mj-ea"/>
                    <a:ea typeface="+mj-ea"/>
                  </a:rPr>
                  <a:t>なる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。</a:t>
                </a:r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２時</a:t>
                </a:r>
                <a:r>
                  <a:rPr lang="ja-JP" altLang="en-US" sz="2400" dirty="0">
                    <a:latin typeface="+mj-ea"/>
                    <a:ea typeface="+mj-ea"/>
                  </a:rPr>
                  <a:t>ちょうどでは長針と短針が </a:t>
                </a:r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 60 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度離れて</a:t>
                </a:r>
                <a:r>
                  <a:rPr lang="ja-JP" altLang="en-US" sz="2400" dirty="0">
                    <a:latin typeface="+mj-ea"/>
                    <a:ea typeface="+mj-ea"/>
                  </a:rPr>
                  <a:t>いるから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　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60 </a:t>
                </a:r>
                <a:r>
                  <a:rPr lang="en-US" altLang="ja-JP" sz="2400" dirty="0">
                    <a:latin typeface="+mj-ea"/>
                    <a:ea typeface="+mj-ea"/>
                  </a:rPr>
                  <a:t>÷ 5.5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600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</a:t>
                </a:r>
                <a:r>
                  <a:rPr lang="en-US" altLang="ja-JP" sz="2400" dirty="0">
                    <a:latin typeface="+mj-ea"/>
                    <a:ea typeface="+mj-ea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120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(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分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)</a:t>
                </a:r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0" y="2420888"/>
                <a:ext cx="5162913" cy="3906519"/>
              </a:xfrm>
              <a:prstGeom prst="rect">
                <a:avLst/>
              </a:prstGeom>
              <a:blipFill rotWithShape="0">
                <a:blip r:embed="rId4"/>
                <a:stretch>
                  <a:fillRect l="-1407" t="-4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5794829" y="4900006"/>
                <a:ext cx="2959260" cy="1424172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重なる時こくは</a:t>
                </a:r>
                <a:endParaRPr lang="en-US" altLang="ja-JP" sz="2400" dirty="0" smtClean="0">
                  <a:solidFill>
                    <a:srgbClr val="000000"/>
                  </a:solidFill>
                  <a:latin typeface="ＭＳ Ｐゴシック"/>
                </a:endParaRPr>
              </a:p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２時</a:t>
                </a:r>
                <a:r>
                  <a:rPr lang="en-US" altLang="ja-JP" sz="2400" dirty="0">
                    <a:latin typeface="+mj-ea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分です</a:t>
                </a:r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。</a:t>
                </a:r>
                <a:endParaRPr lang="en-US" altLang="ja-JP" sz="2400" dirty="0" smtClean="0">
                  <a:solidFill>
                    <a:srgbClr val="000000"/>
                  </a:solidFill>
                  <a:latin typeface="ＭＳ Ｐゴシック"/>
                </a:endParaRPr>
              </a:p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（約２時１０分５５秒）</a:t>
                </a:r>
                <a:endParaRPr lang="ja-JP" altLang="en-US" sz="2400" dirty="0">
                  <a:solidFill>
                    <a:srgbClr val="000000"/>
                  </a:solidFill>
                  <a:latin typeface="ＭＳ Ｐゴシック"/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29" y="4900006"/>
                <a:ext cx="2959260" cy="1424172"/>
              </a:xfrm>
              <a:prstGeom prst="rect">
                <a:avLst/>
              </a:prstGeom>
              <a:blipFill rotWithShape="0">
                <a:blip r:embed="rId5"/>
                <a:stretch>
                  <a:fillRect l="-2648" t="-2092" b="-7531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/>
          <p:cNvSpPr/>
          <p:nvPr/>
        </p:nvSpPr>
        <p:spPr>
          <a:xfrm>
            <a:off x="904737" y="286114"/>
            <a:ext cx="497638" cy="4976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437051" y="341459"/>
            <a:ext cx="7446759" cy="82964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長針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と短針の動く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速さと間の距離を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もとにして、２つの針が重なる時</a:t>
            </a:r>
            <a:r>
              <a:rPr kumimoji="0" lang="ja-JP" altLang="en-US" sz="2400" b="1" kern="0" dirty="0" err="1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計算で求めよう。</a:t>
            </a:r>
            <a:endParaRPr kumimoji="0" lang="ja-JP" altLang="en-US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6" name="角丸四角形吹き出し 35"/>
          <p:cNvSpPr/>
          <p:nvPr/>
        </p:nvSpPr>
        <p:spPr>
          <a:xfrm>
            <a:off x="1328366" y="1285351"/>
            <a:ext cx="4369112" cy="780421"/>
          </a:xfrm>
          <a:prstGeom prst="wedgeRoundRectCallout">
            <a:avLst>
              <a:gd name="adj1" fmla="val -55931"/>
              <a:gd name="adj2" fmla="val 23186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長針と短針の間の距離は、２つの針の間の角度で考えます。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77" y="1341438"/>
            <a:ext cx="2808312" cy="269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グループ化 37"/>
          <p:cNvGrpSpPr>
            <a:grpSpLocks/>
          </p:cNvGrpSpPr>
          <p:nvPr/>
        </p:nvGrpSpPr>
        <p:grpSpPr bwMode="auto">
          <a:xfrm rot="10977379">
            <a:off x="6700801" y="2379167"/>
            <a:ext cx="1181034" cy="633296"/>
            <a:chOff x="94299" y="4850277"/>
            <a:chExt cx="2235754" cy="1197421"/>
          </a:xfrm>
        </p:grpSpPr>
        <p:grpSp>
          <p:nvGrpSpPr>
            <p:cNvPr id="39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43" name="五角形 42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6" name="台形 45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41" name="五角形 40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42" name="台形 41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47" name="Group 46"/>
          <p:cNvGrpSpPr>
            <a:grpSpLocks/>
          </p:cNvGrpSpPr>
          <p:nvPr/>
        </p:nvGrpSpPr>
        <p:grpSpPr bwMode="auto">
          <a:xfrm rot="10800000">
            <a:off x="7221176" y="1608597"/>
            <a:ext cx="145952" cy="2168305"/>
            <a:chOff x="2806" y="905"/>
            <a:chExt cx="148" cy="2509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50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1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49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7254309" y="2645776"/>
            <a:ext cx="76331" cy="76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3" name="メモ 52"/>
          <p:cNvSpPr/>
          <p:nvPr/>
        </p:nvSpPr>
        <p:spPr>
          <a:xfrm rot="10800000" flipV="1">
            <a:off x="2806004" y="3803247"/>
            <a:ext cx="613848" cy="34891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メモ 53"/>
          <p:cNvSpPr/>
          <p:nvPr/>
        </p:nvSpPr>
        <p:spPr>
          <a:xfrm rot="10800000" flipV="1">
            <a:off x="476249" y="5120833"/>
            <a:ext cx="460561" cy="372103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メモ 54"/>
          <p:cNvSpPr/>
          <p:nvPr/>
        </p:nvSpPr>
        <p:spPr>
          <a:xfrm rot="10800000" flipV="1">
            <a:off x="597812" y="5578189"/>
            <a:ext cx="4488537" cy="64754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円弧 55"/>
          <p:cNvSpPr/>
          <p:nvPr/>
        </p:nvSpPr>
        <p:spPr>
          <a:xfrm>
            <a:off x="6799684" y="2169523"/>
            <a:ext cx="1004256" cy="1004256"/>
          </a:xfrm>
          <a:prstGeom prst="arc">
            <a:avLst>
              <a:gd name="adj1" fmla="val 16200000"/>
              <a:gd name="adj2" fmla="val 1967667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81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27000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27000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allAtOnce" animBg="1"/>
      <p:bldP spid="36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角丸四角形吹き出し 100"/>
          <p:cNvSpPr/>
          <p:nvPr/>
        </p:nvSpPr>
        <p:spPr>
          <a:xfrm>
            <a:off x="1080067" y="1365654"/>
            <a:ext cx="4621827" cy="775213"/>
          </a:xfrm>
          <a:prstGeom prst="wedgeRoundRectCallout">
            <a:avLst>
              <a:gd name="adj1" fmla="val -57238"/>
              <a:gd name="adj2" fmla="val 26949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３時から４時までの間で、長針と短針が重なる時</a:t>
            </a:r>
            <a:r>
              <a:rPr kumimoji="0" lang="ja-JP" alt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こくを</a:t>
            </a:r>
            <a:r>
              <a:rPr kumimoji="0" lang="ja-JP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計算で求めてみましょう。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57" y="1341438"/>
            <a:ext cx="2808312" cy="2695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グループ化 20"/>
          <p:cNvGrpSpPr>
            <a:grpSpLocks/>
          </p:cNvGrpSpPr>
          <p:nvPr/>
        </p:nvGrpSpPr>
        <p:grpSpPr bwMode="auto">
          <a:xfrm rot="12890862">
            <a:off x="6568481" y="2360117"/>
            <a:ext cx="1181034" cy="633296"/>
            <a:chOff x="94299" y="4850277"/>
            <a:chExt cx="2235754" cy="1197421"/>
          </a:xfrm>
        </p:grpSpPr>
        <p:grpSp>
          <p:nvGrpSpPr>
            <p:cNvPr id="22" name="グループ化 5"/>
            <p:cNvGrpSpPr>
              <a:grpSpLocks/>
            </p:cNvGrpSpPr>
            <p:nvPr/>
          </p:nvGrpSpPr>
          <p:grpSpPr bwMode="auto">
            <a:xfrm>
              <a:off x="94299" y="5569846"/>
              <a:ext cx="1191753" cy="477852"/>
              <a:chOff x="6495227" y="4604765"/>
              <a:chExt cx="952213" cy="393288"/>
            </a:xfrm>
          </p:grpSpPr>
          <p:sp>
            <p:nvSpPr>
              <p:cNvPr id="26" name="五角形 25"/>
              <p:cNvSpPr/>
              <p:nvPr/>
            </p:nvSpPr>
            <p:spPr>
              <a:xfrm rot="14165198">
                <a:off x="6738381" y="4516082"/>
                <a:ext cx="233653" cy="725713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7" name="台形 26"/>
              <p:cNvSpPr/>
              <p:nvPr/>
            </p:nvSpPr>
            <p:spPr>
              <a:xfrm rot="3299004">
                <a:off x="6969738" y="4359582"/>
                <a:ext cx="229737" cy="720638"/>
              </a:xfrm>
              <a:prstGeom prst="trapezoid">
                <a:avLst>
                  <a:gd name="adj" fmla="val 16091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 rot="10800000">
              <a:off x="1138300" y="4850277"/>
              <a:ext cx="1191753" cy="477852"/>
              <a:chOff x="6495227" y="4604765"/>
              <a:chExt cx="952213" cy="393288"/>
            </a:xfrm>
            <a:noFill/>
          </p:grpSpPr>
          <p:sp>
            <p:nvSpPr>
              <p:cNvPr id="24" name="五角形 23"/>
              <p:cNvSpPr/>
              <p:nvPr/>
            </p:nvSpPr>
            <p:spPr>
              <a:xfrm rot="14165198">
                <a:off x="6740755" y="4518056"/>
                <a:ext cx="234469" cy="725526"/>
              </a:xfrm>
              <a:prstGeom prst="pent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sp>
            <p:nvSpPr>
              <p:cNvPr id="25" name="台形 24"/>
              <p:cNvSpPr/>
              <p:nvPr/>
            </p:nvSpPr>
            <p:spPr>
              <a:xfrm rot="3299004">
                <a:off x="6972300" y="4359825"/>
                <a:ext cx="230200" cy="720080"/>
              </a:xfrm>
              <a:prstGeom prst="trapezoid">
                <a:avLst>
                  <a:gd name="adj" fmla="val 1609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</p:grpSp>
      </p:grpSp>
      <p:grpSp>
        <p:nvGrpSpPr>
          <p:cNvPr id="28" name="Group 46"/>
          <p:cNvGrpSpPr>
            <a:grpSpLocks/>
          </p:cNvGrpSpPr>
          <p:nvPr/>
        </p:nvGrpSpPr>
        <p:grpSpPr bwMode="auto">
          <a:xfrm rot="10800000">
            <a:off x="7088856" y="1608597"/>
            <a:ext cx="145952" cy="2168305"/>
            <a:chOff x="2806" y="905"/>
            <a:chExt cx="148" cy="2509"/>
          </a:xfrm>
        </p:grpSpPr>
        <p:grpSp>
          <p:nvGrpSpPr>
            <p:cNvPr id="29" name="Group 47"/>
            <p:cNvGrpSpPr>
              <a:grpSpLocks/>
            </p:cNvGrpSpPr>
            <p:nvPr/>
          </p:nvGrpSpPr>
          <p:grpSpPr bwMode="auto">
            <a:xfrm>
              <a:off x="2806" y="905"/>
              <a:ext cx="148" cy="2509"/>
              <a:chOff x="1956" y="1311"/>
              <a:chExt cx="148" cy="2509"/>
            </a:xfrm>
          </p:grpSpPr>
          <p:sp>
            <p:nvSpPr>
              <p:cNvPr id="31" name="AutoShape 48"/>
              <p:cNvSpPr>
                <a:spLocks noChangeArrowheads="1"/>
              </p:cNvSpPr>
              <p:nvPr/>
            </p:nvSpPr>
            <p:spPr bwMode="auto">
              <a:xfrm rot="10800000">
                <a:off x="1956" y="2564"/>
                <a:ext cx="148" cy="125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2" name="AutoShape 49"/>
              <p:cNvSpPr>
                <a:spLocks noChangeArrowheads="1"/>
              </p:cNvSpPr>
              <p:nvPr/>
            </p:nvSpPr>
            <p:spPr bwMode="auto">
              <a:xfrm>
                <a:off x="1956" y="1311"/>
                <a:ext cx="148" cy="1256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sp>
          <p:nvSpPr>
            <p:cNvPr id="30" name="Oval 50"/>
            <p:cNvSpPr>
              <a:spLocks noChangeArrowheads="1"/>
            </p:cNvSpPr>
            <p:nvPr/>
          </p:nvSpPr>
          <p:spPr bwMode="auto">
            <a:xfrm rot="10800000">
              <a:off x="2806" y="2086"/>
              <a:ext cx="148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</p:grpSp>
      <p:sp>
        <p:nvSpPr>
          <p:cNvPr id="33" name="Oval 51"/>
          <p:cNvSpPr>
            <a:spLocks noChangeArrowheads="1"/>
          </p:cNvSpPr>
          <p:nvPr/>
        </p:nvSpPr>
        <p:spPr bwMode="auto">
          <a:xfrm>
            <a:off x="7121989" y="2645776"/>
            <a:ext cx="76331" cy="76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17098" y="2628366"/>
                <a:ext cx="4878635" cy="213372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【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求め方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】</a:t>
                </a:r>
                <a:endParaRPr lang="ja-JP" altLang="en-US" sz="2400" dirty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2400" dirty="0" smtClean="0">
                    <a:latin typeface="+mj-ea"/>
                    <a:ea typeface="+mj-ea"/>
                  </a:rPr>
                  <a:t>３時</a:t>
                </a:r>
                <a:r>
                  <a:rPr lang="ja-JP" altLang="en-US" sz="2400" dirty="0">
                    <a:latin typeface="+mj-ea"/>
                    <a:ea typeface="+mj-ea"/>
                  </a:rPr>
                  <a:t>ちょうどでは長針と短針が </a:t>
                </a:r>
                <a:endParaRPr lang="en-US" altLang="ja-JP" sz="2400" dirty="0" smtClean="0">
                  <a:latin typeface="+mj-ea"/>
                  <a:ea typeface="+mj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 90 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度離れて</a:t>
                </a:r>
                <a:r>
                  <a:rPr lang="ja-JP" altLang="en-US" sz="2400" dirty="0">
                    <a:latin typeface="+mj-ea"/>
                    <a:ea typeface="+mj-ea"/>
                  </a:rPr>
                  <a:t>いるから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ja-JP" sz="2400" dirty="0" smtClean="0">
                    <a:latin typeface="+mj-ea"/>
                    <a:ea typeface="+mj-ea"/>
                  </a:rPr>
                  <a:t>90 </a:t>
                </a:r>
                <a:r>
                  <a:rPr lang="en-US" altLang="ja-JP" sz="2400" dirty="0">
                    <a:latin typeface="+mj-ea"/>
                    <a:ea typeface="+mj-ea"/>
                  </a:rPr>
                  <a:t>÷ 5.5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 smtClean="0">
                            <a:latin typeface="+mj-ea"/>
                            <a:ea typeface="+mj-ea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</a:t>
                </a:r>
                <a:r>
                  <a:rPr lang="en-US" altLang="ja-JP" sz="2400" dirty="0">
                    <a:latin typeface="+mj-ea"/>
                    <a:ea typeface="+mj-ea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ja-JP" sz="2400" i="0" smtClean="0">
                            <a:latin typeface="+mj-ea"/>
                            <a:ea typeface="+mj-ea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= 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(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分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)</a:t>
                </a:r>
                <a:endParaRPr lang="ja-JP" altLang="en-US" sz="2400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98" y="2628366"/>
                <a:ext cx="4878635" cy="2133726"/>
              </a:xfrm>
              <a:prstGeom prst="rect">
                <a:avLst/>
              </a:prstGeom>
              <a:blipFill rotWithShape="0">
                <a:blip r:embed="rId5"/>
                <a:stretch>
                  <a:fillRect l="-1487" t="-84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5825717" y="4304509"/>
                <a:ext cx="2672229" cy="1422954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重なる時こくは</a:t>
                </a:r>
                <a:endParaRPr lang="en-US" altLang="ja-JP" sz="2400" dirty="0" smtClean="0">
                  <a:solidFill>
                    <a:srgbClr val="000000"/>
                  </a:solidFill>
                  <a:latin typeface="ＭＳ Ｐゴシック"/>
                </a:endParaRPr>
              </a:p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３時</a:t>
                </a:r>
                <a:r>
                  <a:rPr lang="en-US" altLang="ja-JP" sz="2400" dirty="0" smtClean="0">
                    <a:latin typeface="+mj-ea"/>
                  </a:rPr>
                  <a:t>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i="0">
                            <a:latin typeface="+mj-ea"/>
                            <a:ea typeface="+mj-ea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>
                            <a:latin typeface="+mj-ea"/>
                          </a:rPr>
                          <m:t>11</m:t>
                        </m:r>
                      </m:den>
                    </m:f>
                  </m:oMath>
                </a14:m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分です</a:t>
                </a:r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。</a:t>
                </a:r>
                <a:endParaRPr lang="en-US" altLang="ja-JP" sz="2400" dirty="0" smtClean="0">
                  <a:solidFill>
                    <a:srgbClr val="000000"/>
                  </a:solidFill>
                  <a:latin typeface="ＭＳ Ｐゴシック"/>
                </a:endParaRPr>
              </a:p>
              <a:p>
                <a:pPr lvl="0"/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（約３時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ＭＳ Ｐゴシック"/>
                  </a:rPr>
                  <a:t>16</a:t>
                </a:r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分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ＭＳ Ｐゴシック"/>
                  </a:rPr>
                  <a:t>22</a:t>
                </a:r>
                <a:r>
                  <a:rPr lang="ja-JP" altLang="en-US" sz="2400" dirty="0" smtClean="0">
                    <a:solidFill>
                      <a:srgbClr val="000000"/>
                    </a:solidFill>
                    <a:latin typeface="ＭＳ Ｐゴシック"/>
                  </a:rPr>
                  <a:t>秒）</a:t>
                </a:r>
                <a:endParaRPr lang="ja-JP" altLang="en-US" sz="2400" dirty="0">
                  <a:solidFill>
                    <a:srgbClr val="000000"/>
                  </a:solidFill>
                  <a:latin typeface="ＭＳ Ｐゴシック"/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717" y="4304509"/>
                <a:ext cx="2672229" cy="1422954"/>
              </a:xfrm>
              <a:prstGeom prst="rect">
                <a:avLst/>
              </a:prstGeom>
              <a:blipFill rotWithShape="0">
                <a:blip r:embed="rId6"/>
                <a:stretch>
                  <a:fillRect l="-2928" t="-2083" b="-7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/楕円 33"/>
          <p:cNvSpPr/>
          <p:nvPr/>
        </p:nvSpPr>
        <p:spPr>
          <a:xfrm>
            <a:off x="904737" y="286114"/>
            <a:ext cx="497638" cy="49763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437051" y="341459"/>
            <a:ext cx="7446759" cy="82964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長針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と短針の動く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速さと間の距離を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もとにして、２つの針が重なる時</a:t>
            </a:r>
            <a:r>
              <a:rPr kumimoji="0" lang="ja-JP" altLang="en-US" sz="2400" b="1" kern="0" dirty="0" err="1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こくを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計算で求めよう。</a:t>
            </a:r>
            <a:endParaRPr kumimoji="0" lang="ja-JP" altLang="en-US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6" name="メモ 35"/>
          <p:cNvSpPr/>
          <p:nvPr/>
        </p:nvSpPr>
        <p:spPr>
          <a:xfrm rot="10800000" flipV="1">
            <a:off x="465475" y="3602445"/>
            <a:ext cx="525125" cy="340905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メモ 36"/>
          <p:cNvSpPr/>
          <p:nvPr/>
        </p:nvSpPr>
        <p:spPr>
          <a:xfrm rot="10800000" flipV="1">
            <a:off x="465475" y="4038838"/>
            <a:ext cx="4488537" cy="647544"/>
          </a:xfrm>
          <a:prstGeom prst="foldedCorner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角丸四角形吹き出し 37"/>
          <p:cNvSpPr/>
          <p:nvPr/>
        </p:nvSpPr>
        <p:spPr>
          <a:xfrm>
            <a:off x="1080067" y="5015986"/>
            <a:ext cx="4215666" cy="579062"/>
          </a:xfrm>
          <a:prstGeom prst="wedgeRoundRectCallout">
            <a:avLst>
              <a:gd name="adj1" fmla="val -57238"/>
              <a:gd name="adj2" fmla="val 21467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>
              <a:defRPr/>
            </a:pPr>
            <a:r>
              <a:rPr kumimoji="0" lang="ja-JP" altLang="en-US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他の時こくも計算で求めてみましょう。</a:t>
            </a:r>
            <a:endParaRPr kumimoji="0" lang="en-US" altLang="ja-JP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9" name="円弧 38"/>
          <p:cNvSpPr/>
          <p:nvPr/>
        </p:nvSpPr>
        <p:spPr>
          <a:xfrm>
            <a:off x="6650554" y="2192510"/>
            <a:ext cx="1004256" cy="1004256"/>
          </a:xfrm>
          <a:prstGeom prst="arc">
            <a:avLst>
              <a:gd name="adj1" fmla="val 16200000"/>
              <a:gd name="adj2" fmla="val 1574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0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908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908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" grpId="0" animBg="1"/>
      <p:bldP spid="5" grpId="0" uiExpand="1" build="allAtOnce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" y="245732"/>
            <a:ext cx="10112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角丸四角形吹き出し 44"/>
          <p:cNvSpPr/>
          <p:nvPr/>
        </p:nvSpPr>
        <p:spPr>
          <a:xfrm>
            <a:off x="1233767" y="286114"/>
            <a:ext cx="7632848" cy="964756"/>
          </a:xfrm>
          <a:prstGeom prst="wedgeRoundRectCallout">
            <a:avLst>
              <a:gd name="adj1" fmla="val -53330"/>
              <a:gd name="adj2" fmla="val 20435"/>
              <a:gd name="adj3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pPr lvl="0"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時計の長針と短針の動く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速さ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と間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の角度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を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もとにして、小学生でもできる計算で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教科書体M" panose="03000609000000000000" pitchFamily="65" charset="-128"/>
                <a:ea typeface="AR教科書体M" panose="03000609000000000000" pitchFamily="65" charset="-128"/>
              </a:rPr>
              <a:t>求めることができました。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4642" y="1988840"/>
            <a:ext cx="3638072" cy="452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０ 時 ０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１ 時 ５・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5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２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10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10/11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３ 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16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4/11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４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21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9/11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５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27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3/11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６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32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8/11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７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38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2/11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８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43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7/11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９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49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1/11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</a:p>
          <a:p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10 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 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54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・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6/11 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分</a:t>
            </a:r>
            <a:endParaRPr kumimoji="0" lang="en-US" altLang="ja-JP" sz="2400" b="1" kern="0" dirty="0" smtClean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答えは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11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回です。</a:t>
            </a:r>
            <a:endParaRPr kumimoji="0" lang="ja-JP" altLang="en-US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674642" y="1427774"/>
            <a:ext cx="3570208" cy="461665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t"/>
          <a:lstStyle/>
          <a:p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長針と短針が重なる時刻</a:t>
            </a:r>
          </a:p>
        </p:txBody>
      </p:sp>
      <p:sp>
        <p:nvSpPr>
          <p:cNvPr id="7" name="円/楕円 6"/>
          <p:cNvSpPr/>
          <p:nvPr/>
        </p:nvSpPr>
        <p:spPr>
          <a:xfrm>
            <a:off x="366301" y="1666618"/>
            <a:ext cx="497638" cy="497638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70C0"/>
                </a:solidFill>
              </a:rPr>
              <a:t>ま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9465" y="2227362"/>
            <a:ext cx="3960441" cy="412756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【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重なる時</a:t>
            </a:r>
            <a:r>
              <a:rPr kumimoji="0" lang="ja-JP" altLang="en-US" sz="2400" b="1" kern="0" dirty="0" err="1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こくの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求め方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】</a:t>
            </a: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①長針と短針は、１分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で　　</a:t>
            </a:r>
            <a:endParaRPr kumimoji="0" lang="en-US" altLang="ja-JP" sz="2400" b="1" kern="0" dirty="0" smtClean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5.5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度近づく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。</a:t>
            </a:r>
            <a:endParaRPr kumimoji="0" lang="en-US" altLang="ja-JP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②長針と短針の間の角度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を　</a:t>
            </a:r>
            <a:endParaRPr kumimoji="0" lang="en-US" altLang="ja-JP" sz="2400" b="1" kern="0" dirty="0" smtClean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考える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。</a:t>
            </a:r>
            <a:endParaRPr kumimoji="0" lang="en-US" altLang="ja-JP" sz="24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③間の角度</a:t>
            </a:r>
            <a:r>
              <a:rPr kumimoji="0" lang="en-US" altLang="ja-JP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÷</a:t>
            </a:r>
            <a:r>
              <a:rPr kumimoji="0" lang="en-US" altLang="ja-JP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5.5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度で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重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</a:t>
            </a:r>
            <a:endParaRPr kumimoji="0" lang="en-US" altLang="ja-JP" sz="2400" b="1" kern="0" dirty="0" smtClean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</a:t>
            </a:r>
            <a:r>
              <a:rPr kumimoji="0" lang="ja-JP" altLang="en-US" sz="2400" b="1" kern="0" dirty="0" err="1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るまでの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時間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を</a:t>
            </a:r>
            <a:r>
              <a:rPr kumimoji="0" lang="ja-JP" altLang="en-US" sz="2400" b="1" kern="0" dirty="0" smtClean="0">
                <a:solidFill>
                  <a:prstClr val="black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求める。</a:t>
            </a:r>
            <a:endParaRPr kumimoji="0" lang="ja-JP" altLang="en-US" sz="2000" b="1" kern="0" dirty="0">
              <a:solidFill>
                <a:prstClr val="black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2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2.6|8.9"/>
</p:tagLst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kumimoji="1"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5188</TotalTime>
  <Words>633</Words>
  <Application>Microsoft Office PowerPoint</Application>
  <PresentationFormat>画面に合わせる (4:3)</PresentationFormat>
  <Paragraphs>88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AR P丸ゴシック体E</vt:lpstr>
      <vt:lpstr>Arial</vt:lpstr>
      <vt:lpstr>AR教科書体M</vt:lpstr>
      <vt:lpstr>Calibri</vt:lpstr>
      <vt:lpstr>Cambria Math</vt:lpstr>
      <vt:lpstr>ＭＳ Ｐゴシック</vt:lpstr>
      <vt:lpstr>HG丸ｺﾞｼｯｸM-PRO</vt:lpstr>
      <vt:lpstr>フラッシュ１</vt:lpstr>
      <vt:lpstr>頭の体操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打ち消しの言葉</dc:title>
  <dc:creator>小泉 浩</dc:creator>
  <cp:lastModifiedBy>小泉 浩</cp:lastModifiedBy>
  <cp:revision>210</cp:revision>
  <dcterms:created xsi:type="dcterms:W3CDTF">2015-06-25T04:58:05Z</dcterms:created>
  <dcterms:modified xsi:type="dcterms:W3CDTF">2020-07-16T02:17:48Z</dcterms:modified>
</cp:coreProperties>
</file>