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8" r:id="rId2"/>
    <p:sldId id="261" r:id="rId3"/>
    <p:sldId id="266" r:id="rId4"/>
    <p:sldId id="276" r:id="rId5"/>
    <p:sldId id="268" r:id="rId6"/>
    <p:sldId id="269" r:id="rId7"/>
    <p:sldId id="270" r:id="rId8"/>
    <p:sldId id="271" r:id="rId9"/>
    <p:sldId id="262" r:id="rId10"/>
    <p:sldId id="272" r:id="rId11"/>
    <p:sldId id="263" r:id="rId12"/>
    <p:sldId id="264" r:id="rId13"/>
    <p:sldId id="265" r:id="rId14"/>
    <p:sldId id="273" r:id="rId15"/>
    <p:sldId id="274" r:id="rId16"/>
    <p:sldId id="275" r:id="rId17"/>
  </p:sldIdLst>
  <p:sldSz cx="9144000" cy="6858000" type="screen4x3"/>
  <p:notesSz cx="6858000" cy="9144000"/>
  <p:embeddedFontLst>
    <p:embeddedFont>
      <p:font typeface="AR P丸ゴシック体E" panose="020F0900000000000000" pitchFamily="50" charset="-12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G丸ｺﾞｼｯｸM-PRO" panose="020F0600000000000000" pitchFamily="50" charset="-128"/>
      <p:regular r:id="rId2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54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2020/7/1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mtClean="0">
                <a:ea typeface="HG丸ｺﾞｼｯｸM-PRO" pitchFamily="50" charset="-128"/>
              </a:rPr>
              <a:t>問題を読みましょう。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22827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937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833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0594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7388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0881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1778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668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982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542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292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013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025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444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248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81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フレーム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0.jpg"/><Relationship Id="rId2" Type="http://schemas.microsoft.com/office/2007/relationships/media" Target="../media/media1.mp4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1.png"/><Relationship Id="rId2" Type="http://schemas.microsoft.com/office/2007/relationships/media" Target="../media/media1.mp4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2.jpg"/><Relationship Id="rId2" Type="http://schemas.microsoft.com/office/2007/relationships/media" Target="../media/media1.mp4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3.png"/><Relationship Id="rId2" Type="http://schemas.microsoft.com/office/2007/relationships/media" Target="../media/media1.mp4"/><Relationship Id="rId1" Type="http://schemas.openxmlformats.org/officeDocument/2006/relationships/tags" Target="../tags/tag1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4.png"/><Relationship Id="rId2" Type="http://schemas.microsoft.com/office/2007/relationships/media" Target="../media/media1.mp4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5.png"/><Relationship Id="rId2" Type="http://schemas.microsoft.com/office/2007/relationships/media" Target="../media/media1.mp4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6.jpg"/><Relationship Id="rId2" Type="http://schemas.microsoft.com/office/2007/relationships/media" Target="../media/media1.mp4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6.png"/><Relationship Id="rId2" Type="http://schemas.microsoft.com/office/2007/relationships/media" Target="../media/media1.mp4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2754194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都道府県別</a:t>
            </a:r>
            <a:r>
              <a:rPr kumimoji="1" lang="en-US" altLang="ja-JP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kumimoji="1" lang="en-US" altLang="ja-JP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kumimoji="1" lang="ja-JP" alt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農産物ベスト５</a:t>
            </a:r>
            <a:endParaRPr kumimoji="1" lang="ja-JP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-1116632" y="3429000"/>
            <a:ext cx="8229600" cy="255818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isometricRightUp"/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8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栃木県は</a:t>
            </a:r>
            <a:endParaRPr lang="en-US" altLang="ja-JP" sz="80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8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何位？</a:t>
            </a:r>
            <a:endParaRPr lang="ja-JP" altLang="en-US" sz="80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64712" y="5387017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資料：農林</a:t>
            </a:r>
            <a:r>
              <a:rPr lang="zh-TW" altLang="en-US" sz="2400" dirty="0" smtClean="0"/>
              <a:t>水産省</a:t>
            </a:r>
            <a:endParaRPr lang="en-US" altLang="zh-TW" sz="2400" dirty="0" smtClean="0"/>
          </a:p>
          <a:p>
            <a:r>
              <a:rPr lang="zh-TW" altLang="en-US" sz="2400" dirty="0" smtClean="0"/>
              <a:t>「</a:t>
            </a:r>
            <a:r>
              <a:rPr lang="zh-TW" altLang="en-US" sz="2400" dirty="0"/>
              <a:t>平成</a:t>
            </a:r>
            <a:r>
              <a:rPr lang="en-US" altLang="zh-TW" sz="2400" dirty="0"/>
              <a:t>28</a:t>
            </a:r>
            <a:r>
              <a:rPr lang="zh-TW" altLang="en-US" sz="2400" dirty="0"/>
              <a:t>年　生産農業所得統計</a:t>
            </a:r>
            <a:r>
              <a:rPr lang="zh-TW" altLang="en-US" sz="2400" dirty="0" smtClean="0"/>
              <a:t>」</a:t>
            </a:r>
            <a:endParaRPr lang="en-US" altLang="zh-TW" sz="2400" dirty="0" smtClean="0"/>
          </a:p>
          <a:p>
            <a:r>
              <a:rPr lang="ja-JP" altLang="en-US" sz="2400" dirty="0" smtClean="0"/>
              <a:t>より作成しました</a:t>
            </a:r>
            <a:r>
              <a:rPr lang="zh-TW" altLang="en-US" sz="2400" dirty="0" smtClean="0"/>
              <a:t> </a:t>
            </a:r>
            <a:endParaRPr lang="ja-JP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22369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茨城県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202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長野県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143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埼玉県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25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北海道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22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栃木県</a:t>
                      </a:r>
                      <a:endParaRPr kumimoji="1" lang="ja-JP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21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はくさいの産出額ベスト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3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074485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rgbClr val="0070C0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栃木県</a:t>
                      </a:r>
                      <a:endParaRPr kumimoji="1" lang="ja-JP" altLang="en-US" sz="1050" dirty="0">
                        <a:solidFill>
                          <a:srgbClr val="0070C0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120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長野道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28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兵庫県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23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茨城県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19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新潟県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18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もやしの産出額ベスト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571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08662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宮崎県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199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群馬県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152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埼玉県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143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千葉県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107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福島県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104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きゅうりの産出額ベスト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6873157" y="3335864"/>
            <a:ext cx="1772796" cy="1413565"/>
          </a:xfrm>
          <a:prstGeom prst="wedgeRoundRectCallout">
            <a:avLst>
              <a:gd name="adj1" fmla="val -63816"/>
              <a:gd name="adj2" fmla="val 26563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</a:rPr>
              <a:t>栃木県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2400" dirty="0" smtClean="0"/>
              <a:t>8</a:t>
            </a:r>
            <a:r>
              <a:rPr kumimoji="1" lang="ja-JP" altLang="en-US" sz="2400" dirty="0" smtClean="0"/>
              <a:t>位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42</a:t>
            </a:r>
            <a:r>
              <a:rPr kumimoji="1" lang="ja-JP" altLang="en-US" sz="2400" dirty="0" smtClean="0"/>
              <a:t>億円</a:t>
            </a:r>
            <a:endParaRPr kumimoji="1" lang="en-US" altLang="ja-JP" sz="2400" dirty="0" smtClean="0"/>
          </a:p>
          <a:p>
            <a:pPr algn="ctr"/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2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26165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高知県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91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栃木県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63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茨城県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37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北海道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22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宮崎県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20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err="1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にらの</a:t>
            </a:r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6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81979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rgbClr val="0070C0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栃木県</a:t>
                      </a:r>
                      <a:endParaRPr kumimoji="1" lang="ja-JP" altLang="en-US" sz="1050" dirty="0">
                        <a:solidFill>
                          <a:srgbClr val="0070C0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38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佐賀県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17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北海道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10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福岡県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群馬県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二条大麦の産出額ベスト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6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29583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青森県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101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茨城県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32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宮崎県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32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千葉県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22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栃木県</a:t>
                      </a:r>
                      <a:endParaRPr kumimoji="1" lang="ja-JP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20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ごぼうの産出額ベスト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34366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2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06395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埼玉県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83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千葉県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71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愛媛県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23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鹿児島県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19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栃木県</a:t>
                      </a:r>
                      <a:endParaRPr kumimoji="1" lang="ja-JP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18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さといもの産出額ベスト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52" y="1418684"/>
            <a:ext cx="1632502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4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22911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rgbClr val="0070C0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栃木県</a:t>
                      </a:r>
                      <a:endParaRPr kumimoji="1" lang="ja-JP" altLang="en-US" sz="1050" dirty="0">
                        <a:solidFill>
                          <a:srgbClr val="0070C0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２８５億円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福岡県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１９６億円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静岡県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１０９億円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長崎県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１０３億円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熊本県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１０２億円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イチゴの産出額ベスト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65056" y="138820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0563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11" y="1444673"/>
            <a:ext cx="2124026" cy="125736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34371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新潟県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1484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北海道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1167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秋田県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944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山形県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804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茨城県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794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米の産出額ベスト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873157" y="3335864"/>
            <a:ext cx="1772796" cy="1413565"/>
          </a:xfrm>
          <a:prstGeom prst="wedgeRoundRectCallout">
            <a:avLst>
              <a:gd name="adj1" fmla="val -63816"/>
              <a:gd name="adj2" fmla="val 26563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</a:rPr>
              <a:t>栃木県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2400" dirty="0" smtClean="0"/>
              <a:t>9</a:t>
            </a:r>
            <a:r>
              <a:rPr kumimoji="1" lang="ja-JP" altLang="en-US" sz="2400" dirty="0" smtClean="0"/>
              <a:t>位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608</a:t>
            </a:r>
            <a:r>
              <a:rPr kumimoji="1" lang="ja-JP" altLang="en-US" sz="2400" dirty="0" smtClean="0"/>
              <a:t>億円</a:t>
            </a:r>
            <a:endParaRPr kumimoji="1" lang="en-US" altLang="ja-JP" sz="2400" dirty="0" smtClean="0"/>
          </a:p>
          <a:p>
            <a:pPr algn="ctr"/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1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419292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北海道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3641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栃木県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349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群馬県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260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熊本県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257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千葉県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244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生乳の産出額ベスト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3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65826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熊本県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491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北海道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210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愛知県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176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茨城県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174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千葉県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143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トマトの産出額ベスト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4888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873157" y="3335864"/>
            <a:ext cx="1772796" cy="1413565"/>
          </a:xfrm>
          <a:prstGeom prst="wedgeRoundRectCallout">
            <a:avLst>
              <a:gd name="adj1" fmla="val -63816"/>
              <a:gd name="adj2" fmla="val 26563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</a:rPr>
              <a:t>栃木県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2400" dirty="0" smtClean="0"/>
              <a:t>6</a:t>
            </a:r>
            <a:r>
              <a:rPr kumimoji="1" lang="ja-JP" altLang="en-US" sz="2400" dirty="0" smtClean="0"/>
              <a:t>位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114</a:t>
            </a:r>
            <a:r>
              <a:rPr kumimoji="1" lang="ja-JP" altLang="en-US" sz="2400" dirty="0" smtClean="0"/>
              <a:t>億円</a:t>
            </a:r>
            <a:endParaRPr kumimoji="1" lang="en-US" altLang="ja-JP" sz="2400" dirty="0" smtClean="0"/>
          </a:p>
          <a:p>
            <a:pPr algn="ctr"/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7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00929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千葉県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162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茨城県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65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鳥取県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60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栃木県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53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福島県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51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なしの産出額ベスト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2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877744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北海道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621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兵庫県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131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佐賀県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79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長崎県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27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愛知県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22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たまねぎの産出額ベスト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873157" y="3335864"/>
            <a:ext cx="1772796" cy="1413565"/>
          </a:xfrm>
          <a:prstGeom prst="wedgeRoundRectCallout">
            <a:avLst>
              <a:gd name="adj1" fmla="val -63816"/>
              <a:gd name="adj2" fmla="val 26563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</a:rPr>
              <a:t>栃木県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2400" dirty="0" smtClean="0"/>
              <a:t>7</a:t>
            </a:r>
            <a:r>
              <a:rPr kumimoji="1" lang="ja-JP" altLang="en-US" sz="2400" dirty="0" smtClean="0"/>
              <a:t>位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17</a:t>
            </a:r>
            <a:r>
              <a:rPr kumimoji="1" lang="ja-JP" altLang="en-US" sz="2400" dirty="0" smtClean="0"/>
              <a:t>億円</a:t>
            </a:r>
            <a:endParaRPr kumimoji="1" lang="en-US" altLang="ja-JP" sz="2400" dirty="0" smtClean="0"/>
          </a:p>
          <a:p>
            <a:pPr algn="ctr"/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6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981449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青森県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811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長野県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269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山形県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111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岩手県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95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福島県</a:t>
                      </a:r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52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りんごの産出額ベスト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873157" y="3335864"/>
            <a:ext cx="1772796" cy="1413565"/>
          </a:xfrm>
          <a:prstGeom prst="wedgeRoundRectCallout">
            <a:avLst>
              <a:gd name="adj1" fmla="val -63816"/>
              <a:gd name="adj2" fmla="val 26563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</a:rPr>
              <a:t>栃木県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2400" dirty="0" smtClean="0"/>
              <a:t>9</a:t>
            </a:r>
            <a:r>
              <a:rPr kumimoji="1" lang="ja-JP" altLang="en-US" sz="2400" dirty="0" smtClean="0"/>
              <a:t>位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8</a:t>
            </a:r>
            <a:r>
              <a:rPr kumimoji="1" lang="ja-JP" altLang="en-US" sz="2400" dirty="0" smtClean="0"/>
              <a:t>億円</a:t>
            </a:r>
            <a:endParaRPr kumimoji="1" lang="en-US" altLang="ja-JP" sz="2400" dirty="0" smtClean="0"/>
          </a:p>
          <a:p>
            <a:pPr algn="ctr"/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0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06397"/>
              </p:ext>
            </p:extLst>
          </p:nvPr>
        </p:nvGraphicFramePr>
        <p:xfrm>
          <a:off x="395536" y="1355948"/>
          <a:ext cx="6165974" cy="47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523"/>
                <a:gridCol w="3358637"/>
                <a:gridCol w="1984814"/>
              </a:tblGrid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高知県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135</a:t>
                      </a:r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</a:rPr>
                        <a:t>億円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熊本県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108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04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群馬県</a:t>
                      </a: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73</a:t>
                      </a:r>
                      <a:r>
                        <a:rPr kumimoji="1" lang="ja-JP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福岡県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65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栃木県</a:t>
                      </a:r>
                      <a:endParaRPr kumimoji="1" lang="ja-JP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44</a:t>
                      </a:r>
                      <a:r>
                        <a:rPr kumimoji="1" lang="ja-JP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 P丸ゴシック体E" panose="020F0900000000000000" pitchFamily="50" charset="-128"/>
                          <a:ea typeface="AR P丸ゴシック体E" panose="020F0900000000000000" pitchFamily="50" charset="-128"/>
                          <a:cs typeface="+mn-cs"/>
                        </a:rPr>
                        <a:t>億円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カウントダウンタイマー１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157" y="4999743"/>
            <a:ext cx="2023192" cy="15173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7130" y="240545"/>
            <a:ext cx="8649219" cy="923330"/>
          </a:xfrm>
          <a:prstGeom prst="rect">
            <a:avLst/>
          </a:prstGeom>
          <a:solidFill>
            <a:srgbClr val="FFFF99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 kern="0" dirty="0" err="1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なすの</a:t>
            </a:r>
            <a:r>
              <a:rPr lang="ja-JP" altLang="en-US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産出額ベスト</a:t>
            </a:r>
            <a:r>
              <a:rPr lang="en-US" altLang="ja-JP" sz="5400" kern="0" dirty="0" smtClean="0">
                <a:solidFill>
                  <a:srgbClr val="0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rPr>
              <a:t>5</a:t>
            </a:r>
            <a:endParaRPr lang="ja-JP" altLang="en-US" sz="1600" dirty="0"/>
          </a:p>
        </p:txBody>
      </p:sp>
      <p:sp>
        <p:nvSpPr>
          <p:cNvPr id="3" name="星 7 2"/>
          <p:cNvSpPr/>
          <p:nvPr/>
        </p:nvSpPr>
        <p:spPr>
          <a:xfrm>
            <a:off x="395536" y="1418684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星 7 18"/>
          <p:cNvSpPr/>
          <p:nvPr/>
        </p:nvSpPr>
        <p:spPr>
          <a:xfrm>
            <a:off x="395536" y="2436110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星 7 24"/>
          <p:cNvSpPr/>
          <p:nvPr/>
        </p:nvSpPr>
        <p:spPr>
          <a:xfrm>
            <a:off x="395536" y="3453536"/>
            <a:ext cx="864096" cy="917846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星 7 25"/>
          <p:cNvSpPr/>
          <p:nvPr/>
        </p:nvSpPr>
        <p:spPr>
          <a:xfrm>
            <a:off x="486976" y="4470961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星 7 26"/>
          <p:cNvSpPr/>
          <p:nvPr/>
        </p:nvSpPr>
        <p:spPr>
          <a:xfrm>
            <a:off x="486976" y="5290540"/>
            <a:ext cx="648000" cy="720000"/>
          </a:xfrm>
          <a:prstGeom prst="star7">
            <a:avLst/>
          </a:prstGeom>
          <a:gradFill>
            <a:gsLst>
              <a:gs pos="0">
                <a:srgbClr val="FF0000"/>
              </a:gs>
              <a:gs pos="80000">
                <a:srgbClr val="FFC000"/>
              </a:gs>
              <a:gs pos="100000">
                <a:srgbClr val="FFFF00"/>
              </a:gs>
            </a:gsLst>
          </a:gra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69218" y="6593924"/>
            <a:ext cx="548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資料：農林水産省「平成</a:t>
            </a:r>
            <a:r>
              <a:rPr lang="en-US" altLang="zh-TW" sz="1600" dirty="0"/>
              <a:t>28</a:t>
            </a:r>
            <a:r>
              <a:rPr lang="zh-TW" altLang="en-US" sz="1600" dirty="0"/>
              <a:t>年　生産農業所得統計」 </a:t>
            </a:r>
            <a:endParaRPr lang="ja-JP" altLang="en-US" sz="1600" dirty="0"/>
          </a:p>
        </p:txBody>
      </p:sp>
      <p:sp>
        <p:nvSpPr>
          <p:cNvPr id="9" name="メモ 8"/>
          <p:cNvSpPr/>
          <p:nvPr/>
        </p:nvSpPr>
        <p:spPr>
          <a:xfrm flipH="1">
            <a:off x="1475976" y="3471382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 flipH="1">
            <a:off x="1475976" y="2436110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 flipH="1">
            <a:off x="1475976" y="1400838"/>
            <a:ext cx="2880000" cy="900000"/>
          </a:xfrm>
          <a:prstGeom prst="foldedCorner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53" y="1418684"/>
            <a:ext cx="171450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565</Words>
  <Application>Microsoft Office PowerPoint</Application>
  <PresentationFormat>画面に合わせる (4:3)</PresentationFormat>
  <Paragraphs>292</Paragraphs>
  <Slides>16</Slides>
  <Notes>16</Notes>
  <HiddenSlides>0</HiddenSlides>
  <MMClips>15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AR P丸ゴシック体E</vt:lpstr>
      <vt:lpstr>Calibri</vt:lpstr>
      <vt:lpstr>ＭＳ Ｐゴシック</vt:lpstr>
      <vt:lpstr>HG丸ｺﾞｼｯｸM-PRO</vt:lpstr>
      <vt:lpstr>Arial</vt:lpstr>
      <vt:lpstr>フラッシュ１</vt:lpstr>
      <vt:lpstr>都道府県別 農産物ベスト５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打ち消しの言葉</dc:title>
  <dc:creator>小泉 浩</dc:creator>
  <cp:lastModifiedBy>小泉 浩</cp:lastModifiedBy>
  <cp:revision>56</cp:revision>
  <dcterms:created xsi:type="dcterms:W3CDTF">2015-06-25T04:58:05Z</dcterms:created>
  <dcterms:modified xsi:type="dcterms:W3CDTF">2020-07-01T09:49:40Z</dcterms:modified>
</cp:coreProperties>
</file>