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6A2C"/>
    <a:srgbClr val="FF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47" d="100"/>
          <a:sy n="47" d="100"/>
        </p:scale>
        <p:origin x="1662" y="66"/>
      </p:cViewPr>
      <p:guideLst>
        <p:guide orient="horz" pos="314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A121-3817-4CE7-81A7-977F86C0B873}" type="datetimeFigureOut">
              <a:rPr kumimoji="1" lang="ja-JP" altLang="en-US" smtClean="0"/>
              <a:t>2017/4/5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E6388-A4E8-46BF-BD1D-BD55E603D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16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A121-3817-4CE7-81A7-977F86C0B873}" type="datetimeFigureOut">
              <a:rPr kumimoji="1" lang="ja-JP" altLang="en-US" smtClean="0"/>
              <a:t>2017/4/5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E6388-A4E8-46BF-BD1D-BD55E603D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011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A121-3817-4CE7-81A7-977F86C0B873}" type="datetimeFigureOut">
              <a:rPr kumimoji="1" lang="ja-JP" altLang="en-US" smtClean="0"/>
              <a:t>2017/4/5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E6388-A4E8-46BF-BD1D-BD55E603D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16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A121-3817-4CE7-81A7-977F86C0B873}" type="datetimeFigureOut">
              <a:rPr kumimoji="1" lang="ja-JP" altLang="en-US" smtClean="0"/>
              <a:t>2017/4/5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E6388-A4E8-46BF-BD1D-BD55E603D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6347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A121-3817-4CE7-81A7-977F86C0B873}" type="datetimeFigureOut">
              <a:rPr kumimoji="1" lang="ja-JP" altLang="en-US" smtClean="0"/>
              <a:t>2017/4/5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E6388-A4E8-46BF-BD1D-BD55E603D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121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A121-3817-4CE7-81A7-977F86C0B873}" type="datetimeFigureOut">
              <a:rPr kumimoji="1" lang="ja-JP" altLang="en-US" smtClean="0"/>
              <a:t>2017/4/5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E6388-A4E8-46BF-BD1D-BD55E603D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737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A121-3817-4CE7-81A7-977F86C0B873}" type="datetimeFigureOut">
              <a:rPr kumimoji="1" lang="ja-JP" altLang="en-US" smtClean="0"/>
              <a:t>2017/4/5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E6388-A4E8-46BF-BD1D-BD55E603D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616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A121-3817-4CE7-81A7-977F86C0B873}" type="datetimeFigureOut">
              <a:rPr kumimoji="1" lang="ja-JP" altLang="en-US" smtClean="0"/>
              <a:t>2017/4/5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E6388-A4E8-46BF-BD1D-BD55E603D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141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A121-3817-4CE7-81A7-977F86C0B873}" type="datetimeFigureOut">
              <a:rPr kumimoji="1" lang="ja-JP" altLang="en-US" smtClean="0"/>
              <a:t>2017/4/5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E6388-A4E8-46BF-BD1D-BD55E603D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4066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A121-3817-4CE7-81A7-977F86C0B873}" type="datetimeFigureOut">
              <a:rPr kumimoji="1" lang="ja-JP" altLang="en-US" smtClean="0"/>
              <a:t>2017/4/5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E6388-A4E8-46BF-BD1D-BD55E603D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9824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7A121-3817-4CE7-81A7-977F86C0B873}" type="datetimeFigureOut">
              <a:rPr kumimoji="1" lang="ja-JP" altLang="en-US" smtClean="0"/>
              <a:t>2017/4/5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E6388-A4E8-46BF-BD1D-BD55E603D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697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7A121-3817-4CE7-81A7-977F86C0B873}" type="datetimeFigureOut">
              <a:rPr kumimoji="1" lang="ja-JP" altLang="en-US" smtClean="0"/>
              <a:t>2017/4/5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E6388-A4E8-46BF-BD1D-BD55E603D5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2992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1644455" y="1497667"/>
            <a:ext cx="540000" cy="540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2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基</a:t>
            </a:r>
            <a:endParaRPr kumimoji="1" lang="ja-JP" altLang="en-US" sz="2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2651034" y="1497667"/>
            <a:ext cx="540000" cy="540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本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3657613" y="1497667"/>
            <a:ext cx="540000" cy="540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理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4664192" y="1497667"/>
            <a:ext cx="540000" cy="540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2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念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6081" y="2159386"/>
            <a:ext cx="61250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とちぎから世界を見つめ</a:t>
            </a:r>
            <a:endParaRPr kumimoji="1" lang="en-US" altLang="ja-JP" sz="2000" dirty="0" smtClean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地域と</a:t>
            </a:r>
            <a:r>
              <a:rPr lang="ja-JP" altLang="en-US" sz="2000" dirty="0" smtClean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つながり　未来に向かって</a:t>
            </a:r>
            <a:endParaRPr lang="en-US" altLang="ja-JP" sz="2000" dirty="0" smtClean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kumimoji="1" lang="ja-JP" altLang="en-US" sz="2000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とも</a:t>
            </a:r>
            <a:r>
              <a:rPr kumimoji="1" lang="ja-JP" altLang="en-US" sz="2000" dirty="0" smtClean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に歩み続ける人間を育てます</a:t>
            </a:r>
            <a:endParaRPr kumimoji="1" lang="ja-JP" altLang="en-US" sz="2000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36890" y="235783"/>
            <a:ext cx="618422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栃木県教育振興基本計画</a:t>
            </a:r>
            <a:r>
              <a:rPr kumimoji="1" lang="en-US" altLang="ja-JP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2020</a:t>
            </a:r>
          </a:p>
          <a:p>
            <a:pPr algn="ctr"/>
            <a:r>
              <a:rPr kumimoji="1" lang="ja-JP" altLang="en-US" sz="2400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－教育ビジョンとちぎ－</a:t>
            </a:r>
            <a:endParaRPr kumimoji="1" lang="en-US" altLang="ja-JP" sz="2400" dirty="0" smtClean="0">
              <a:ln w="28575">
                <a:solidFill>
                  <a:schemeClr val="tx1"/>
                </a:solidFill>
              </a:ln>
              <a:solidFill>
                <a:schemeClr val="bg1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 algn="ctr"/>
            <a:r>
              <a:rPr lang="ja-JP" altLang="en-US" sz="2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２０１６　▸　２０２０</a:t>
            </a:r>
            <a:endParaRPr kumimoji="1" lang="ja-JP" altLang="en-US" sz="20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525" y="5618836"/>
            <a:ext cx="6120000" cy="1611536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4144659" y="5701384"/>
            <a:ext cx="2361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栃木県教育委員会</a:t>
            </a:r>
            <a:endParaRPr kumimoji="1" lang="ja-JP" altLang="en-US" dirty="0"/>
          </a:p>
        </p:txBody>
      </p:sp>
      <p:grpSp>
        <p:nvGrpSpPr>
          <p:cNvPr id="17" name="グループ化 16"/>
          <p:cNvGrpSpPr/>
          <p:nvPr/>
        </p:nvGrpSpPr>
        <p:grpSpPr>
          <a:xfrm>
            <a:off x="390525" y="7619998"/>
            <a:ext cx="6120000" cy="1654629"/>
            <a:chOff x="390525" y="7619998"/>
            <a:chExt cx="6130585" cy="1654629"/>
          </a:xfrm>
        </p:grpSpPr>
        <p:sp>
          <p:nvSpPr>
            <p:cNvPr id="14" name="正方形/長方形 13"/>
            <p:cNvSpPr/>
            <p:nvPr/>
          </p:nvSpPr>
          <p:spPr>
            <a:xfrm>
              <a:off x="390525" y="7619998"/>
              <a:ext cx="6076950" cy="1654629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666750" y="7799862"/>
              <a:ext cx="3347566" cy="33855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授業における指導・習慣化として</a:t>
              </a:r>
              <a:endPara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3" name="角丸四角形 12"/>
            <p:cNvSpPr/>
            <p:nvPr/>
          </p:nvSpPr>
          <p:spPr>
            <a:xfrm>
              <a:off x="729606" y="8224161"/>
              <a:ext cx="5153479" cy="938349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kumimoji="1" lang="ja-JP" altLang="en-US" sz="1600" dirty="0" smtClean="0">
                  <a:solidFill>
                    <a:schemeClr val="tx1"/>
                  </a:solidFill>
                </a:rPr>
                <a:t>　☆　</a:t>
              </a:r>
              <a:r>
                <a:rPr kumimoji="1" lang="ja-JP" altLang="en-US" sz="1600" b="1" dirty="0" smtClean="0">
                  <a:solidFill>
                    <a:srgbClr val="FF0000"/>
                  </a:solidFill>
                </a:rPr>
                <a:t>授業開始時刻</a:t>
              </a:r>
              <a:r>
                <a:rPr kumimoji="1" lang="ja-JP" altLang="en-US" sz="1600" dirty="0" smtClean="0">
                  <a:solidFill>
                    <a:schemeClr val="tx1"/>
                  </a:solidFill>
                </a:rPr>
                <a:t>の遵守</a:t>
              </a:r>
              <a:endParaRPr kumimoji="1" lang="en-US" altLang="ja-JP" sz="1600" dirty="0" smtClean="0">
                <a:solidFill>
                  <a:schemeClr val="tx1"/>
                </a:solidFill>
              </a:endParaRPr>
            </a:p>
            <a:p>
              <a:r>
                <a:rPr lang="ja-JP" altLang="en-US" sz="1600" dirty="0" smtClean="0">
                  <a:solidFill>
                    <a:schemeClr val="tx1"/>
                  </a:solidFill>
                </a:rPr>
                <a:t>　☆　始めと終わりの</a:t>
              </a:r>
              <a:r>
                <a:rPr lang="ja-JP" altLang="en-US" sz="1600" b="1" dirty="0" smtClean="0">
                  <a:solidFill>
                    <a:srgbClr val="FF0000"/>
                  </a:solidFill>
                </a:rPr>
                <a:t>あいさつの徹底</a:t>
              </a:r>
              <a:endParaRPr lang="en-US" altLang="ja-JP" sz="1600" b="1" dirty="0" smtClean="0">
                <a:solidFill>
                  <a:srgbClr val="FF0000"/>
                </a:solidFill>
              </a:endParaRPr>
            </a:p>
            <a:p>
              <a:pPr marL="449263" indent="-449263"/>
              <a:r>
                <a:rPr kumimoji="1" lang="ja-JP" altLang="en-US" sz="1600" dirty="0" smtClean="0">
                  <a:solidFill>
                    <a:schemeClr val="tx1"/>
                  </a:solidFill>
                </a:rPr>
                <a:t>　☆　「明確な</a:t>
              </a:r>
              <a:r>
                <a:rPr kumimoji="1" lang="ja-JP" altLang="en-US" sz="1600" b="1" dirty="0" smtClean="0">
                  <a:solidFill>
                    <a:srgbClr val="FF0000"/>
                  </a:solidFill>
                </a:rPr>
                <a:t>ねらい</a:t>
              </a:r>
              <a:r>
                <a:rPr kumimoji="1" lang="ja-JP" altLang="en-US" sz="1600" dirty="0" smtClean="0">
                  <a:solidFill>
                    <a:schemeClr val="tx1"/>
                  </a:solidFill>
                </a:rPr>
                <a:t>の提示」と「授業の</a:t>
              </a:r>
              <a:r>
                <a:rPr kumimoji="1" lang="ja-JP" altLang="en-US" sz="1600" b="1" dirty="0" smtClean="0">
                  <a:solidFill>
                    <a:srgbClr val="FF0000"/>
                  </a:solidFill>
                </a:rPr>
                <a:t>振り返り</a:t>
              </a:r>
              <a:r>
                <a:rPr kumimoji="1" lang="ja-JP" altLang="en-US" sz="1600" dirty="0" smtClean="0">
                  <a:solidFill>
                    <a:schemeClr val="tx1"/>
                  </a:solidFill>
                </a:rPr>
                <a:t>の充実」</a:t>
              </a:r>
              <a:r>
                <a:rPr kumimoji="1" lang="ja-JP" altLang="en-US" sz="1200" dirty="0" smtClean="0">
                  <a:solidFill>
                    <a:schemeClr val="tx1"/>
                  </a:solidFill>
                </a:rPr>
                <a:t>　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4159173" y="7857012"/>
              <a:ext cx="236193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dirty="0" smtClean="0"/>
                <a:t>塩谷南那須教育事務所</a:t>
              </a:r>
              <a:endParaRPr kumimoji="1" lang="ja-JP" altLang="en-US" sz="1600" dirty="0"/>
            </a:p>
          </p:txBody>
        </p:sp>
      </p:grpSp>
      <p:sp>
        <p:nvSpPr>
          <p:cNvPr id="18" name="テキスト ボックス 17"/>
          <p:cNvSpPr txBox="1"/>
          <p:nvPr/>
        </p:nvSpPr>
        <p:spPr>
          <a:xfrm>
            <a:off x="2426724" y="3305465"/>
            <a:ext cx="2004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rgbClr val="456A2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３つの基本目標</a:t>
            </a:r>
          </a:p>
        </p:txBody>
      </p:sp>
      <p:sp>
        <p:nvSpPr>
          <p:cNvPr id="20" name="円/楕円 19"/>
          <p:cNvSpPr/>
          <p:nvPr/>
        </p:nvSpPr>
        <p:spPr>
          <a:xfrm>
            <a:off x="325214" y="3987984"/>
            <a:ext cx="2232000" cy="1190172"/>
          </a:xfrm>
          <a:prstGeom prst="ellipse">
            <a:avLst/>
          </a:prstGeom>
          <a:solidFill>
            <a:srgbClr val="FFFFCC"/>
          </a:solidFill>
          <a:ln w="57150">
            <a:solidFill>
              <a:srgbClr val="92D05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rgbClr val="456A2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学びの基盤をつくる</a:t>
            </a:r>
            <a:endParaRPr kumimoji="1" lang="ja-JP" altLang="en-US" b="1" dirty="0">
              <a:solidFill>
                <a:srgbClr val="456A2C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4293641" y="3987984"/>
            <a:ext cx="2232000" cy="1190172"/>
          </a:xfrm>
          <a:prstGeom prst="ellipse">
            <a:avLst/>
          </a:prstGeom>
          <a:solidFill>
            <a:srgbClr val="FFFFCC"/>
          </a:solidFill>
          <a:ln w="57150">
            <a:solidFill>
              <a:srgbClr val="92D05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rgbClr val="456A2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育ちあえる絆をつくる</a:t>
            </a:r>
          </a:p>
        </p:txBody>
      </p:sp>
      <p:sp>
        <p:nvSpPr>
          <p:cNvPr id="19" name="円/楕円 18"/>
          <p:cNvSpPr/>
          <p:nvPr/>
        </p:nvSpPr>
        <p:spPr>
          <a:xfrm>
            <a:off x="2309428" y="3772333"/>
            <a:ext cx="2232000" cy="1190172"/>
          </a:xfrm>
          <a:prstGeom prst="ellipse">
            <a:avLst/>
          </a:prstGeom>
          <a:solidFill>
            <a:srgbClr val="FFFFCC"/>
          </a:solidFill>
          <a:ln w="57150">
            <a:solidFill>
              <a:srgbClr val="92D05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rgbClr val="456A2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志を立て未来をつくる</a:t>
            </a:r>
          </a:p>
        </p:txBody>
      </p:sp>
    </p:spTree>
    <p:extLst>
      <p:ext uri="{BB962C8B-B14F-4D97-AF65-F5344CB8AC3E}">
        <p14:creationId xmlns:p14="http://schemas.microsoft.com/office/powerpoint/2010/main" val="15905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58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AR P丸ゴシック体E</vt:lpstr>
      <vt:lpstr>ＤＨＰ特太ゴシック体</vt:lpstr>
      <vt:lpstr>HG丸ｺﾞｼｯｸM-PRO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坂本 勉</cp:lastModifiedBy>
  <cp:revision>7</cp:revision>
  <cp:lastPrinted>2016-04-15T06:39:03Z</cp:lastPrinted>
  <dcterms:created xsi:type="dcterms:W3CDTF">2016-04-15T05:50:21Z</dcterms:created>
  <dcterms:modified xsi:type="dcterms:W3CDTF">2017-04-05T01:53:02Z</dcterms:modified>
</cp:coreProperties>
</file>