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
  </p:notesMasterIdLst>
  <p:sldIdLst>
    <p:sldId id="287" r:id="rId3"/>
    <p:sldId id="289" r:id="rId4"/>
    <p:sldId id="290" r:id="rId5"/>
    <p:sldId id="291" r:id="rId6"/>
    <p:sldId id="293" r:id="rId7"/>
    <p:sldId id="292" r:id="rId8"/>
  </p:sldIdLst>
  <p:sldSz cx="12192000" cy="6858000"/>
  <p:notesSz cx="6858000" cy="9144000"/>
  <p:defaultTextStyle>
    <a:defPPr>
      <a:defRPr lang="ja-JP"/>
    </a:defPPr>
    <a:lvl1pPr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13" userDrawn="1">
          <p15:clr>
            <a:srgbClr val="A4A3A4"/>
          </p15:clr>
        </p15:guide>
        <p15:guide id="2" pos="3749" userDrawn="1">
          <p15:clr>
            <a:srgbClr val="A4A3A4"/>
          </p15:clr>
        </p15:guide>
        <p15:guide id="3" orient="horz" pos="22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7FF"/>
    <a:srgbClr val="BDEEFF"/>
    <a:srgbClr val="F29B76"/>
    <a:srgbClr val="EE7B48"/>
    <a:srgbClr val="F08B5E"/>
    <a:srgbClr val="FF0582"/>
    <a:srgbClr val="FF3399"/>
    <a:srgbClr val="F8CAB6"/>
    <a:srgbClr val="99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37" autoAdjust="0"/>
    <p:restoredTop sz="94660"/>
  </p:normalViewPr>
  <p:slideViewPr>
    <p:cSldViewPr showGuides="1">
      <p:cViewPr varScale="1">
        <p:scale>
          <a:sx n="55" d="100"/>
          <a:sy n="55" d="100"/>
        </p:scale>
        <p:origin x="108" y="324"/>
      </p:cViewPr>
      <p:guideLst>
        <p:guide orient="horz" pos="3113"/>
        <p:guide pos="3749"/>
        <p:guide orient="horz" pos="2296"/>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65470-C25F-485D-A3C2-68E56EB1C942}" type="datetimeFigureOut">
              <a:rPr kumimoji="1" lang="ja-JP" altLang="en-US" smtClean="0"/>
              <a:t>2020/10/7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E98069-1CE7-45DB-A856-517628005208}" type="slidenum">
              <a:rPr kumimoji="1" lang="ja-JP" altLang="en-US" smtClean="0"/>
              <a:t>‹#›</a:t>
            </a:fld>
            <a:endParaRPr kumimoji="1" lang="ja-JP" altLang="en-US"/>
          </a:p>
        </p:txBody>
      </p:sp>
    </p:spTree>
    <p:extLst>
      <p:ext uri="{BB962C8B-B14F-4D97-AF65-F5344CB8AC3E}">
        <p14:creationId xmlns:p14="http://schemas.microsoft.com/office/powerpoint/2010/main" val="18706404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a:t>
            </a:fld>
            <a:endParaRPr lang="ja-JP" altLang="en-US"/>
          </a:p>
        </p:txBody>
      </p:sp>
    </p:spTree>
    <p:extLst>
      <p:ext uri="{BB962C8B-B14F-4D97-AF65-F5344CB8AC3E}">
        <p14:creationId xmlns:p14="http://schemas.microsoft.com/office/powerpoint/2010/main" val="36633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2</a:t>
            </a:fld>
            <a:endParaRPr lang="ja-JP" altLang="en-US"/>
          </a:p>
        </p:txBody>
      </p:sp>
    </p:spTree>
    <p:extLst>
      <p:ext uri="{BB962C8B-B14F-4D97-AF65-F5344CB8AC3E}">
        <p14:creationId xmlns:p14="http://schemas.microsoft.com/office/powerpoint/2010/main" val="642972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3</a:t>
            </a:fld>
            <a:endParaRPr lang="ja-JP" altLang="en-US"/>
          </a:p>
        </p:txBody>
      </p:sp>
    </p:spTree>
    <p:extLst>
      <p:ext uri="{BB962C8B-B14F-4D97-AF65-F5344CB8AC3E}">
        <p14:creationId xmlns:p14="http://schemas.microsoft.com/office/powerpoint/2010/main" val="3677329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4</a:t>
            </a:fld>
            <a:endParaRPr lang="ja-JP" altLang="en-US"/>
          </a:p>
        </p:txBody>
      </p:sp>
    </p:spTree>
    <p:extLst>
      <p:ext uri="{BB962C8B-B14F-4D97-AF65-F5344CB8AC3E}">
        <p14:creationId xmlns:p14="http://schemas.microsoft.com/office/powerpoint/2010/main" val="820080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302021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1055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156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18262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53004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0492690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705978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10148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04197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07650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7498377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7221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207882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944323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008104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3023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7236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2445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44877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01255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814164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7814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5455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4C2060B-D9AE-4BD5-AEED-56855F7B1BB8}" type="slidenum">
              <a:rPr lang="en-US" altLang="ja-JP">
                <a:solidFill>
                  <a:srgbClr val="000000"/>
                </a:solidFill>
                <a:latin typeface="Arial"/>
                <a:ea typeface="ＭＳ Ｐゴシック"/>
              </a:rPr>
              <a:pPr>
                <a:defRPr/>
              </a:pPr>
              <a:t>‹#›</a:t>
            </a:fld>
            <a:endParaRPr lang="en-US" altLang="ja-JP">
              <a:solidFill>
                <a:srgbClr val="000000"/>
              </a:solidFill>
              <a:latin typeface="Arial"/>
              <a:ea typeface="ＭＳ Ｐゴシック"/>
            </a:endParaRPr>
          </a:p>
        </p:txBody>
      </p:sp>
      <p:sp>
        <p:nvSpPr>
          <p:cNvPr id="8" name="フレーム 7"/>
          <p:cNvSpPr/>
          <p:nvPr userDrawn="1"/>
        </p:nvSpPr>
        <p:spPr>
          <a:xfrm>
            <a:off x="0" y="0"/>
            <a:ext cx="12192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srgbClr val="000000"/>
              </a:solidFill>
            </a:endParaRPr>
          </a:p>
        </p:txBody>
      </p:sp>
    </p:spTree>
    <p:extLst>
      <p:ext uri="{BB962C8B-B14F-4D97-AF65-F5344CB8AC3E}">
        <p14:creationId xmlns:p14="http://schemas.microsoft.com/office/powerpoint/2010/main" val="376124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4C2060B-D9AE-4BD5-AEED-56855F7B1BB8}" type="slidenum">
              <a:rPr lang="en-US" altLang="ja-JP">
                <a:solidFill>
                  <a:srgbClr val="000000"/>
                </a:solidFill>
                <a:latin typeface="Arial"/>
                <a:ea typeface="ＭＳ Ｐゴシック"/>
              </a:rPr>
              <a:pPr>
                <a:defRPr/>
              </a:pPr>
              <a:t>‹#›</a:t>
            </a:fld>
            <a:endParaRPr lang="en-US" altLang="ja-JP">
              <a:solidFill>
                <a:srgbClr val="000000"/>
              </a:solidFill>
              <a:latin typeface="Arial"/>
              <a:ea typeface="ＭＳ Ｐゴシック"/>
            </a:endParaRPr>
          </a:p>
        </p:txBody>
      </p:sp>
      <p:sp>
        <p:nvSpPr>
          <p:cNvPr id="8" name="フレーム 7"/>
          <p:cNvSpPr/>
          <p:nvPr userDrawn="1"/>
        </p:nvSpPr>
        <p:spPr>
          <a:xfrm>
            <a:off x="0" y="0"/>
            <a:ext cx="12192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00">
              <a:solidFill>
                <a:srgbClr val="000000"/>
              </a:solidFill>
            </a:endParaRPr>
          </a:p>
        </p:txBody>
      </p:sp>
    </p:spTree>
    <p:extLst>
      <p:ext uri="{BB962C8B-B14F-4D97-AF65-F5344CB8AC3E}">
        <p14:creationId xmlns:p14="http://schemas.microsoft.com/office/powerpoint/2010/main" val="3254447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13.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image" Target="../media/image1.png"/><Relationship Id="rId10" Type="http://schemas.openxmlformats.org/officeDocument/2006/relationships/image" Target="../media/image6.png"/><Relationship Id="rId4" Type="http://schemas.openxmlformats.org/officeDocument/2006/relationships/image" Target="../media/image10.png"/><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4501696" y="3949500"/>
            <a:ext cx="118003" cy="138411"/>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p>
        </p:txBody>
      </p:sp>
      <p:pic>
        <p:nvPicPr>
          <p:cNvPr id="22" name="図 21"/>
          <p:cNvPicPr>
            <a:picLocks noChangeAspect="1"/>
          </p:cNvPicPr>
          <p:nvPr/>
        </p:nvPicPr>
        <p:blipFill rotWithShape="1">
          <a:blip r:embed="rId4" cstate="print">
            <a:extLst>
              <a:ext uri="{28A0092B-C50C-407E-A947-70E740481C1C}">
                <a14:useLocalDpi xmlns:a14="http://schemas.microsoft.com/office/drawing/2010/main" val="0"/>
              </a:ext>
            </a:extLst>
          </a:blip>
          <a:srcRect t="42679" r="34297"/>
          <a:stretch/>
        </p:blipFill>
        <p:spPr>
          <a:xfrm>
            <a:off x="3791745" y="3526788"/>
            <a:ext cx="1107175" cy="766308"/>
          </a:xfrm>
          <a:prstGeom prst="rect">
            <a:avLst/>
          </a:prstGeom>
          <a:scene3d>
            <a:camera prst="orthographicFront">
              <a:rot lat="0" lon="2700000" rev="0"/>
            </a:camera>
            <a:lightRig rig="threePt" dir="t"/>
          </a:scene3d>
        </p:spPr>
      </p:pic>
      <p:grpSp>
        <p:nvGrpSpPr>
          <p:cNvPr id="24" name="グループ化 23"/>
          <p:cNvGrpSpPr>
            <a:grpSpLocks noChangeAspect="1"/>
          </p:cNvGrpSpPr>
          <p:nvPr/>
        </p:nvGrpSpPr>
        <p:grpSpPr>
          <a:xfrm>
            <a:off x="191344" y="3787567"/>
            <a:ext cx="2160000" cy="340072"/>
            <a:chOff x="971600" y="5517232"/>
            <a:chExt cx="5031035" cy="792088"/>
          </a:xfrm>
        </p:grpSpPr>
        <p:pic>
          <p:nvPicPr>
            <p:cNvPr id="25" name="図 24"/>
            <p:cNvPicPr>
              <a:picLocks noChangeAspect="1"/>
            </p:cNvPicPr>
            <p:nvPr/>
          </p:nvPicPr>
          <p:blipFill rotWithShape="1">
            <a:blip r:embed="rId5" cstate="print">
              <a:extLst>
                <a:ext uri="{28A0092B-C50C-407E-A947-70E740481C1C}">
                  <a14:useLocalDpi xmlns:a14="http://schemas.microsoft.com/office/drawing/2010/main" val="0"/>
                </a:ext>
              </a:extLst>
            </a:blip>
            <a:srcRect l="5000" t="26521" r="5000" b="24590"/>
            <a:stretch/>
          </p:blipFill>
          <p:spPr>
            <a:xfrm>
              <a:off x="971600" y="5517232"/>
              <a:ext cx="2592288" cy="792088"/>
            </a:xfrm>
            <a:prstGeom prst="rect">
              <a:avLst/>
            </a:prstGeom>
          </p:spPr>
        </p:pic>
        <p:pic>
          <p:nvPicPr>
            <p:cNvPr id="26" name="図 25"/>
            <p:cNvPicPr>
              <a:picLocks noChangeAspect="1"/>
            </p:cNvPicPr>
            <p:nvPr/>
          </p:nvPicPr>
          <p:blipFill rotWithShape="1">
            <a:blip r:embed="rId5" cstate="print">
              <a:extLst>
                <a:ext uri="{28A0092B-C50C-407E-A947-70E740481C1C}">
                  <a14:useLocalDpi xmlns:a14="http://schemas.microsoft.com/office/drawing/2010/main" val="0"/>
                </a:ext>
              </a:extLst>
            </a:blip>
            <a:srcRect l="5000" t="26521" r="5000" b="24590"/>
            <a:stretch/>
          </p:blipFill>
          <p:spPr>
            <a:xfrm>
              <a:off x="3410347" y="5517232"/>
              <a:ext cx="2592288" cy="792088"/>
            </a:xfrm>
            <a:prstGeom prst="rect">
              <a:avLst/>
            </a:prstGeom>
          </p:spPr>
        </p:pic>
      </p:grpSp>
      <p:pic>
        <p:nvPicPr>
          <p:cNvPr id="3" name="図 2"/>
          <p:cNvPicPr>
            <a:picLocks noChangeAspect="1"/>
          </p:cNvPicPr>
          <p:nvPr/>
        </p:nvPicPr>
        <p:blipFill rotWithShape="1">
          <a:blip r:embed="rId6" cstate="print">
            <a:extLst>
              <a:ext uri="{28A0092B-C50C-407E-A947-70E740481C1C}">
                <a14:useLocalDpi xmlns:a14="http://schemas.microsoft.com/office/drawing/2010/main" val="0"/>
              </a:ext>
            </a:extLst>
          </a:blip>
          <a:srcRect b="51504"/>
          <a:stretch/>
        </p:blipFill>
        <p:spPr>
          <a:xfrm>
            <a:off x="3901636" y="2910181"/>
            <a:ext cx="1685131" cy="648325"/>
          </a:xfrm>
          <a:prstGeom prst="rect">
            <a:avLst/>
          </a:prstGeom>
        </p:spPr>
      </p:pic>
      <p:pic>
        <p:nvPicPr>
          <p:cNvPr id="28" name="図 27"/>
          <p:cNvPicPr>
            <a:picLocks noChangeAspect="1"/>
          </p:cNvPicPr>
          <p:nvPr/>
        </p:nvPicPr>
        <p:blipFill rotWithShape="1">
          <a:blip r:embed="rId7" cstate="print">
            <a:extLst>
              <a:ext uri="{28A0092B-C50C-407E-A947-70E740481C1C}">
                <a14:useLocalDpi xmlns:a14="http://schemas.microsoft.com/office/drawing/2010/main" val="0"/>
              </a:ext>
            </a:extLst>
          </a:blip>
          <a:srcRect l="62962"/>
          <a:stretch/>
        </p:blipFill>
        <p:spPr>
          <a:xfrm>
            <a:off x="4701575" y="2950897"/>
            <a:ext cx="624137" cy="1336870"/>
          </a:xfrm>
          <a:prstGeom prst="rect">
            <a:avLst/>
          </a:prstGeom>
        </p:spPr>
      </p:pic>
      <p:pic>
        <p:nvPicPr>
          <p:cNvPr id="5" name="図 4"/>
          <p:cNvPicPr>
            <a:picLocks noChangeAspect="1"/>
          </p:cNvPicPr>
          <p:nvPr/>
        </p:nvPicPr>
        <p:blipFill rotWithShape="1">
          <a:blip r:embed="rId8" cstate="print">
            <a:extLst>
              <a:ext uri="{28A0092B-C50C-407E-A947-70E740481C1C}">
                <a14:useLocalDpi xmlns:a14="http://schemas.microsoft.com/office/drawing/2010/main" val="0"/>
              </a:ext>
            </a:extLst>
          </a:blip>
          <a:srcRect b="56735"/>
          <a:stretch/>
        </p:blipFill>
        <p:spPr>
          <a:xfrm>
            <a:off x="4255998" y="2902657"/>
            <a:ext cx="1821083" cy="625061"/>
          </a:xfrm>
          <a:prstGeom prst="rect">
            <a:avLst/>
          </a:prstGeom>
        </p:spPr>
      </p:pic>
      <p:pic>
        <p:nvPicPr>
          <p:cNvPr id="6" name="図 5"/>
          <p:cNvPicPr>
            <a:picLocks noChangeAspect="1"/>
          </p:cNvPicPr>
          <p:nvPr/>
        </p:nvPicPr>
        <p:blipFill rotWithShape="1">
          <a:blip r:embed="rId8" cstate="print">
            <a:extLst>
              <a:ext uri="{28A0092B-C50C-407E-A947-70E740481C1C}">
                <a14:useLocalDpi xmlns:a14="http://schemas.microsoft.com/office/drawing/2010/main" val="0"/>
              </a:ext>
            </a:extLst>
          </a:blip>
          <a:srcRect l="69257" b="14363"/>
          <a:stretch/>
        </p:blipFill>
        <p:spPr>
          <a:xfrm>
            <a:off x="5073389" y="2866965"/>
            <a:ext cx="558277" cy="1233728"/>
          </a:xfrm>
          <a:prstGeom prst="rect">
            <a:avLst/>
          </a:prstGeom>
        </p:spPr>
      </p:pic>
      <p:pic>
        <p:nvPicPr>
          <p:cNvPr id="31" name="図 30"/>
          <p:cNvPicPr>
            <a:picLocks noChangeAspect="1"/>
          </p:cNvPicPr>
          <p:nvPr/>
        </p:nvPicPr>
        <p:blipFill rotWithShape="1">
          <a:blip r:embed="rId8" cstate="print">
            <a:extLst>
              <a:ext uri="{28A0092B-C50C-407E-A947-70E740481C1C}">
                <a14:useLocalDpi xmlns:a14="http://schemas.microsoft.com/office/drawing/2010/main" val="0"/>
              </a:ext>
            </a:extLst>
          </a:blip>
          <a:srcRect l="69257" b="14363"/>
          <a:stretch/>
        </p:blipFill>
        <p:spPr>
          <a:xfrm>
            <a:off x="5352527" y="2866965"/>
            <a:ext cx="558277" cy="1233728"/>
          </a:xfrm>
          <a:prstGeom prst="rect">
            <a:avLst/>
          </a:prstGeom>
        </p:spPr>
      </p:pic>
      <p:pic>
        <p:nvPicPr>
          <p:cNvPr id="32" name="図 31"/>
          <p:cNvPicPr>
            <a:picLocks noChangeAspect="1"/>
          </p:cNvPicPr>
          <p:nvPr/>
        </p:nvPicPr>
        <p:blipFill rotWithShape="1">
          <a:blip r:embed="rId8" cstate="print">
            <a:extLst>
              <a:ext uri="{28A0092B-C50C-407E-A947-70E740481C1C}">
                <a14:useLocalDpi xmlns:a14="http://schemas.microsoft.com/office/drawing/2010/main" val="0"/>
              </a:ext>
            </a:extLst>
          </a:blip>
          <a:srcRect l="69257" b="14363"/>
          <a:stretch/>
        </p:blipFill>
        <p:spPr>
          <a:xfrm>
            <a:off x="5630537" y="2857036"/>
            <a:ext cx="558277" cy="1233728"/>
          </a:xfrm>
          <a:prstGeom prst="rect">
            <a:avLst/>
          </a:prstGeom>
        </p:spPr>
      </p:pic>
      <p:pic>
        <p:nvPicPr>
          <p:cNvPr id="33" name="図 32"/>
          <p:cNvPicPr>
            <a:picLocks noChangeAspect="1"/>
          </p:cNvPicPr>
          <p:nvPr/>
        </p:nvPicPr>
        <p:blipFill rotWithShape="1">
          <a:blip r:embed="rId8" cstate="print">
            <a:extLst>
              <a:ext uri="{28A0092B-C50C-407E-A947-70E740481C1C}">
                <a14:useLocalDpi xmlns:a14="http://schemas.microsoft.com/office/drawing/2010/main" val="0"/>
              </a:ext>
            </a:extLst>
          </a:blip>
          <a:srcRect b="56735"/>
          <a:stretch/>
        </p:blipFill>
        <p:spPr>
          <a:xfrm>
            <a:off x="4906828" y="2892728"/>
            <a:ext cx="1821083" cy="625061"/>
          </a:xfrm>
          <a:prstGeom prst="rect">
            <a:avLst/>
          </a:prstGeom>
        </p:spPr>
      </p:pic>
      <p:pic>
        <p:nvPicPr>
          <p:cNvPr id="34" name="図 33"/>
          <p:cNvPicPr>
            <a:picLocks noChangeAspect="1"/>
          </p:cNvPicPr>
          <p:nvPr/>
        </p:nvPicPr>
        <p:blipFill rotWithShape="1">
          <a:blip r:embed="rId8" cstate="print">
            <a:extLst>
              <a:ext uri="{28A0092B-C50C-407E-A947-70E740481C1C}">
                <a14:useLocalDpi xmlns:a14="http://schemas.microsoft.com/office/drawing/2010/main" val="0"/>
              </a:ext>
            </a:extLst>
          </a:blip>
          <a:srcRect l="69257" b="14363"/>
          <a:stretch/>
        </p:blipFill>
        <p:spPr>
          <a:xfrm>
            <a:off x="5895891" y="2855173"/>
            <a:ext cx="558277" cy="1233728"/>
          </a:xfrm>
          <a:prstGeom prst="rect">
            <a:avLst/>
          </a:prstGeom>
        </p:spPr>
      </p:pic>
      <p:pic>
        <p:nvPicPr>
          <p:cNvPr id="35" name="図 34"/>
          <p:cNvPicPr>
            <a:picLocks noChangeAspect="1"/>
          </p:cNvPicPr>
          <p:nvPr/>
        </p:nvPicPr>
        <p:blipFill rotWithShape="1">
          <a:blip r:embed="rId8" cstate="print">
            <a:extLst>
              <a:ext uri="{28A0092B-C50C-407E-A947-70E740481C1C}">
                <a14:useLocalDpi xmlns:a14="http://schemas.microsoft.com/office/drawing/2010/main" val="0"/>
              </a:ext>
            </a:extLst>
          </a:blip>
          <a:srcRect l="69257" b="14363"/>
          <a:stretch/>
        </p:blipFill>
        <p:spPr>
          <a:xfrm>
            <a:off x="6150741" y="2855173"/>
            <a:ext cx="558277" cy="1233728"/>
          </a:xfrm>
          <a:prstGeom prst="rect">
            <a:avLst/>
          </a:prstGeom>
        </p:spPr>
      </p:pic>
      <p:pic>
        <p:nvPicPr>
          <p:cNvPr id="7" name="図 6"/>
          <p:cNvPicPr>
            <a:picLocks noChangeAspect="1"/>
          </p:cNvPicPr>
          <p:nvPr/>
        </p:nvPicPr>
        <p:blipFill>
          <a:blip r:embed="rId9"/>
          <a:stretch>
            <a:fillRect/>
          </a:stretch>
        </p:blipFill>
        <p:spPr>
          <a:xfrm>
            <a:off x="6105797" y="2982874"/>
            <a:ext cx="1577348" cy="1170290"/>
          </a:xfrm>
          <a:prstGeom prst="rect">
            <a:avLst/>
          </a:prstGeom>
        </p:spPr>
      </p:pic>
      <p:pic>
        <p:nvPicPr>
          <p:cNvPr id="36" name="図 35"/>
          <p:cNvPicPr>
            <a:picLocks noChangeAspect="1"/>
          </p:cNvPicPr>
          <p:nvPr/>
        </p:nvPicPr>
        <p:blipFill>
          <a:blip r:embed="rId9"/>
          <a:stretch>
            <a:fillRect/>
          </a:stretch>
        </p:blipFill>
        <p:spPr>
          <a:xfrm>
            <a:off x="6894471" y="2982874"/>
            <a:ext cx="1577348" cy="1170290"/>
          </a:xfrm>
          <a:prstGeom prst="rect">
            <a:avLst/>
          </a:prstGeom>
        </p:spPr>
      </p:pic>
      <p:pic>
        <p:nvPicPr>
          <p:cNvPr id="50" name="図 49"/>
          <p:cNvPicPr>
            <a:picLocks noChangeAspect="1"/>
          </p:cNvPicPr>
          <p:nvPr/>
        </p:nvPicPr>
        <p:blipFill>
          <a:blip r:embed="rId9"/>
          <a:stretch>
            <a:fillRect/>
          </a:stretch>
        </p:blipFill>
        <p:spPr>
          <a:xfrm>
            <a:off x="8215867" y="3008338"/>
            <a:ext cx="1577348" cy="1170290"/>
          </a:xfrm>
          <a:prstGeom prst="rect">
            <a:avLst/>
          </a:prstGeom>
        </p:spPr>
      </p:pic>
      <p:cxnSp>
        <p:nvCxnSpPr>
          <p:cNvPr id="10" name="直線コネクタ 9"/>
          <p:cNvCxnSpPr/>
          <p:nvPr/>
        </p:nvCxnSpPr>
        <p:spPr>
          <a:xfrm>
            <a:off x="191344" y="4106556"/>
            <a:ext cx="11737304"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4" name="タイトル 1"/>
          <p:cNvSpPr>
            <a:spLocks noGrp="1"/>
          </p:cNvSpPr>
          <p:nvPr>
            <p:ph type="title"/>
          </p:nvPr>
        </p:nvSpPr>
        <p:spPr>
          <a:xfrm>
            <a:off x="609600" y="274638"/>
            <a:ext cx="10972800" cy="1143000"/>
          </a:xfrm>
        </p:spPr>
        <p:txBody>
          <a:bodyPr/>
          <a:lstStyle/>
          <a:p>
            <a:r>
              <a:rPr kumimoji="1" lang="ja-JP" altLang="en-US" dirty="0" smtClean="0"/>
              <a:t>パワーポイントの裏技３</a:t>
            </a:r>
            <a:endParaRPr kumimoji="1" lang="ja-JP" altLang="en-US" dirty="0"/>
          </a:p>
        </p:txBody>
      </p:sp>
      <p:sp>
        <p:nvSpPr>
          <p:cNvPr id="19" name="正方形/長方形 18"/>
          <p:cNvSpPr/>
          <p:nvPr/>
        </p:nvSpPr>
        <p:spPr>
          <a:xfrm>
            <a:off x="1614271" y="1396344"/>
            <a:ext cx="8963458" cy="584775"/>
          </a:xfrm>
          <a:prstGeom prst="rect">
            <a:avLst/>
          </a:prstGeom>
        </p:spPr>
        <p:txBody>
          <a:bodyPr wrap="square">
            <a:spAutoFit/>
          </a:bodyPr>
          <a:lstStyle/>
          <a:p>
            <a:r>
              <a:rPr lang="ja-JP" altLang="en-US" sz="3200" kern="0" dirty="0" smtClean="0">
                <a:solidFill>
                  <a:srgbClr val="000000"/>
                </a:solidFill>
                <a:latin typeface="Arial"/>
                <a:ea typeface="ＭＳ Ｐゴシック"/>
                <a:cs typeface="+mj-cs"/>
              </a:rPr>
              <a:t>列車がトンネルを通過するアニメーションの付け方</a:t>
            </a:r>
            <a:endParaRPr lang="ja-JP" altLang="en-US" sz="1600" dirty="0"/>
          </a:p>
        </p:txBody>
      </p:sp>
    </p:spTree>
    <p:custDataLst>
      <p:tags r:id="rId1"/>
    </p:custDataLst>
    <p:extLst>
      <p:ext uri="{BB962C8B-B14F-4D97-AF65-F5344CB8AC3E}">
        <p14:creationId xmlns:p14="http://schemas.microsoft.com/office/powerpoint/2010/main" val="36873161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fill="hold" nodeType="clickEffect">
                                  <p:stCondLst>
                                    <p:cond delay="0"/>
                                  </p:stCondLst>
                                  <p:childTnLst>
                                    <p:animMotion origin="layout" path="M 3.125E-6 -3.33333E-6 L 0.98659 -3.33333E-6 " pathEditMode="relative" rAng="0" ptsTypes="AA">
                                      <p:cBhvr>
                                        <p:cTn id="6" dur="4000" fill="hold"/>
                                        <p:tgtEl>
                                          <p:spTgt spid="24"/>
                                        </p:tgtEl>
                                        <p:attrNameLst>
                                          <p:attrName>ppt_x</p:attrName>
                                          <p:attrName>ppt_y</p:attrName>
                                        </p:attrNameLst>
                                      </p:cBhvr>
                                      <p:rCtr x="49323" y="0"/>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636646" y="476672"/>
            <a:ext cx="8963458" cy="584775"/>
          </a:xfrm>
          <a:prstGeom prst="rect">
            <a:avLst/>
          </a:prstGeom>
        </p:spPr>
        <p:txBody>
          <a:bodyPr wrap="square">
            <a:spAutoFit/>
          </a:bodyPr>
          <a:lstStyle/>
          <a:p>
            <a:r>
              <a:rPr lang="ja-JP" altLang="en-US" sz="3200" kern="0" dirty="0" smtClean="0">
                <a:solidFill>
                  <a:srgbClr val="000000"/>
                </a:solidFill>
                <a:latin typeface="Arial"/>
                <a:ea typeface="ＭＳ Ｐゴシック"/>
                <a:cs typeface="+mj-cs"/>
              </a:rPr>
              <a:t>列車がトンネルを通過するアニメーションの付け方</a:t>
            </a:r>
            <a:endParaRPr lang="ja-JP" altLang="en-US" sz="1600" dirty="0"/>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9417" y="1090730"/>
            <a:ext cx="2016183" cy="1713790"/>
          </a:xfrm>
          <a:prstGeom prst="rect">
            <a:avLst/>
          </a:prstGeom>
        </p:spPr>
      </p:pic>
      <p:sp>
        <p:nvSpPr>
          <p:cNvPr id="4" name="角丸四角形吹き出し 3"/>
          <p:cNvSpPr/>
          <p:nvPr/>
        </p:nvSpPr>
        <p:spPr>
          <a:xfrm>
            <a:off x="2838649" y="1443569"/>
            <a:ext cx="3024336" cy="504056"/>
          </a:xfrm>
          <a:prstGeom prst="wedgeRoundRectCallout">
            <a:avLst>
              <a:gd name="adj1" fmla="val -58045"/>
              <a:gd name="adj2" fmla="val 29358"/>
              <a:gd name="adj3" fmla="val 16667"/>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0" lang="ja-JP" altLang="en-US" kern="0" dirty="0" smtClean="0">
                <a:solidFill>
                  <a:schemeClr val="tx1"/>
                </a:solidFill>
                <a:latin typeface="Cambria Math" panose="02040503050406030204" pitchFamily="18" charset="0"/>
                <a:ea typeface="AR P丸ゴシック体M" panose="020F0600000000000000" pitchFamily="50" charset="-128"/>
              </a:rPr>
              <a:t>トンネルのイラスト１</a:t>
            </a:r>
            <a:endParaRPr kumimoji="0" lang="ja-JP" altLang="en-US" kern="0" dirty="0" smtClean="0">
              <a:solidFill>
                <a:schemeClr val="tx1"/>
              </a:solidFill>
              <a:latin typeface="Cambria Math" panose="02040503050406030204" pitchFamily="18" charset="0"/>
              <a:ea typeface="AR P丸ゴシック体M" panose="020F0600000000000000" pitchFamily="50" charset="-128"/>
            </a:endParaRPr>
          </a:p>
        </p:txBody>
      </p:sp>
      <p:sp>
        <p:nvSpPr>
          <p:cNvPr id="11" name="テキスト ボックス 10"/>
          <p:cNvSpPr txBox="1"/>
          <p:nvPr/>
        </p:nvSpPr>
        <p:spPr>
          <a:xfrm>
            <a:off x="7287736" y="1310309"/>
            <a:ext cx="4208864" cy="2677656"/>
          </a:xfrm>
          <a:prstGeom prst="rect">
            <a:avLst/>
          </a:prstGeom>
          <a:noFill/>
        </p:spPr>
        <p:txBody>
          <a:bodyPr wrap="square" rtlCol="0">
            <a:spAutoFit/>
          </a:bodyPr>
          <a:lstStyle/>
          <a:p>
            <a:r>
              <a:rPr kumimoji="1" lang="ja-JP" altLang="en-US" dirty="0" smtClean="0"/>
              <a:t>①トンネルのイラスト１を準備</a:t>
            </a:r>
            <a:endParaRPr kumimoji="1" lang="en-US" altLang="ja-JP" dirty="0" smtClean="0"/>
          </a:p>
          <a:p>
            <a:r>
              <a:rPr kumimoji="1" lang="ja-JP" altLang="en-US" dirty="0" smtClean="0"/>
              <a:t>②イラストを何枚か重ねる</a:t>
            </a:r>
            <a:endParaRPr kumimoji="1" lang="en-US" altLang="ja-JP" dirty="0" smtClean="0"/>
          </a:p>
          <a:p>
            <a:r>
              <a:rPr kumimoji="1" lang="ja-JP" altLang="en-US" dirty="0" smtClean="0"/>
              <a:t>③重ねたイラスト２をグループ</a:t>
            </a:r>
            <a:endParaRPr kumimoji="1" lang="en-US" altLang="ja-JP" dirty="0" smtClean="0"/>
          </a:p>
          <a:p>
            <a:r>
              <a:rPr kumimoji="1" lang="ja-JP" altLang="en-US" dirty="0" smtClean="0"/>
              <a:t>化する</a:t>
            </a:r>
            <a:endParaRPr kumimoji="1" lang="en-US" altLang="ja-JP" dirty="0" smtClean="0"/>
          </a:p>
          <a:p>
            <a:r>
              <a:rPr kumimoji="1" lang="ja-JP" altLang="en-US" dirty="0" smtClean="0"/>
              <a:t>④図として保存する</a:t>
            </a:r>
            <a:endParaRPr kumimoji="1" lang="en-US" altLang="ja-JP" dirty="0" smtClean="0"/>
          </a:p>
          <a:p>
            <a:r>
              <a:rPr kumimoji="1" lang="ja-JP" altLang="en-US" dirty="0" smtClean="0"/>
              <a:t>⑤トンネルのイラストをトリミン</a:t>
            </a:r>
            <a:endParaRPr kumimoji="1" lang="en-US" altLang="ja-JP" dirty="0" smtClean="0"/>
          </a:p>
          <a:p>
            <a:r>
              <a:rPr kumimoji="1" lang="ja-JP" altLang="en-US" dirty="0" smtClean="0"/>
              <a:t>グする。イラスト３</a:t>
            </a:r>
            <a:endParaRPr kumimoji="1" lang="ja-JP" altLang="en-US" dirty="0"/>
          </a:p>
        </p:txBody>
      </p:sp>
      <p:pic>
        <p:nvPicPr>
          <p:cNvPr id="13" name="図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9417" y="2833803"/>
            <a:ext cx="6346486" cy="1713124"/>
          </a:xfrm>
          <a:prstGeom prst="rect">
            <a:avLst/>
          </a:prstGeom>
        </p:spPr>
      </p:pic>
      <p:pic>
        <p:nvPicPr>
          <p:cNvPr id="15" name="図 14"/>
          <p:cNvPicPr>
            <a:picLocks noChangeAspect="1"/>
          </p:cNvPicPr>
          <p:nvPr/>
        </p:nvPicPr>
        <p:blipFill>
          <a:blip r:embed="rId6"/>
          <a:stretch>
            <a:fillRect/>
          </a:stretch>
        </p:blipFill>
        <p:spPr>
          <a:xfrm>
            <a:off x="376316" y="4546927"/>
            <a:ext cx="6552687" cy="1965806"/>
          </a:xfrm>
          <a:prstGeom prst="rect">
            <a:avLst/>
          </a:prstGeom>
        </p:spPr>
      </p:pic>
      <p:sp>
        <p:nvSpPr>
          <p:cNvPr id="83" name="角丸四角形吹き出し 82"/>
          <p:cNvSpPr/>
          <p:nvPr/>
        </p:nvSpPr>
        <p:spPr>
          <a:xfrm>
            <a:off x="2957433" y="2397109"/>
            <a:ext cx="3024336" cy="504056"/>
          </a:xfrm>
          <a:prstGeom prst="wedgeRoundRectCallout">
            <a:avLst>
              <a:gd name="adj1" fmla="val -35067"/>
              <a:gd name="adj2" fmla="val 69268"/>
              <a:gd name="adj3" fmla="val 16667"/>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0" lang="ja-JP" altLang="en-US" kern="0" dirty="0" smtClean="0">
                <a:solidFill>
                  <a:schemeClr val="tx1"/>
                </a:solidFill>
                <a:latin typeface="Cambria Math" panose="02040503050406030204" pitchFamily="18" charset="0"/>
                <a:ea typeface="AR P丸ゴシック体M" panose="020F0600000000000000" pitchFamily="50" charset="-128"/>
              </a:rPr>
              <a:t>トンネルのイラスト２</a:t>
            </a:r>
            <a:endParaRPr kumimoji="0" lang="ja-JP" altLang="en-US" kern="0" dirty="0" smtClean="0">
              <a:solidFill>
                <a:schemeClr val="tx1"/>
              </a:solidFill>
              <a:latin typeface="Cambria Math" panose="02040503050406030204" pitchFamily="18" charset="0"/>
              <a:ea typeface="AR P丸ゴシック体M" panose="020F0600000000000000" pitchFamily="50" charset="-128"/>
            </a:endParaRPr>
          </a:p>
        </p:txBody>
      </p:sp>
      <p:sp>
        <p:nvSpPr>
          <p:cNvPr id="84" name="角丸四角形吹き出し 83"/>
          <p:cNvSpPr/>
          <p:nvPr/>
        </p:nvSpPr>
        <p:spPr>
          <a:xfrm>
            <a:off x="7024631" y="5529830"/>
            <a:ext cx="3024336" cy="504056"/>
          </a:xfrm>
          <a:prstGeom prst="wedgeRoundRectCallout">
            <a:avLst>
              <a:gd name="adj1" fmla="val -54928"/>
              <a:gd name="adj2" fmla="val 9403"/>
              <a:gd name="adj3" fmla="val 16667"/>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0" lang="ja-JP" altLang="en-US" kern="0" dirty="0" smtClean="0">
                <a:solidFill>
                  <a:schemeClr val="tx1"/>
                </a:solidFill>
                <a:latin typeface="Cambria Math" panose="02040503050406030204" pitchFamily="18" charset="0"/>
                <a:ea typeface="AR P丸ゴシック体M" panose="020F0600000000000000" pitchFamily="50" charset="-128"/>
              </a:rPr>
              <a:t>トンネルのイラスト３</a:t>
            </a:r>
            <a:endParaRPr kumimoji="0" lang="ja-JP" altLang="en-US" kern="0" dirty="0" smtClean="0">
              <a:solidFill>
                <a:schemeClr val="tx1"/>
              </a:solidFill>
              <a:latin typeface="Cambria Math" panose="02040503050406030204" pitchFamily="18" charset="0"/>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41167272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1">
                                            <p:txEl>
                                              <p:pRg st="1" end="1"/>
                                            </p:txEl>
                                          </p:spTgt>
                                        </p:tgtEl>
                                        <p:attrNameLst>
                                          <p:attrName>style.visibility</p:attrName>
                                        </p:attrNameLst>
                                      </p:cBhvr>
                                      <p:to>
                                        <p:strVal val="visible"/>
                                      </p:to>
                                    </p:set>
                                    <p:animEffect transition="in" filter="wipe(left)">
                                      <p:cBhvr>
                                        <p:cTn id="20" dur="500"/>
                                        <p:tgtEl>
                                          <p:spTgt spid="11">
                                            <p:txEl>
                                              <p:pRg st="1" end="1"/>
                                            </p:txEl>
                                          </p:spTgt>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left)">
                                      <p:cBhvr>
                                        <p:cTn id="24" dur="2000"/>
                                        <p:tgtEl>
                                          <p:spTgt spid="13"/>
                                        </p:tgtEl>
                                      </p:cBhvr>
                                    </p:animEffect>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83"/>
                                        </p:tgtEl>
                                        <p:attrNameLst>
                                          <p:attrName>style.visibility</p:attrName>
                                        </p:attrNameLst>
                                      </p:cBhvr>
                                      <p:to>
                                        <p:strVal val="visible"/>
                                      </p:to>
                                    </p:set>
                                    <p:animEffect transition="in" filter="wipe(down)">
                                      <p:cBhvr>
                                        <p:cTn id="28" dur="500"/>
                                        <p:tgtEl>
                                          <p:spTgt spid="8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animEffect transition="in" filter="wipe(left)">
                                      <p:cBhvr>
                                        <p:cTn id="33" dur="500"/>
                                        <p:tgtEl>
                                          <p:spTgt spid="11">
                                            <p:txEl>
                                              <p:pRg st="2" end="2"/>
                                            </p:txEl>
                                          </p:spTgt>
                                        </p:tgtEl>
                                      </p:cBhvr>
                                    </p:animEffect>
                                  </p:childTnLst>
                                </p:cTn>
                              </p:par>
                            </p:childTnLst>
                          </p:cTn>
                        </p:par>
                        <p:par>
                          <p:cTn id="34" fill="hold">
                            <p:stCondLst>
                              <p:cond delay="500"/>
                            </p:stCondLst>
                            <p:childTnLst>
                              <p:par>
                                <p:cTn id="35" presetID="22" presetClass="entr" presetSubtype="8" fill="hold" nodeType="after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animEffect transition="in" filter="wipe(left)">
                                      <p:cBhvr>
                                        <p:cTn id="37" dur="500"/>
                                        <p:tgtEl>
                                          <p:spTgt spid="1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1">
                                            <p:txEl>
                                              <p:pRg st="4" end="4"/>
                                            </p:txEl>
                                          </p:spTgt>
                                        </p:tgtEl>
                                        <p:attrNameLst>
                                          <p:attrName>style.visibility</p:attrName>
                                        </p:attrNameLst>
                                      </p:cBhvr>
                                      <p:to>
                                        <p:strVal val="visible"/>
                                      </p:to>
                                    </p:set>
                                    <p:animEffect transition="in" filter="wipe(left)">
                                      <p:cBhvr>
                                        <p:cTn id="42" dur="500"/>
                                        <p:tgtEl>
                                          <p:spTgt spid="11">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animEffect transition="in" filter="wipe(left)">
                                      <p:cBhvr>
                                        <p:cTn id="47" dur="500"/>
                                        <p:tgtEl>
                                          <p:spTgt spid="11">
                                            <p:txEl>
                                              <p:pRg st="5" end="5"/>
                                            </p:txEl>
                                          </p:spTgt>
                                        </p:tgtEl>
                                      </p:cBhvr>
                                    </p:animEffect>
                                  </p:childTnLst>
                                </p:cTn>
                              </p:par>
                            </p:childTnLst>
                          </p:cTn>
                        </p:par>
                        <p:par>
                          <p:cTn id="48" fill="hold">
                            <p:stCondLst>
                              <p:cond delay="500"/>
                            </p:stCondLst>
                            <p:childTnLst>
                              <p:par>
                                <p:cTn id="49" presetID="22" presetClass="entr" presetSubtype="8" fill="hold" nodeType="afterEffect">
                                  <p:stCondLst>
                                    <p:cond delay="0"/>
                                  </p:stCondLst>
                                  <p:childTnLst>
                                    <p:set>
                                      <p:cBhvr>
                                        <p:cTn id="50" dur="1" fill="hold">
                                          <p:stCondLst>
                                            <p:cond delay="0"/>
                                          </p:stCondLst>
                                        </p:cTn>
                                        <p:tgtEl>
                                          <p:spTgt spid="11">
                                            <p:txEl>
                                              <p:pRg st="6" end="6"/>
                                            </p:txEl>
                                          </p:spTgt>
                                        </p:tgtEl>
                                        <p:attrNameLst>
                                          <p:attrName>style.visibility</p:attrName>
                                        </p:attrNameLst>
                                      </p:cBhvr>
                                      <p:to>
                                        <p:strVal val="visible"/>
                                      </p:to>
                                    </p:set>
                                    <p:animEffect transition="in" filter="wipe(left)">
                                      <p:cBhvr>
                                        <p:cTn id="51" dur="500"/>
                                        <p:tgtEl>
                                          <p:spTgt spid="11">
                                            <p:txEl>
                                              <p:pRg st="6" end="6"/>
                                            </p:txEl>
                                          </p:spTgt>
                                        </p:tgtEl>
                                      </p:cBhvr>
                                    </p:animEffect>
                                  </p:childTnLst>
                                </p:cTn>
                              </p:par>
                            </p:childTnLst>
                          </p:cTn>
                        </p:par>
                        <p:par>
                          <p:cTn id="52" fill="hold">
                            <p:stCondLst>
                              <p:cond delay="1000"/>
                            </p:stCondLst>
                            <p:childTnLst>
                              <p:par>
                                <p:cTn id="53" presetID="10" presetClass="entr" presetSubtype="0" fill="hold"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84"/>
                                        </p:tgtEl>
                                        <p:attrNameLst>
                                          <p:attrName>style.visibility</p:attrName>
                                        </p:attrNameLst>
                                      </p:cBhvr>
                                      <p:to>
                                        <p:strVal val="visible"/>
                                      </p:to>
                                    </p:set>
                                    <p:animEffect transition="in" filter="wipe(up)">
                                      <p:cBhvr>
                                        <p:cTn id="58"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3"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355" y="3689115"/>
            <a:ext cx="6346486" cy="1713124"/>
          </a:xfrm>
          <a:prstGeom prst="rect">
            <a:avLst/>
          </a:prstGeom>
        </p:spPr>
      </p:pic>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442" y="1310309"/>
            <a:ext cx="6346486" cy="1713124"/>
          </a:xfrm>
          <a:prstGeom prst="rect">
            <a:avLst/>
          </a:prstGeom>
        </p:spPr>
      </p:pic>
      <p:sp>
        <p:nvSpPr>
          <p:cNvPr id="19" name="正方形/長方形 18"/>
          <p:cNvSpPr/>
          <p:nvPr/>
        </p:nvSpPr>
        <p:spPr>
          <a:xfrm>
            <a:off x="1636646" y="476672"/>
            <a:ext cx="8963458" cy="584775"/>
          </a:xfrm>
          <a:prstGeom prst="rect">
            <a:avLst/>
          </a:prstGeom>
        </p:spPr>
        <p:txBody>
          <a:bodyPr wrap="square">
            <a:spAutoFit/>
          </a:bodyPr>
          <a:lstStyle/>
          <a:p>
            <a:r>
              <a:rPr lang="ja-JP" altLang="en-US" sz="3200" kern="0" dirty="0" smtClean="0">
                <a:solidFill>
                  <a:srgbClr val="000000"/>
                </a:solidFill>
                <a:latin typeface="Arial"/>
                <a:ea typeface="ＭＳ Ｐゴシック"/>
                <a:cs typeface="+mj-cs"/>
              </a:rPr>
              <a:t>列車がトンネルを通過するアニメーションの付け方</a:t>
            </a:r>
            <a:endParaRPr lang="ja-JP" altLang="en-US" sz="1600" dirty="0"/>
          </a:p>
        </p:txBody>
      </p:sp>
      <p:sp>
        <p:nvSpPr>
          <p:cNvPr id="11" name="テキスト ボックス 10"/>
          <p:cNvSpPr txBox="1"/>
          <p:nvPr/>
        </p:nvSpPr>
        <p:spPr>
          <a:xfrm>
            <a:off x="7287736" y="1310309"/>
            <a:ext cx="3776816" cy="3785652"/>
          </a:xfrm>
          <a:prstGeom prst="rect">
            <a:avLst/>
          </a:prstGeom>
          <a:noFill/>
        </p:spPr>
        <p:txBody>
          <a:bodyPr wrap="square" rtlCol="0">
            <a:spAutoFit/>
          </a:bodyPr>
          <a:lstStyle/>
          <a:p>
            <a:r>
              <a:rPr kumimoji="1" lang="ja-JP" altLang="en-US" dirty="0" smtClean="0"/>
              <a:t>⑥トリミングした部分イラスト</a:t>
            </a:r>
            <a:endParaRPr kumimoji="1" lang="en-US" altLang="ja-JP" dirty="0" smtClean="0"/>
          </a:p>
          <a:p>
            <a:r>
              <a:rPr kumimoji="1" lang="ja-JP" altLang="en-US" dirty="0" smtClean="0"/>
              <a:t>３をトンネルイラスト２の上</a:t>
            </a:r>
            <a:endParaRPr kumimoji="1" lang="en-US" altLang="ja-JP" dirty="0" smtClean="0"/>
          </a:p>
          <a:p>
            <a:r>
              <a:rPr kumimoji="1" lang="ja-JP" altLang="en-US" dirty="0" smtClean="0"/>
              <a:t>に重ねる</a:t>
            </a:r>
            <a:endParaRPr kumimoji="1" lang="en-US" altLang="ja-JP" dirty="0" smtClean="0"/>
          </a:p>
          <a:p>
            <a:r>
              <a:rPr kumimoji="1" lang="ja-JP" altLang="en-US" dirty="0" smtClean="0"/>
              <a:t>⑦列車を重ねたイラストの</a:t>
            </a:r>
            <a:endParaRPr kumimoji="1" lang="en-US" altLang="ja-JP" dirty="0" smtClean="0"/>
          </a:p>
          <a:p>
            <a:r>
              <a:rPr kumimoji="1" lang="ja-JP" altLang="en-US" dirty="0" smtClean="0"/>
              <a:t>間に配置する</a:t>
            </a:r>
            <a:endParaRPr kumimoji="1" lang="en-US" altLang="ja-JP" dirty="0" smtClean="0"/>
          </a:p>
          <a:p>
            <a:r>
              <a:rPr kumimoji="1" lang="ja-JP" altLang="en-US" dirty="0" smtClean="0"/>
              <a:t>　最背面がイラスト２</a:t>
            </a:r>
            <a:endParaRPr kumimoji="1" lang="en-US" altLang="ja-JP" dirty="0" smtClean="0"/>
          </a:p>
          <a:p>
            <a:r>
              <a:rPr kumimoji="1" lang="ja-JP" altLang="en-US" dirty="0" smtClean="0"/>
              <a:t>　その上に列車</a:t>
            </a:r>
            <a:endParaRPr kumimoji="1" lang="en-US" altLang="ja-JP" dirty="0" smtClean="0"/>
          </a:p>
          <a:p>
            <a:r>
              <a:rPr kumimoji="1" lang="ja-JP" altLang="en-US" dirty="0" smtClean="0"/>
              <a:t>　最前面がいらすと３</a:t>
            </a:r>
            <a:endParaRPr kumimoji="1" lang="en-US" altLang="ja-JP" dirty="0" smtClean="0"/>
          </a:p>
          <a:p>
            <a:r>
              <a:rPr kumimoji="1" lang="ja-JP" altLang="en-US" dirty="0" smtClean="0"/>
              <a:t>この配置で、列車がトンネ</a:t>
            </a:r>
            <a:endParaRPr kumimoji="1" lang="en-US" altLang="ja-JP" dirty="0" smtClean="0"/>
          </a:p>
          <a:p>
            <a:r>
              <a:rPr kumimoji="1" lang="ja-JP" altLang="en-US" dirty="0" smtClean="0"/>
              <a:t>ルを通過するようにできる</a:t>
            </a:r>
            <a:endParaRPr kumimoji="1" lang="ja-JP" altLang="en-US" dirty="0"/>
          </a:p>
        </p:txBody>
      </p:sp>
      <p:pic>
        <p:nvPicPr>
          <p:cNvPr id="8" name="図 7"/>
          <p:cNvPicPr>
            <a:picLocks noChangeAspect="1"/>
          </p:cNvPicPr>
          <p:nvPr/>
        </p:nvPicPr>
        <p:blipFill rotWithShape="1">
          <a:blip r:embed="rId4">
            <a:extLst>
              <a:ext uri="{28A0092B-C50C-407E-A947-70E740481C1C}">
                <a14:useLocalDpi xmlns:a14="http://schemas.microsoft.com/office/drawing/2010/main" val="0"/>
              </a:ext>
            </a:extLst>
          </a:blip>
          <a:srcRect l="19210"/>
          <a:stretch/>
        </p:blipFill>
        <p:spPr>
          <a:xfrm>
            <a:off x="1636646" y="3023433"/>
            <a:ext cx="5127282" cy="1713124"/>
          </a:xfrm>
          <a:prstGeom prst="rect">
            <a:avLst/>
          </a:prstGeom>
        </p:spPr>
      </p:pic>
      <p:grpSp>
        <p:nvGrpSpPr>
          <p:cNvPr id="9" name="グループ化 8"/>
          <p:cNvGrpSpPr>
            <a:grpSpLocks noChangeAspect="1"/>
          </p:cNvGrpSpPr>
          <p:nvPr/>
        </p:nvGrpSpPr>
        <p:grpSpPr>
          <a:xfrm>
            <a:off x="402123" y="4881074"/>
            <a:ext cx="2160000" cy="340072"/>
            <a:chOff x="971600" y="5517232"/>
            <a:chExt cx="5031035" cy="792088"/>
          </a:xfrm>
        </p:grpSpPr>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l="5000" t="26521" r="5000" b="24590"/>
            <a:stretch/>
          </p:blipFill>
          <p:spPr>
            <a:xfrm>
              <a:off x="971600" y="5517232"/>
              <a:ext cx="2592288" cy="792088"/>
            </a:xfrm>
            <a:prstGeom prst="rect">
              <a:avLst/>
            </a:prstGeom>
          </p:spPr>
        </p:pic>
        <p:pic>
          <p:nvPicPr>
            <p:cNvPr id="12" name="図 11"/>
            <p:cNvPicPr>
              <a:picLocks noChangeAspect="1"/>
            </p:cNvPicPr>
            <p:nvPr/>
          </p:nvPicPr>
          <p:blipFill rotWithShape="1">
            <a:blip r:embed="rId5" cstate="print">
              <a:extLst>
                <a:ext uri="{28A0092B-C50C-407E-A947-70E740481C1C}">
                  <a14:useLocalDpi xmlns:a14="http://schemas.microsoft.com/office/drawing/2010/main" val="0"/>
                </a:ext>
              </a:extLst>
            </a:blip>
            <a:srcRect l="5000" t="26521" r="5000" b="24590"/>
            <a:stretch/>
          </p:blipFill>
          <p:spPr>
            <a:xfrm>
              <a:off x="3410347" y="5517232"/>
              <a:ext cx="2592288" cy="792088"/>
            </a:xfrm>
            <a:prstGeom prst="rect">
              <a:avLst/>
            </a:prstGeom>
          </p:spPr>
        </p:pic>
      </p:grpSp>
      <p:pic>
        <p:nvPicPr>
          <p:cNvPr id="16" name="図 15"/>
          <p:cNvPicPr>
            <a:picLocks noChangeAspect="1"/>
          </p:cNvPicPr>
          <p:nvPr/>
        </p:nvPicPr>
        <p:blipFill rotWithShape="1">
          <a:blip r:embed="rId4">
            <a:extLst>
              <a:ext uri="{28A0092B-C50C-407E-A947-70E740481C1C}">
                <a14:useLocalDpi xmlns:a14="http://schemas.microsoft.com/office/drawing/2010/main" val="0"/>
              </a:ext>
            </a:extLst>
          </a:blip>
          <a:srcRect l="19210"/>
          <a:stretch/>
        </p:blipFill>
        <p:spPr>
          <a:xfrm>
            <a:off x="1837559" y="3689115"/>
            <a:ext cx="5127282" cy="1713124"/>
          </a:xfrm>
          <a:prstGeom prst="rect">
            <a:avLst/>
          </a:prstGeom>
        </p:spPr>
      </p:pic>
      <p:sp>
        <p:nvSpPr>
          <p:cNvPr id="17" name="角丸四角形吹き出し 16"/>
          <p:cNvSpPr/>
          <p:nvPr/>
        </p:nvSpPr>
        <p:spPr>
          <a:xfrm>
            <a:off x="493475" y="3206039"/>
            <a:ext cx="3024336" cy="504056"/>
          </a:xfrm>
          <a:prstGeom prst="wedgeRoundRectCallout">
            <a:avLst>
              <a:gd name="adj1" fmla="val -29020"/>
              <a:gd name="adj2" fmla="val 116434"/>
              <a:gd name="adj3" fmla="val 16667"/>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0" lang="ja-JP" altLang="en-US" kern="0" dirty="0" smtClean="0">
                <a:solidFill>
                  <a:schemeClr val="tx1"/>
                </a:solidFill>
                <a:latin typeface="Cambria Math" panose="02040503050406030204" pitchFamily="18" charset="0"/>
                <a:ea typeface="AR P丸ゴシック体M" panose="020F0600000000000000" pitchFamily="50" charset="-128"/>
              </a:rPr>
              <a:t>トンネルのイラスト２</a:t>
            </a:r>
            <a:endParaRPr kumimoji="0" lang="ja-JP" altLang="en-US" kern="0" dirty="0" smtClean="0">
              <a:solidFill>
                <a:schemeClr val="tx1"/>
              </a:solidFill>
              <a:latin typeface="Cambria Math" panose="02040503050406030204" pitchFamily="18" charset="0"/>
              <a:ea typeface="AR P丸ゴシック体M" panose="020F0600000000000000" pitchFamily="50" charset="-128"/>
            </a:endParaRPr>
          </a:p>
        </p:txBody>
      </p:sp>
      <p:sp>
        <p:nvSpPr>
          <p:cNvPr id="18" name="角丸四角形吹き出し 17"/>
          <p:cNvSpPr/>
          <p:nvPr/>
        </p:nvSpPr>
        <p:spPr>
          <a:xfrm>
            <a:off x="4439370" y="5381259"/>
            <a:ext cx="3024336" cy="504056"/>
          </a:xfrm>
          <a:prstGeom prst="wedgeRoundRectCallout">
            <a:avLst>
              <a:gd name="adj1" fmla="val -22368"/>
              <a:gd name="adj2" fmla="val -126653"/>
              <a:gd name="adj3" fmla="val 16667"/>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r>
              <a:rPr kumimoji="0" lang="ja-JP" altLang="en-US" kern="0" dirty="0" smtClean="0">
                <a:solidFill>
                  <a:schemeClr val="tx1"/>
                </a:solidFill>
                <a:latin typeface="Cambria Math" panose="02040503050406030204" pitchFamily="18" charset="0"/>
                <a:ea typeface="AR P丸ゴシック体M" panose="020F0600000000000000" pitchFamily="50" charset="-128"/>
              </a:rPr>
              <a:t>トンネルのイラスト３</a:t>
            </a:r>
            <a:endParaRPr kumimoji="0" lang="ja-JP" altLang="en-US" kern="0" dirty="0" smtClean="0">
              <a:solidFill>
                <a:schemeClr val="tx1"/>
              </a:solidFill>
              <a:latin typeface="Cambria Math" panose="02040503050406030204" pitchFamily="18" charset="0"/>
              <a:ea typeface="AR P丸ゴシック体M" panose="020F0600000000000000" pitchFamily="50" charset="-128"/>
            </a:endParaRPr>
          </a:p>
        </p:txBody>
      </p:sp>
    </p:spTree>
    <p:custDataLst>
      <p:tags r:id="rId1"/>
    </p:custDataLst>
    <p:extLst>
      <p:ext uri="{BB962C8B-B14F-4D97-AF65-F5344CB8AC3E}">
        <p14:creationId xmlns:p14="http://schemas.microsoft.com/office/powerpoint/2010/main" val="28843414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wipe(left)">
                                      <p:cBhvr>
                                        <p:cTn id="11" dur="500"/>
                                        <p:tgtEl>
                                          <p:spTgt spid="11">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wipe(left)">
                                      <p:cBhvr>
                                        <p:cTn id="15" dur="500"/>
                                        <p:tgtEl>
                                          <p:spTgt spid="1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4" presetClass="path" presetSubtype="0" accel="50000" decel="50000" fill="hold" nodeType="clickEffect">
                                  <p:stCondLst>
                                    <p:cond delay="0"/>
                                  </p:stCondLst>
                                  <p:childTnLst>
                                    <p:animMotion origin="layout" path="M -1.25E-6 -7.40741E-7 L 0.00052 -0.24838 " pathEditMode="relative" rAng="0" ptsTypes="AA">
                                      <p:cBhvr>
                                        <p:cTn id="19" dur="2000" fill="hold"/>
                                        <p:tgtEl>
                                          <p:spTgt spid="8"/>
                                        </p:tgtEl>
                                        <p:attrNameLst>
                                          <p:attrName>ppt_x</p:attrName>
                                          <p:attrName>ppt_y</p:attrName>
                                        </p:attrNameLst>
                                      </p:cBhvr>
                                      <p:rCtr x="26" y="-12431"/>
                                    </p:animMotion>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1">
                                            <p:txEl>
                                              <p:pRg st="3" end="3"/>
                                            </p:txEl>
                                          </p:spTgt>
                                        </p:tgtEl>
                                        <p:attrNameLst>
                                          <p:attrName>style.visibility</p:attrName>
                                        </p:attrNameLst>
                                      </p:cBhvr>
                                      <p:to>
                                        <p:strVal val="visible"/>
                                      </p:to>
                                    </p:set>
                                    <p:animEffect transition="in" filter="wipe(left)">
                                      <p:cBhvr>
                                        <p:cTn id="23" dur="500"/>
                                        <p:tgtEl>
                                          <p:spTgt spid="11">
                                            <p:txEl>
                                              <p:pRg st="3" end="3"/>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wipe(left)">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wipe(left)">
                                      <p:cBhvr>
                                        <p:cTn id="32" dur="500"/>
                                        <p:tgtEl>
                                          <p:spTgt spid="11">
                                            <p:txEl>
                                              <p:pRg st="5" end="5"/>
                                            </p:txEl>
                                          </p:spTgt>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down)">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1">
                                            <p:txEl>
                                              <p:pRg st="6" end="6"/>
                                            </p:txEl>
                                          </p:spTgt>
                                        </p:tgtEl>
                                        <p:attrNameLst>
                                          <p:attrName>style.visibility</p:attrName>
                                        </p:attrNameLst>
                                      </p:cBhvr>
                                      <p:to>
                                        <p:strVal val="visible"/>
                                      </p:to>
                                    </p:set>
                                    <p:animEffect transition="in" filter="wipe(left)">
                                      <p:cBhvr>
                                        <p:cTn id="44" dur="500"/>
                                        <p:tgtEl>
                                          <p:spTgt spid="11">
                                            <p:txEl>
                                              <p:pRg st="6" end="6"/>
                                            </p:txEl>
                                          </p:spTgt>
                                        </p:tgtEl>
                                      </p:cBhvr>
                                    </p:animEffect>
                                  </p:childTnLst>
                                </p:cTn>
                              </p:par>
                            </p:childTnLst>
                          </p:cTn>
                        </p:par>
                        <p:par>
                          <p:cTn id="45" fill="hold">
                            <p:stCondLst>
                              <p:cond delay="500"/>
                            </p:stCondLst>
                            <p:childTnLst>
                              <p:par>
                                <p:cTn id="46" presetID="2" presetClass="entr" presetSubtype="8" fill="hold" nodeType="after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additive="base">
                                        <p:cTn id="48" dur="500" fill="hold"/>
                                        <p:tgtEl>
                                          <p:spTgt spid="9"/>
                                        </p:tgtEl>
                                        <p:attrNameLst>
                                          <p:attrName>ppt_x</p:attrName>
                                        </p:attrNameLst>
                                      </p:cBhvr>
                                      <p:tavLst>
                                        <p:tav tm="0">
                                          <p:val>
                                            <p:strVal val="0-#ppt_w/2"/>
                                          </p:val>
                                        </p:tav>
                                        <p:tav tm="100000">
                                          <p:val>
                                            <p:strVal val="#ppt_x"/>
                                          </p:val>
                                        </p:tav>
                                      </p:tavLst>
                                    </p:anim>
                                    <p:anim calcmode="lin" valueType="num">
                                      <p:cBhvr additive="base">
                                        <p:cTn id="49"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11">
                                            <p:txEl>
                                              <p:pRg st="7" end="7"/>
                                            </p:txEl>
                                          </p:spTgt>
                                        </p:tgtEl>
                                        <p:attrNameLst>
                                          <p:attrName>style.visibility</p:attrName>
                                        </p:attrNameLst>
                                      </p:cBhvr>
                                      <p:to>
                                        <p:strVal val="visible"/>
                                      </p:to>
                                    </p:set>
                                    <p:animEffect transition="in" filter="wipe(left)">
                                      <p:cBhvr>
                                        <p:cTn id="54" dur="500"/>
                                        <p:tgtEl>
                                          <p:spTgt spid="11">
                                            <p:txEl>
                                              <p:pRg st="7" end="7"/>
                                            </p:txEl>
                                          </p:spTgt>
                                        </p:tgtEl>
                                      </p:cBhvr>
                                    </p:animEffect>
                                  </p:childTnLst>
                                </p:cTn>
                              </p:par>
                            </p:childTnLst>
                          </p:cTn>
                        </p:par>
                        <p:par>
                          <p:cTn id="55" fill="hold">
                            <p:stCondLst>
                              <p:cond delay="500"/>
                            </p:stCondLst>
                            <p:childTnLst>
                              <p:par>
                                <p:cTn id="56" presetID="42" presetClass="entr" presetSubtype="0" fill="hold"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1000"/>
                                        <p:tgtEl>
                                          <p:spTgt spid="16"/>
                                        </p:tgtEl>
                                      </p:cBhvr>
                                    </p:animEffect>
                                    <p:anim calcmode="lin" valueType="num">
                                      <p:cBhvr>
                                        <p:cTn id="59" dur="1000" fill="hold"/>
                                        <p:tgtEl>
                                          <p:spTgt spid="16"/>
                                        </p:tgtEl>
                                        <p:attrNameLst>
                                          <p:attrName>ppt_x</p:attrName>
                                        </p:attrNameLst>
                                      </p:cBhvr>
                                      <p:tavLst>
                                        <p:tav tm="0">
                                          <p:val>
                                            <p:strVal val="#ppt_x"/>
                                          </p:val>
                                        </p:tav>
                                        <p:tav tm="100000">
                                          <p:val>
                                            <p:strVal val="#ppt_x"/>
                                          </p:val>
                                        </p:tav>
                                      </p:tavLst>
                                    </p:anim>
                                    <p:anim calcmode="lin" valueType="num">
                                      <p:cBhvr>
                                        <p:cTn id="60" dur="1000" fill="hold"/>
                                        <p:tgtEl>
                                          <p:spTgt spid="16"/>
                                        </p:tgtEl>
                                        <p:attrNameLst>
                                          <p:attrName>ppt_y</p:attrName>
                                        </p:attrNameLst>
                                      </p:cBhvr>
                                      <p:tavLst>
                                        <p:tav tm="0">
                                          <p:val>
                                            <p:strVal val="#ppt_y+.1"/>
                                          </p:val>
                                        </p:tav>
                                        <p:tav tm="100000">
                                          <p:val>
                                            <p:strVal val="#ppt_y"/>
                                          </p:val>
                                        </p:tav>
                                      </p:tavLst>
                                    </p:anim>
                                  </p:childTnLst>
                                </p:cTn>
                              </p:par>
                              <p:par>
                                <p:cTn id="61" presetID="22" presetClass="entr" presetSubtype="1"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up)">
                                      <p:cBhvr>
                                        <p:cTn id="63" dur="500"/>
                                        <p:tgtEl>
                                          <p:spTgt spid="1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11">
                                            <p:txEl>
                                              <p:pRg st="8" end="8"/>
                                            </p:txEl>
                                          </p:spTgt>
                                        </p:tgtEl>
                                        <p:attrNameLst>
                                          <p:attrName>style.visibility</p:attrName>
                                        </p:attrNameLst>
                                      </p:cBhvr>
                                      <p:to>
                                        <p:strVal val="visible"/>
                                      </p:to>
                                    </p:set>
                                    <p:animEffect transition="in" filter="wipe(left)">
                                      <p:cBhvr>
                                        <p:cTn id="68" dur="500"/>
                                        <p:tgtEl>
                                          <p:spTgt spid="11">
                                            <p:txEl>
                                              <p:pRg st="8" end="8"/>
                                            </p:txEl>
                                          </p:spTgt>
                                        </p:tgtEl>
                                      </p:cBhvr>
                                    </p:animEffect>
                                  </p:childTnLst>
                                </p:cTn>
                              </p:par>
                            </p:childTnLst>
                          </p:cTn>
                        </p:par>
                        <p:par>
                          <p:cTn id="69" fill="hold">
                            <p:stCondLst>
                              <p:cond delay="500"/>
                            </p:stCondLst>
                            <p:childTnLst>
                              <p:par>
                                <p:cTn id="70" presetID="22" presetClass="entr" presetSubtype="8" fill="hold" nodeType="afterEffect">
                                  <p:stCondLst>
                                    <p:cond delay="0"/>
                                  </p:stCondLst>
                                  <p:childTnLst>
                                    <p:set>
                                      <p:cBhvr>
                                        <p:cTn id="71" dur="1" fill="hold">
                                          <p:stCondLst>
                                            <p:cond delay="0"/>
                                          </p:stCondLst>
                                        </p:cTn>
                                        <p:tgtEl>
                                          <p:spTgt spid="11">
                                            <p:txEl>
                                              <p:pRg st="9" end="9"/>
                                            </p:txEl>
                                          </p:spTgt>
                                        </p:tgtEl>
                                        <p:attrNameLst>
                                          <p:attrName>style.visibility</p:attrName>
                                        </p:attrNameLst>
                                      </p:cBhvr>
                                      <p:to>
                                        <p:strVal val="visible"/>
                                      </p:to>
                                    </p:set>
                                    <p:animEffect transition="in" filter="wipe(left)">
                                      <p:cBhvr>
                                        <p:cTn id="72" dur="500"/>
                                        <p:tgtEl>
                                          <p:spTgt spid="1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0572" y="2651980"/>
            <a:ext cx="6346486" cy="1713124"/>
          </a:xfrm>
          <a:prstGeom prst="rect">
            <a:avLst/>
          </a:prstGeom>
        </p:spPr>
      </p:pic>
      <p:sp>
        <p:nvSpPr>
          <p:cNvPr id="19" name="正方形/長方形 18"/>
          <p:cNvSpPr/>
          <p:nvPr/>
        </p:nvSpPr>
        <p:spPr>
          <a:xfrm>
            <a:off x="1636646" y="476672"/>
            <a:ext cx="8963458" cy="584775"/>
          </a:xfrm>
          <a:prstGeom prst="rect">
            <a:avLst/>
          </a:prstGeom>
        </p:spPr>
        <p:txBody>
          <a:bodyPr wrap="square">
            <a:spAutoFit/>
          </a:bodyPr>
          <a:lstStyle/>
          <a:p>
            <a:r>
              <a:rPr lang="ja-JP" altLang="en-US" sz="3200" kern="0" dirty="0" smtClean="0">
                <a:solidFill>
                  <a:srgbClr val="000000"/>
                </a:solidFill>
                <a:latin typeface="Arial"/>
                <a:ea typeface="ＭＳ Ｐゴシック"/>
                <a:cs typeface="+mj-cs"/>
              </a:rPr>
              <a:t>列車がトンネルを通過するアニメーションの付け方</a:t>
            </a:r>
            <a:endParaRPr lang="ja-JP" altLang="en-US" sz="1600" dirty="0"/>
          </a:p>
        </p:txBody>
      </p:sp>
      <p:grpSp>
        <p:nvGrpSpPr>
          <p:cNvPr id="9" name="グループ化 8"/>
          <p:cNvGrpSpPr>
            <a:grpSpLocks noChangeAspect="1"/>
          </p:cNvGrpSpPr>
          <p:nvPr/>
        </p:nvGrpSpPr>
        <p:grpSpPr>
          <a:xfrm>
            <a:off x="-1248816" y="3644900"/>
            <a:ext cx="3424215" cy="539111"/>
            <a:chOff x="971600" y="5517232"/>
            <a:chExt cx="5031035" cy="792088"/>
          </a:xfrm>
        </p:grpSpPr>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l="5000" t="26521" r="5000" b="24590"/>
            <a:stretch/>
          </p:blipFill>
          <p:spPr>
            <a:xfrm>
              <a:off x="971600" y="5517232"/>
              <a:ext cx="2592288" cy="792088"/>
            </a:xfrm>
            <a:prstGeom prst="rect">
              <a:avLst/>
            </a:prstGeom>
          </p:spPr>
        </p:pic>
        <p:pic>
          <p:nvPicPr>
            <p:cNvPr id="12" name="図 11"/>
            <p:cNvPicPr>
              <a:picLocks noChangeAspect="1"/>
            </p:cNvPicPr>
            <p:nvPr/>
          </p:nvPicPr>
          <p:blipFill rotWithShape="1">
            <a:blip r:embed="rId5" cstate="print">
              <a:extLst>
                <a:ext uri="{28A0092B-C50C-407E-A947-70E740481C1C}">
                  <a14:useLocalDpi xmlns:a14="http://schemas.microsoft.com/office/drawing/2010/main" val="0"/>
                </a:ext>
              </a:extLst>
            </a:blip>
            <a:srcRect l="5000" t="26521" r="5000" b="24590"/>
            <a:stretch/>
          </p:blipFill>
          <p:spPr>
            <a:xfrm>
              <a:off x="3410347" y="5517232"/>
              <a:ext cx="2592288" cy="792088"/>
            </a:xfrm>
            <a:prstGeom prst="rect">
              <a:avLst/>
            </a:prstGeom>
          </p:spPr>
        </p:pic>
      </p:grpSp>
      <p:pic>
        <p:nvPicPr>
          <p:cNvPr id="16" name="図 15"/>
          <p:cNvPicPr>
            <a:picLocks noChangeAspect="1"/>
          </p:cNvPicPr>
          <p:nvPr/>
        </p:nvPicPr>
        <p:blipFill rotWithShape="1">
          <a:blip r:embed="rId4">
            <a:extLst>
              <a:ext uri="{28A0092B-C50C-407E-A947-70E740481C1C}">
                <a14:useLocalDpi xmlns:a14="http://schemas.microsoft.com/office/drawing/2010/main" val="0"/>
              </a:ext>
            </a:extLst>
          </a:blip>
          <a:srcRect l="19210"/>
          <a:stretch/>
        </p:blipFill>
        <p:spPr>
          <a:xfrm>
            <a:off x="4079776" y="2651980"/>
            <a:ext cx="5127282" cy="1713124"/>
          </a:xfrm>
          <a:prstGeom prst="rect">
            <a:avLst/>
          </a:prstGeom>
        </p:spPr>
      </p:pic>
      <p:cxnSp>
        <p:nvCxnSpPr>
          <p:cNvPr id="15" name="直線コネクタ 14"/>
          <p:cNvCxnSpPr/>
          <p:nvPr/>
        </p:nvCxnSpPr>
        <p:spPr>
          <a:xfrm>
            <a:off x="191344" y="4106556"/>
            <a:ext cx="11737304"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27504" y="1350828"/>
            <a:ext cx="2981741" cy="4315427"/>
          </a:xfrm>
          <a:prstGeom prst="rect">
            <a:avLst/>
          </a:prstGeom>
        </p:spPr>
      </p:pic>
      <p:sp>
        <p:nvSpPr>
          <p:cNvPr id="4" name="正方形/長方形 3"/>
          <p:cNvSpPr/>
          <p:nvPr/>
        </p:nvSpPr>
        <p:spPr>
          <a:xfrm>
            <a:off x="7968208" y="4465926"/>
            <a:ext cx="3672408" cy="1569660"/>
          </a:xfrm>
          <a:prstGeom prst="rect">
            <a:avLst/>
          </a:prstGeom>
        </p:spPr>
        <p:txBody>
          <a:bodyPr wrap="square">
            <a:spAutoFit/>
          </a:bodyPr>
          <a:lstStyle/>
          <a:p>
            <a:pPr lvl="0"/>
            <a:r>
              <a:rPr lang="ja-JP" altLang="en-US" dirty="0" smtClean="0">
                <a:solidFill>
                  <a:srgbClr val="000000"/>
                </a:solidFill>
              </a:rPr>
              <a:t>⑧列車にアニメーションの</a:t>
            </a:r>
            <a:endParaRPr lang="en-US" altLang="ja-JP" dirty="0" smtClean="0">
              <a:solidFill>
                <a:srgbClr val="000000"/>
              </a:solidFill>
            </a:endParaRPr>
          </a:p>
          <a:p>
            <a:pPr lvl="0"/>
            <a:r>
              <a:rPr lang="ja-JP" altLang="en-US" dirty="0" smtClean="0">
                <a:solidFill>
                  <a:srgbClr val="000000"/>
                </a:solidFill>
              </a:rPr>
              <a:t>軌跡効果の追加</a:t>
            </a:r>
            <a:endParaRPr lang="en-US" altLang="ja-JP" dirty="0" smtClean="0">
              <a:solidFill>
                <a:srgbClr val="000000"/>
              </a:solidFill>
            </a:endParaRPr>
          </a:p>
          <a:p>
            <a:pPr lvl="0"/>
            <a:r>
              <a:rPr lang="ja-JP" altLang="en-US" dirty="0" smtClean="0">
                <a:solidFill>
                  <a:srgbClr val="000000"/>
                </a:solidFill>
              </a:rPr>
              <a:t>直線右</a:t>
            </a:r>
            <a:r>
              <a:rPr lang="ja-JP" altLang="en-US" dirty="0" err="1" smtClean="0">
                <a:solidFill>
                  <a:srgbClr val="000000"/>
                </a:solidFill>
              </a:rPr>
              <a:t>へを</a:t>
            </a:r>
            <a:r>
              <a:rPr lang="ja-JP" altLang="en-US" dirty="0" smtClean="0">
                <a:solidFill>
                  <a:srgbClr val="000000"/>
                </a:solidFill>
              </a:rPr>
              <a:t>設定する</a:t>
            </a:r>
            <a:endParaRPr lang="en-US" altLang="ja-JP" dirty="0" smtClean="0">
              <a:solidFill>
                <a:srgbClr val="000000"/>
              </a:solidFill>
            </a:endParaRPr>
          </a:p>
          <a:p>
            <a:pPr lvl="0"/>
            <a:endParaRPr lang="en-US" altLang="ja-JP" dirty="0">
              <a:solidFill>
                <a:srgbClr val="000000"/>
              </a:solidFill>
            </a:endParaRPr>
          </a:p>
        </p:txBody>
      </p:sp>
      <p:sp>
        <p:nvSpPr>
          <p:cNvPr id="6" name="正方形/長方形 5"/>
          <p:cNvSpPr/>
          <p:nvPr/>
        </p:nvSpPr>
        <p:spPr>
          <a:xfrm>
            <a:off x="2711624" y="5738479"/>
            <a:ext cx="7344816" cy="830997"/>
          </a:xfrm>
          <a:prstGeom prst="rect">
            <a:avLst/>
          </a:prstGeom>
        </p:spPr>
        <p:txBody>
          <a:bodyPr wrap="square">
            <a:spAutoFit/>
          </a:bodyPr>
          <a:lstStyle/>
          <a:p>
            <a:pPr lvl="0"/>
            <a:r>
              <a:rPr lang="ja-JP" altLang="en-US" dirty="0" smtClean="0">
                <a:solidFill>
                  <a:srgbClr val="000000"/>
                </a:solidFill>
              </a:rPr>
              <a:t>軌跡効果の直線右</a:t>
            </a:r>
            <a:r>
              <a:rPr lang="ja-JP" altLang="en-US" dirty="0" err="1" smtClean="0">
                <a:solidFill>
                  <a:srgbClr val="000000"/>
                </a:solidFill>
              </a:rPr>
              <a:t>へを</a:t>
            </a:r>
            <a:r>
              <a:rPr lang="ja-JP" altLang="en-US" dirty="0" smtClean="0">
                <a:solidFill>
                  <a:srgbClr val="000000"/>
                </a:solidFill>
              </a:rPr>
              <a:t>追加することで、列車がトンネルを通過しているようなアニメーションができました。</a:t>
            </a:r>
            <a:endParaRPr lang="en-US" altLang="ja-JP" dirty="0">
              <a:solidFill>
                <a:srgbClr val="000000"/>
              </a:solidFill>
            </a:endParaRPr>
          </a:p>
        </p:txBody>
      </p:sp>
    </p:spTree>
    <p:custDataLst>
      <p:tags r:id="rId1"/>
    </p:custDataLst>
    <p:extLst>
      <p:ext uri="{BB962C8B-B14F-4D97-AF65-F5344CB8AC3E}">
        <p14:creationId xmlns:p14="http://schemas.microsoft.com/office/powerpoint/2010/main" val="3140171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left)">
                                      <p:cBhvr>
                                        <p:cTn id="11" dur="500"/>
                                        <p:tgtEl>
                                          <p:spTgt spid="4">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left)">
                                      <p:cBhvr>
                                        <p:cTn id="15" dur="500"/>
                                        <p:tgtEl>
                                          <p:spTgt spid="4">
                                            <p:txEl>
                                              <p:pRg st="2" end="2"/>
                                            </p:txEl>
                                          </p:spTgt>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nodeType="clickEffect">
                                  <p:stCondLst>
                                    <p:cond delay="0"/>
                                  </p:stCondLst>
                                  <p:childTnLst>
                                    <p:animEffect transition="out" filter="fade">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63" presetClass="path" presetSubtype="0" fill="hold" nodeType="clickEffect">
                                  <p:stCondLst>
                                    <p:cond delay="0"/>
                                  </p:stCondLst>
                                  <p:childTnLst>
                                    <p:animMotion origin="layout" path="M -6.25E-7 -3.33333E-6 L 1.10586 -3.33333E-6 " pathEditMode="relative" rAng="0" ptsTypes="AA">
                                      <p:cBhvr>
                                        <p:cTn id="30" dur="4000" fill="hold"/>
                                        <p:tgtEl>
                                          <p:spTgt spid="9"/>
                                        </p:tgtEl>
                                        <p:attrNameLst>
                                          <p:attrName>ppt_x</p:attrName>
                                          <p:attrName>ppt_y</p:attrName>
                                        </p:attrNameLst>
                                      </p:cBhvr>
                                      <p:rCtr x="55286" y="0"/>
                                    </p:animMotion>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left)">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4206" y="178545"/>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横巻き 3"/>
          <p:cNvSpPr/>
          <p:nvPr/>
        </p:nvSpPr>
        <p:spPr>
          <a:xfrm>
            <a:off x="2681040" y="260648"/>
            <a:ext cx="2838896" cy="720080"/>
          </a:xfrm>
          <a:prstGeom prst="horizontalScroll">
            <a:avLst/>
          </a:prstGeom>
          <a:solidFill>
            <a:srgbClr val="66FFFF"/>
          </a:solidFill>
        </p:spPr>
        <p:style>
          <a:lnRef idx="2">
            <a:schemeClr val="dk1"/>
          </a:lnRef>
          <a:fillRef idx="1">
            <a:schemeClr val="lt1"/>
          </a:fillRef>
          <a:effectRef idx="0">
            <a:schemeClr val="dk1"/>
          </a:effectRef>
          <a:fontRef idx="minor">
            <a:schemeClr val="dk1"/>
          </a:fontRef>
        </p:style>
        <p:txBody>
          <a:bodyPr rtlCol="0" anchor="ctr"/>
          <a:lstStyle/>
          <a:p>
            <a:pPr eaLnBrk="1" fontAlgn="auto" hangingPunct="1">
              <a:spcBef>
                <a:spcPts val="0"/>
              </a:spcBef>
              <a:spcAft>
                <a:spcPts val="0"/>
              </a:spcAft>
            </a:pPr>
            <a:r>
              <a:rPr lang="ja-JP" altLang="en-US" b="1" dirty="0">
                <a:solidFill>
                  <a:srgbClr val="000000"/>
                </a:solidFill>
                <a:latin typeface="AR P教科書体M" panose="03000600000000000000" pitchFamily="66" charset="-128"/>
                <a:ea typeface="AR P教科書体M" panose="03000600000000000000" pitchFamily="66" charset="-128"/>
              </a:rPr>
              <a:t>通過算トンネル問題</a:t>
            </a:r>
          </a:p>
        </p:txBody>
      </p:sp>
      <p:sp>
        <p:nvSpPr>
          <p:cNvPr id="9" name="角丸四角形吹き出し 8"/>
          <p:cNvSpPr/>
          <p:nvPr/>
        </p:nvSpPr>
        <p:spPr>
          <a:xfrm>
            <a:off x="2783633" y="980729"/>
            <a:ext cx="7560839" cy="867239"/>
          </a:xfrm>
          <a:prstGeom prst="wedgeRoundRectCallout">
            <a:avLst>
              <a:gd name="adj1" fmla="val -52941"/>
              <a:gd name="adj2" fmla="val -27688"/>
              <a:gd name="adj3" fmla="val 16667"/>
            </a:avLst>
          </a:prstGeom>
          <a:gradFill rotWithShape="1">
            <a:gsLst>
              <a:gs pos="0">
                <a:srgbClr val="66FFFF"/>
              </a:gs>
              <a:gs pos="35000">
                <a:srgbClr val="CCFFFF"/>
              </a:gs>
              <a:gs pos="100000">
                <a:srgbClr val="CCFFFF"/>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eaLnBrk="1" fontAlgn="auto" hangingPunct="1">
              <a:spcBef>
                <a:spcPts val="0"/>
              </a:spcBef>
              <a:spcAft>
                <a:spcPts val="0"/>
              </a:spcAft>
              <a:defRPr/>
            </a:pPr>
            <a:r>
              <a:rPr kumimoji="0" lang="ja-JP" altLang="en-US" sz="2000" kern="0" dirty="0">
                <a:solidFill>
                  <a:prstClr val="black"/>
                </a:solidFill>
                <a:latin typeface="AR P教科書体M" panose="03000600000000000000" pitchFamily="66" charset="-128"/>
                <a:ea typeface="AR P教科書体M" panose="03000600000000000000" pitchFamily="66" charset="-128"/>
              </a:rPr>
              <a:t>長さが１２０ｍある列車が、４００ｍあるトンネルの中にかくれて見えなくなっている時間が１４秒ありました。この列車の速さは秒速何ｍでしょうか？</a:t>
            </a:r>
          </a:p>
        </p:txBody>
      </p:sp>
      <p:sp>
        <p:nvSpPr>
          <p:cNvPr id="17" name="正方形/長方形 16"/>
          <p:cNvSpPr/>
          <p:nvPr/>
        </p:nvSpPr>
        <p:spPr>
          <a:xfrm>
            <a:off x="4501696" y="3415960"/>
            <a:ext cx="118003" cy="138411"/>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ja-JP" altLang="en-US" sz="1800" dirty="0">
              <a:solidFill>
                <a:srgbClr val="000000"/>
              </a:solidFill>
            </a:endParaRPr>
          </a:p>
        </p:txBody>
      </p:sp>
      <p:pic>
        <p:nvPicPr>
          <p:cNvPr id="22" name="図 21"/>
          <p:cNvPicPr>
            <a:picLocks noChangeAspect="1"/>
          </p:cNvPicPr>
          <p:nvPr/>
        </p:nvPicPr>
        <p:blipFill rotWithShape="1">
          <a:blip r:embed="rId5" cstate="print">
            <a:extLst>
              <a:ext uri="{28A0092B-C50C-407E-A947-70E740481C1C}">
                <a14:useLocalDpi xmlns:a14="http://schemas.microsoft.com/office/drawing/2010/main" val="0"/>
              </a:ext>
            </a:extLst>
          </a:blip>
          <a:srcRect t="42679" r="34297"/>
          <a:stretch/>
        </p:blipFill>
        <p:spPr>
          <a:xfrm>
            <a:off x="3791745" y="2993248"/>
            <a:ext cx="1107175" cy="766308"/>
          </a:xfrm>
          <a:prstGeom prst="rect">
            <a:avLst/>
          </a:prstGeom>
          <a:scene3d>
            <a:camera prst="orthographicFront">
              <a:rot lat="0" lon="2700000" rev="0"/>
            </a:camera>
            <a:lightRig rig="threePt" dir="t"/>
          </a:scene3d>
        </p:spPr>
      </p:pic>
      <p:grpSp>
        <p:nvGrpSpPr>
          <p:cNvPr id="24" name="グループ化 23"/>
          <p:cNvGrpSpPr>
            <a:grpSpLocks noChangeAspect="1"/>
          </p:cNvGrpSpPr>
          <p:nvPr/>
        </p:nvGrpSpPr>
        <p:grpSpPr>
          <a:xfrm>
            <a:off x="191344" y="3254027"/>
            <a:ext cx="2160000" cy="340072"/>
            <a:chOff x="971600" y="5517232"/>
            <a:chExt cx="5031035" cy="792088"/>
          </a:xfrm>
        </p:grpSpPr>
        <p:pic>
          <p:nvPicPr>
            <p:cNvPr id="25" name="図 24"/>
            <p:cNvPicPr>
              <a:picLocks noChangeAspect="1"/>
            </p:cNvPicPr>
            <p:nvPr/>
          </p:nvPicPr>
          <p:blipFill rotWithShape="1">
            <a:blip r:embed="rId6" cstate="print">
              <a:extLst>
                <a:ext uri="{28A0092B-C50C-407E-A947-70E740481C1C}">
                  <a14:useLocalDpi xmlns:a14="http://schemas.microsoft.com/office/drawing/2010/main" val="0"/>
                </a:ext>
              </a:extLst>
            </a:blip>
            <a:srcRect l="5000" t="26521" r="5000" b="24590"/>
            <a:stretch/>
          </p:blipFill>
          <p:spPr>
            <a:xfrm>
              <a:off x="971600" y="5517232"/>
              <a:ext cx="2592288" cy="792088"/>
            </a:xfrm>
            <a:prstGeom prst="rect">
              <a:avLst/>
            </a:prstGeom>
          </p:spPr>
        </p:pic>
        <p:pic>
          <p:nvPicPr>
            <p:cNvPr id="26" name="図 25"/>
            <p:cNvPicPr>
              <a:picLocks noChangeAspect="1"/>
            </p:cNvPicPr>
            <p:nvPr/>
          </p:nvPicPr>
          <p:blipFill rotWithShape="1">
            <a:blip r:embed="rId6" cstate="print">
              <a:extLst>
                <a:ext uri="{28A0092B-C50C-407E-A947-70E740481C1C}">
                  <a14:useLocalDpi xmlns:a14="http://schemas.microsoft.com/office/drawing/2010/main" val="0"/>
                </a:ext>
              </a:extLst>
            </a:blip>
            <a:srcRect l="5000" t="26521" r="5000" b="24590"/>
            <a:stretch/>
          </p:blipFill>
          <p:spPr>
            <a:xfrm>
              <a:off x="3410347" y="5517232"/>
              <a:ext cx="2592288" cy="792088"/>
            </a:xfrm>
            <a:prstGeom prst="rect">
              <a:avLst/>
            </a:prstGeom>
          </p:spPr>
        </p:pic>
      </p:grpSp>
      <p:pic>
        <p:nvPicPr>
          <p:cNvPr id="3" name="図 2"/>
          <p:cNvPicPr>
            <a:picLocks noChangeAspect="1"/>
          </p:cNvPicPr>
          <p:nvPr/>
        </p:nvPicPr>
        <p:blipFill rotWithShape="1">
          <a:blip r:embed="rId7" cstate="print">
            <a:extLst>
              <a:ext uri="{28A0092B-C50C-407E-A947-70E740481C1C}">
                <a14:useLocalDpi xmlns:a14="http://schemas.microsoft.com/office/drawing/2010/main" val="0"/>
              </a:ext>
            </a:extLst>
          </a:blip>
          <a:srcRect b="51504"/>
          <a:stretch/>
        </p:blipFill>
        <p:spPr>
          <a:xfrm>
            <a:off x="3901636" y="2376641"/>
            <a:ext cx="1685131" cy="648325"/>
          </a:xfrm>
          <a:prstGeom prst="rect">
            <a:avLst/>
          </a:prstGeom>
        </p:spPr>
      </p:pic>
      <p:pic>
        <p:nvPicPr>
          <p:cNvPr id="28" name="図 27"/>
          <p:cNvPicPr>
            <a:picLocks noChangeAspect="1"/>
          </p:cNvPicPr>
          <p:nvPr/>
        </p:nvPicPr>
        <p:blipFill rotWithShape="1">
          <a:blip r:embed="rId8" cstate="print">
            <a:extLst>
              <a:ext uri="{28A0092B-C50C-407E-A947-70E740481C1C}">
                <a14:useLocalDpi xmlns:a14="http://schemas.microsoft.com/office/drawing/2010/main" val="0"/>
              </a:ext>
            </a:extLst>
          </a:blip>
          <a:srcRect l="62962"/>
          <a:stretch/>
        </p:blipFill>
        <p:spPr>
          <a:xfrm>
            <a:off x="4701575" y="2417357"/>
            <a:ext cx="624137" cy="1336870"/>
          </a:xfrm>
          <a:prstGeom prst="rect">
            <a:avLst/>
          </a:prstGeom>
        </p:spPr>
      </p:pic>
      <p:pic>
        <p:nvPicPr>
          <p:cNvPr id="5" name="図 4"/>
          <p:cNvPicPr>
            <a:picLocks noChangeAspect="1"/>
          </p:cNvPicPr>
          <p:nvPr/>
        </p:nvPicPr>
        <p:blipFill rotWithShape="1">
          <a:blip r:embed="rId9" cstate="print">
            <a:extLst>
              <a:ext uri="{28A0092B-C50C-407E-A947-70E740481C1C}">
                <a14:useLocalDpi xmlns:a14="http://schemas.microsoft.com/office/drawing/2010/main" val="0"/>
              </a:ext>
            </a:extLst>
          </a:blip>
          <a:srcRect b="56735"/>
          <a:stretch/>
        </p:blipFill>
        <p:spPr>
          <a:xfrm>
            <a:off x="4255998" y="2369117"/>
            <a:ext cx="1821083" cy="625061"/>
          </a:xfrm>
          <a:prstGeom prst="rect">
            <a:avLst/>
          </a:prstGeom>
        </p:spPr>
      </p:pic>
      <p:pic>
        <p:nvPicPr>
          <p:cNvPr id="6" name="図 5"/>
          <p:cNvPicPr>
            <a:picLocks noChangeAspect="1"/>
          </p:cNvPicPr>
          <p:nvPr/>
        </p:nvPicPr>
        <p:blipFill rotWithShape="1">
          <a:blip r:embed="rId9" cstate="print">
            <a:extLst>
              <a:ext uri="{28A0092B-C50C-407E-A947-70E740481C1C}">
                <a14:useLocalDpi xmlns:a14="http://schemas.microsoft.com/office/drawing/2010/main" val="0"/>
              </a:ext>
            </a:extLst>
          </a:blip>
          <a:srcRect l="69257" b="14363"/>
          <a:stretch/>
        </p:blipFill>
        <p:spPr>
          <a:xfrm>
            <a:off x="5073389" y="2333425"/>
            <a:ext cx="558277" cy="1233728"/>
          </a:xfrm>
          <a:prstGeom prst="rect">
            <a:avLst/>
          </a:prstGeom>
        </p:spPr>
      </p:pic>
      <p:pic>
        <p:nvPicPr>
          <p:cNvPr id="31" name="図 30"/>
          <p:cNvPicPr>
            <a:picLocks noChangeAspect="1"/>
          </p:cNvPicPr>
          <p:nvPr/>
        </p:nvPicPr>
        <p:blipFill rotWithShape="1">
          <a:blip r:embed="rId9" cstate="print">
            <a:extLst>
              <a:ext uri="{28A0092B-C50C-407E-A947-70E740481C1C}">
                <a14:useLocalDpi xmlns:a14="http://schemas.microsoft.com/office/drawing/2010/main" val="0"/>
              </a:ext>
            </a:extLst>
          </a:blip>
          <a:srcRect l="69257" b="14363"/>
          <a:stretch/>
        </p:blipFill>
        <p:spPr>
          <a:xfrm>
            <a:off x="5352527" y="2333425"/>
            <a:ext cx="558277" cy="1233728"/>
          </a:xfrm>
          <a:prstGeom prst="rect">
            <a:avLst/>
          </a:prstGeom>
        </p:spPr>
      </p:pic>
      <p:pic>
        <p:nvPicPr>
          <p:cNvPr id="32" name="図 31"/>
          <p:cNvPicPr>
            <a:picLocks noChangeAspect="1"/>
          </p:cNvPicPr>
          <p:nvPr/>
        </p:nvPicPr>
        <p:blipFill rotWithShape="1">
          <a:blip r:embed="rId9" cstate="print">
            <a:extLst>
              <a:ext uri="{28A0092B-C50C-407E-A947-70E740481C1C}">
                <a14:useLocalDpi xmlns:a14="http://schemas.microsoft.com/office/drawing/2010/main" val="0"/>
              </a:ext>
            </a:extLst>
          </a:blip>
          <a:srcRect l="69257" b="14363"/>
          <a:stretch/>
        </p:blipFill>
        <p:spPr>
          <a:xfrm>
            <a:off x="5630537" y="2323496"/>
            <a:ext cx="558277" cy="1233728"/>
          </a:xfrm>
          <a:prstGeom prst="rect">
            <a:avLst/>
          </a:prstGeom>
        </p:spPr>
      </p:pic>
      <p:pic>
        <p:nvPicPr>
          <p:cNvPr id="33" name="図 32"/>
          <p:cNvPicPr>
            <a:picLocks noChangeAspect="1"/>
          </p:cNvPicPr>
          <p:nvPr/>
        </p:nvPicPr>
        <p:blipFill rotWithShape="1">
          <a:blip r:embed="rId9" cstate="print">
            <a:extLst>
              <a:ext uri="{28A0092B-C50C-407E-A947-70E740481C1C}">
                <a14:useLocalDpi xmlns:a14="http://schemas.microsoft.com/office/drawing/2010/main" val="0"/>
              </a:ext>
            </a:extLst>
          </a:blip>
          <a:srcRect b="56735"/>
          <a:stretch/>
        </p:blipFill>
        <p:spPr>
          <a:xfrm>
            <a:off x="4906828" y="2359188"/>
            <a:ext cx="1821083" cy="625061"/>
          </a:xfrm>
          <a:prstGeom prst="rect">
            <a:avLst/>
          </a:prstGeom>
        </p:spPr>
      </p:pic>
      <p:pic>
        <p:nvPicPr>
          <p:cNvPr id="34" name="図 33"/>
          <p:cNvPicPr>
            <a:picLocks noChangeAspect="1"/>
          </p:cNvPicPr>
          <p:nvPr/>
        </p:nvPicPr>
        <p:blipFill rotWithShape="1">
          <a:blip r:embed="rId9" cstate="print">
            <a:extLst>
              <a:ext uri="{28A0092B-C50C-407E-A947-70E740481C1C}">
                <a14:useLocalDpi xmlns:a14="http://schemas.microsoft.com/office/drawing/2010/main" val="0"/>
              </a:ext>
            </a:extLst>
          </a:blip>
          <a:srcRect l="69257" b="14363"/>
          <a:stretch/>
        </p:blipFill>
        <p:spPr>
          <a:xfrm>
            <a:off x="5895891" y="2321633"/>
            <a:ext cx="558277" cy="1233728"/>
          </a:xfrm>
          <a:prstGeom prst="rect">
            <a:avLst/>
          </a:prstGeom>
        </p:spPr>
      </p:pic>
      <p:pic>
        <p:nvPicPr>
          <p:cNvPr id="35" name="図 34"/>
          <p:cNvPicPr>
            <a:picLocks noChangeAspect="1"/>
          </p:cNvPicPr>
          <p:nvPr/>
        </p:nvPicPr>
        <p:blipFill rotWithShape="1">
          <a:blip r:embed="rId9" cstate="print">
            <a:extLst>
              <a:ext uri="{28A0092B-C50C-407E-A947-70E740481C1C}">
                <a14:useLocalDpi xmlns:a14="http://schemas.microsoft.com/office/drawing/2010/main" val="0"/>
              </a:ext>
            </a:extLst>
          </a:blip>
          <a:srcRect l="69257" b="14363"/>
          <a:stretch/>
        </p:blipFill>
        <p:spPr>
          <a:xfrm>
            <a:off x="6150741" y="2321633"/>
            <a:ext cx="558277" cy="1233728"/>
          </a:xfrm>
          <a:prstGeom prst="rect">
            <a:avLst/>
          </a:prstGeom>
        </p:spPr>
      </p:pic>
      <p:pic>
        <p:nvPicPr>
          <p:cNvPr id="7" name="図 6"/>
          <p:cNvPicPr>
            <a:picLocks noChangeAspect="1"/>
          </p:cNvPicPr>
          <p:nvPr/>
        </p:nvPicPr>
        <p:blipFill>
          <a:blip r:embed="rId10"/>
          <a:stretch>
            <a:fillRect/>
          </a:stretch>
        </p:blipFill>
        <p:spPr>
          <a:xfrm>
            <a:off x="6105797" y="2449334"/>
            <a:ext cx="1577348" cy="1170290"/>
          </a:xfrm>
          <a:prstGeom prst="rect">
            <a:avLst/>
          </a:prstGeom>
        </p:spPr>
      </p:pic>
      <p:pic>
        <p:nvPicPr>
          <p:cNvPr id="36" name="図 35"/>
          <p:cNvPicPr>
            <a:picLocks noChangeAspect="1"/>
          </p:cNvPicPr>
          <p:nvPr/>
        </p:nvPicPr>
        <p:blipFill>
          <a:blip r:embed="rId10"/>
          <a:stretch>
            <a:fillRect/>
          </a:stretch>
        </p:blipFill>
        <p:spPr>
          <a:xfrm>
            <a:off x="6894471" y="2449334"/>
            <a:ext cx="1577348" cy="1170290"/>
          </a:xfrm>
          <a:prstGeom prst="rect">
            <a:avLst/>
          </a:prstGeom>
        </p:spPr>
      </p:pic>
      <p:cxnSp>
        <p:nvCxnSpPr>
          <p:cNvPr id="37" name="直線コネクタ 36"/>
          <p:cNvCxnSpPr/>
          <p:nvPr/>
        </p:nvCxnSpPr>
        <p:spPr>
          <a:xfrm>
            <a:off x="4685720" y="3768734"/>
            <a:ext cx="5093281" cy="0"/>
          </a:xfrm>
          <a:prstGeom prst="line">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7494604" y="3621419"/>
            <a:ext cx="902811" cy="369332"/>
          </a:xfrm>
          <a:prstGeom prst="rect">
            <a:avLst/>
          </a:prstGeom>
          <a:solidFill>
            <a:schemeClr val="bg1"/>
          </a:solidFill>
        </p:spPr>
        <p:txBody>
          <a:bodyPr wrap="none">
            <a:spAutoFit/>
          </a:bodyPr>
          <a:lstStyle/>
          <a:p>
            <a:pPr eaLnBrk="1" fontAlgn="auto" hangingPunct="1">
              <a:spcBef>
                <a:spcPts val="0"/>
              </a:spcBef>
              <a:spcAft>
                <a:spcPts val="0"/>
              </a:spcAft>
            </a:pPr>
            <a:r>
              <a:rPr lang="ja-JP" altLang="en-US" sz="1800" dirty="0">
                <a:solidFill>
                  <a:srgbClr val="000000"/>
                </a:solidFill>
                <a:latin typeface="AR P教科書体M" panose="03000600000000000000" pitchFamily="66" charset="-128"/>
                <a:ea typeface="AR P教科書体M" panose="03000600000000000000" pitchFamily="66" charset="-128"/>
              </a:rPr>
              <a:t>４００ｍ</a:t>
            </a:r>
          </a:p>
        </p:txBody>
      </p:sp>
      <p:sp>
        <p:nvSpPr>
          <p:cNvPr id="40" name="角丸四角形吹き出し 39"/>
          <p:cNvSpPr/>
          <p:nvPr/>
        </p:nvSpPr>
        <p:spPr>
          <a:xfrm>
            <a:off x="2650575" y="5186817"/>
            <a:ext cx="4789302" cy="473674"/>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eaLnBrk="1" fontAlgn="auto" hangingPunct="1">
              <a:spcBef>
                <a:spcPts val="0"/>
              </a:spcBef>
              <a:spcAft>
                <a:spcPts val="0"/>
              </a:spcAft>
              <a:defRPr/>
            </a:pPr>
            <a:r>
              <a:rPr kumimoji="0" lang="ja-JP" altLang="en-US" sz="2000" kern="0" dirty="0">
                <a:solidFill>
                  <a:prstClr val="black"/>
                </a:solidFill>
                <a:latin typeface="AR P教科書体M" panose="03000600000000000000" pitchFamily="66" charset="-128"/>
                <a:ea typeface="AR P教科書体M" panose="03000600000000000000" pitchFamily="66" charset="-128"/>
              </a:rPr>
              <a:t>通過にかかった時間は、１４秒間です。</a:t>
            </a:r>
          </a:p>
        </p:txBody>
      </p:sp>
      <p:sp>
        <p:nvSpPr>
          <p:cNvPr id="41" name="角丸四角形吹き出し 40"/>
          <p:cNvSpPr/>
          <p:nvPr/>
        </p:nvSpPr>
        <p:spPr>
          <a:xfrm>
            <a:off x="2687741" y="4113745"/>
            <a:ext cx="7656730" cy="922219"/>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eaLnBrk="1" fontAlgn="auto" hangingPunct="1">
              <a:spcBef>
                <a:spcPts val="0"/>
              </a:spcBef>
              <a:spcAft>
                <a:spcPts val="0"/>
              </a:spcAft>
              <a:defRPr/>
            </a:pPr>
            <a:r>
              <a:rPr kumimoji="0" lang="ja-JP" altLang="en-US" sz="1800" kern="0" dirty="0">
                <a:solidFill>
                  <a:prstClr val="black"/>
                </a:solidFill>
                <a:latin typeface="AR P教科書体M" panose="03000600000000000000" pitchFamily="66" charset="-128"/>
                <a:ea typeface="AR P教科書体M" panose="03000600000000000000" pitchFamily="66" charset="-128"/>
              </a:rPr>
              <a:t>トンネルに入って見えなくなっている間に進んだ距離は、列車の最後尾が見えなくなってから先頭がトンネルの出口まで進んだ距離です。</a:t>
            </a:r>
            <a:endParaRPr kumimoji="0" lang="en-US" altLang="ja-JP" sz="1800" kern="0" dirty="0">
              <a:solidFill>
                <a:prstClr val="black"/>
              </a:solidFill>
              <a:latin typeface="AR P教科書体M" panose="03000600000000000000" pitchFamily="66" charset="-128"/>
              <a:ea typeface="AR P教科書体M" panose="03000600000000000000" pitchFamily="66" charset="-128"/>
            </a:endParaRPr>
          </a:p>
          <a:p>
            <a:pPr eaLnBrk="1" fontAlgn="auto" hangingPunct="1">
              <a:spcBef>
                <a:spcPts val="0"/>
              </a:spcBef>
              <a:spcAft>
                <a:spcPts val="0"/>
              </a:spcAft>
              <a:defRPr/>
            </a:pPr>
            <a:r>
              <a:rPr kumimoji="0" lang="ja-JP" altLang="en-US" sz="1800" kern="0" dirty="0">
                <a:solidFill>
                  <a:prstClr val="black"/>
                </a:solidFill>
                <a:latin typeface="AR P教科書体M" panose="03000600000000000000" pitchFamily="66" charset="-128"/>
                <a:ea typeface="AR P教科書体M" panose="03000600000000000000" pitchFamily="66" charset="-128"/>
              </a:rPr>
              <a:t>進んだ距離＝トンネルの長さ－列車の長さです。</a:t>
            </a:r>
          </a:p>
        </p:txBody>
      </p:sp>
      <p:sp>
        <p:nvSpPr>
          <p:cNvPr id="42" name="角丸四角形吹き出し 41"/>
          <p:cNvSpPr/>
          <p:nvPr/>
        </p:nvSpPr>
        <p:spPr>
          <a:xfrm>
            <a:off x="2687742" y="5799030"/>
            <a:ext cx="6816516" cy="726314"/>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eaLnBrk="1" fontAlgn="auto" hangingPunct="1">
              <a:spcBef>
                <a:spcPts val="0"/>
              </a:spcBef>
              <a:spcAft>
                <a:spcPts val="0"/>
              </a:spcAft>
              <a:defRPr/>
            </a:pPr>
            <a:r>
              <a:rPr kumimoji="0" lang="ja-JP" altLang="en-US" sz="2000" kern="0" dirty="0">
                <a:solidFill>
                  <a:prstClr val="black"/>
                </a:solidFill>
                <a:latin typeface="AR P教科書体M" panose="03000600000000000000" pitchFamily="66" charset="-128"/>
                <a:ea typeface="AR P教科書体M" panose="03000600000000000000" pitchFamily="66" charset="-128"/>
              </a:rPr>
              <a:t>進んだ距離</a:t>
            </a:r>
            <a:r>
              <a:rPr kumimoji="0" lang="en-US" altLang="ja-JP" sz="2000" kern="0" dirty="0">
                <a:solidFill>
                  <a:prstClr val="black"/>
                </a:solidFill>
                <a:latin typeface="AR P教科書体M" panose="03000600000000000000" pitchFamily="66" charset="-128"/>
                <a:ea typeface="AR P教科書体M" panose="03000600000000000000" pitchFamily="66" charset="-128"/>
              </a:rPr>
              <a:t>÷</a:t>
            </a:r>
            <a:r>
              <a:rPr kumimoji="0" lang="ja-JP" altLang="en-US" sz="2000" kern="0" dirty="0">
                <a:solidFill>
                  <a:prstClr val="black"/>
                </a:solidFill>
                <a:latin typeface="AR P教科書体M" panose="03000600000000000000" pitchFamily="66" charset="-128"/>
                <a:ea typeface="AR P教科書体M" panose="03000600000000000000" pitchFamily="66" charset="-128"/>
              </a:rPr>
              <a:t>通過にかかった時間＝列車の速さ　なので、</a:t>
            </a:r>
            <a:endParaRPr kumimoji="0" lang="en-US" altLang="ja-JP" sz="2000" kern="0" dirty="0">
              <a:solidFill>
                <a:prstClr val="black"/>
              </a:solidFill>
              <a:latin typeface="AR P教科書体M" panose="03000600000000000000" pitchFamily="66" charset="-128"/>
              <a:ea typeface="AR P教科書体M" panose="03000600000000000000" pitchFamily="66" charset="-128"/>
            </a:endParaRPr>
          </a:p>
          <a:p>
            <a:pPr eaLnBrk="1" fontAlgn="auto" hangingPunct="1">
              <a:spcBef>
                <a:spcPts val="0"/>
              </a:spcBef>
              <a:spcAft>
                <a:spcPts val="0"/>
              </a:spcAft>
              <a:defRPr/>
            </a:pPr>
            <a:r>
              <a:rPr kumimoji="0" lang="ja-JP" altLang="en-US" sz="2000" kern="0" dirty="0">
                <a:solidFill>
                  <a:prstClr val="black"/>
                </a:solidFill>
                <a:latin typeface="AR P教科書体M" panose="03000600000000000000" pitchFamily="66" charset="-128"/>
                <a:ea typeface="AR P教科書体M" panose="03000600000000000000" pitchFamily="66" charset="-128"/>
              </a:rPr>
              <a:t>（４００－１２０）</a:t>
            </a:r>
            <a:r>
              <a:rPr kumimoji="0" lang="en-US" altLang="ja-JP" sz="2000" kern="0" dirty="0">
                <a:solidFill>
                  <a:prstClr val="black"/>
                </a:solidFill>
                <a:latin typeface="AR P教科書体M" panose="03000600000000000000" pitchFamily="66" charset="-128"/>
                <a:ea typeface="AR P教科書体M" panose="03000600000000000000" pitchFamily="66" charset="-128"/>
              </a:rPr>
              <a:t>÷</a:t>
            </a:r>
            <a:r>
              <a:rPr kumimoji="0" lang="ja-JP" altLang="en-US" sz="2000" kern="0" dirty="0">
                <a:solidFill>
                  <a:prstClr val="black"/>
                </a:solidFill>
                <a:latin typeface="AR P教科書体M" panose="03000600000000000000" pitchFamily="66" charset="-128"/>
                <a:ea typeface="AR P教科書体M" panose="03000600000000000000" pitchFamily="66" charset="-128"/>
              </a:rPr>
              <a:t>１４＝２８０</a:t>
            </a:r>
            <a:r>
              <a:rPr kumimoji="0" lang="en-US" altLang="ja-JP" sz="2000" kern="0" dirty="0">
                <a:solidFill>
                  <a:prstClr val="black"/>
                </a:solidFill>
                <a:latin typeface="AR P教科書体M" panose="03000600000000000000" pitchFamily="66" charset="-128"/>
                <a:ea typeface="AR P教科書体M" panose="03000600000000000000" pitchFamily="66" charset="-128"/>
              </a:rPr>
              <a:t>÷</a:t>
            </a:r>
            <a:r>
              <a:rPr kumimoji="0" lang="ja-JP" altLang="en-US" sz="2000" kern="0" dirty="0">
                <a:solidFill>
                  <a:prstClr val="black"/>
                </a:solidFill>
                <a:latin typeface="AR P教科書体M" panose="03000600000000000000" pitchFamily="66" charset="-128"/>
                <a:ea typeface="AR P教科書体M" panose="03000600000000000000" pitchFamily="66" charset="-128"/>
              </a:rPr>
              <a:t>１４＝２０　　答え　秒速２０ｍ</a:t>
            </a:r>
          </a:p>
        </p:txBody>
      </p:sp>
      <p:sp>
        <p:nvSpPr>
          <p:cNvPr id="43" name="角丸四角形吹き出し 42"/>
          <p:cNvSpPr/>
          <p:nvPr/>
        </p:nvSpPr>
        <p:spPr>
          <a:xfrm>
            <a:off x="2802152" y="1918113"/>
            <a:ext cx="5555192" cy="473674"/>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ctr"/>
          <a:lstStyle/>
          <a:p>
            <a:pPr eaLnBrk="1" fontAlgn="auto" hangingPunct="1">
              <a:spcBef>
                <a:spcPts val="0"/>
              </a:spcBef>
              <a:spcAft>
                <a:spcPts val="0"/>
              </a:spcAft>
              <a:defRPr/>
            </a:pPr>
            <a:r>
              <a:rPr kumimoji="0" lang="ja-JP" altLang="en-US" sz="2000" kern="0" dirty="0">
                <a:solidFill>
                  <a:prstClr val="black"/>
                </a:solidFill>
                <a:latin typeface="AR P教科書体M" panose="03000600000000000000" pitchFamily="66" charset="-128"/>
                <a:ea typeface="AR P教科書体M" panose="03000600000000000000" pitchFamily="66" charset="-128"/>
              </a:rPr>
              <a:t>見えなくなっている時間と進んだ距離を考えます。</a:t>
            </a:r>
          </a:p>
        </p:txBody>
      </p:sp>
      <p:pic>
        <p:nvPicPr>
          <p:cNvPr id="50" name="図 49"/>
          <p:cNvPicPr>
            <a:picLocks noChangeAspect="1"/>
          </p:cNvPicPr>
          <p:nvPr/>
        </p:nvPicPr>
        <p:blipFill>
          <a:blip r:embed="rId10"/>
          <a:stretch>
            <a:fillRect/>
          </a:stretch>
        </p:blipFill>
        <p:spPr>
          <a:xfrm>
            <a:off x="8215867" y="2474798"/>
            <a:ext cx="1577348" cy="1170290"/>
          </a:xfrm>
          <a:prstGeom prst="rect">
            <a:avLst/>
          </a:prstGeom>
        </p:spPr>
      </p:pic>
      <p:cxnSp>
        <p:nvCxnSpPr>
          <p:cNvPr id="11" name="直線矢印コネクタ 10"/>
          <p:cNvCxnSpPr/>
          <p:nvPr/>
        </p:nvCxnSpPr>
        <p:spPr>
          <a:xfrm>
            <a:off x="6845719" y="3202255"/>
            <a:ext cx="2947496"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726975" y="3198340"/>
            <a:ext cx="2118745" cy="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5045105" y="2700802"/>
            <a:ext cx="1217000" cy="369332"/>
          </a:xfrm>
          <a:prstGeom prst="rect">
            <a:avLst/>
          </a:prstGeom>
          <a:solidFill>
            <a:schemeClr val="bg1"/>
          </a:solidFill>
        </p:spPr>
        <p:txBody>
          <a:bodyPr wrap="none">
            <a:spAutoFit/>
          </a:bodyPr>
          <a:lstStyle/>
          <a:p>
            <a:pPr eaLnBrk="1" fontAlgn="auto" hangingPunct="1">
              <a:spcBef>
                <a:spcPts val="0"/>
              </a:spcBef>
              <a:spcAft>
                <a:spcPts val="0"/>
              </a:spcAft>
            </a:pPr>
            <a:r>
              <a:rPr kumimoji="0" lang="ja-JP" altLang="en-US" sz="1800" kern="0" dirty="0">
                <a:solidFill>
                  <a:prstClr val="black"/>
                </a:solidFill>
                <a:latin typeface="AR P教科書体M" panose="03000600000000000000" pitchFamily="66" charset="-128"/>
                <a:ea typeface="AR P教科書体M" panose="03000600000000000000" pitchFamily="66" charset="-128"/>
              </a:rPr>
              <a:t>列車の長さ</a:t>
            </a:r>
            <a:endParaRPr lang="ja-JP" altLang="en-US" sz="1800" dirty="0">
              <a:solidFill>
                <a:srgbClr val="000000"/>
              </a:solidFill>
              <a:latin typeface="Arial"/>
              <a:ea typeface="ＭＳ Ｐゴシック"/>
            </a:endParaRPr>
          </a:p>
        </p:txBody>
      </p:sp>
      <p:sp>
        <p:nvSpPr>
          <p:cNvPr id="12" name="正方形/長方形 11"/>
          <p:cNvSpPr/>
          <p:nvPr/>
        </p:nvSpPr>
        <p:spPr>
          <a:xfrm>
            <a:off x="7506828" y="2700802"/>
            <a:ext cx="1258678" cy="369332"/>
          </a:xfrm>
          <a:prstGeom prst="rect">
            <a:avLst/>
          </a:prstGeom>
          <a:solidFill>
            <a:schemeClr val="bg1"/>
          </a:solidFill>
        </p:spPr>
        <p:txBody>
          <a:bodyPr wrap="none">
            <a:spAutoFit/>
          </a:bodyPr>
          <a:lstStyle/>
          <a:p>
            <a:pPr eaLnBrk="1" fontAlgn="auto" hangingPunct="1">
              <a:spcBef>
                <a:spcPts val="0"/>
              </a:spcBef>
              <a:spcAft>
                <a:spcPts val="0"/>
              </a:spcAft>
            </a:pPr>
            <a:r>
              <a:rPr kumimoji="0" lang="ja-JP" altLang="en-US" sz="1800" kern="0" dirty="0">
                <a:solidFill>
                  <a:prstClr val="black"/>
                </a:solidFill>
                <a:latin typeface="AR P教科書体M" panose="03000600000000000000" pitchFamily="66" charset="-128"/>
                <a:ea typeface="AR P教科書体M" panose="03000600000000000000" pitchFamily="66" charset="-128"/>
              </a:rPr>
              <a:t>進んだ距離</a:t>
            </a:r>
            <a:endParaRPr lang="ja-JP" altLang="en-US" sz="1800" dirty="0">
              <a:solidFill>
                <a:srgbClr val="000000"/>
              </a:solidFill>
              <a:latin typeface="Arial"/>
              <a:ea typeface="ＭＳ Ｐゴシック"/>
            </a:endParaRPr>
          </a:p>
        </p:txBody>
      </p:sp>
      <p:sp>
        <p:nvSpPr>
          <p:cNvPr id="14" name="正方形/長方形 13"/>
          <p:cNvSpPr/>
          <p:nvPr/>
        </p:nvSpPr>
        <p:spPr>
          <a:xfrm>
            <a:off x="9084176" y="2700802"/>
            <a:ext cx="1303562" cy="369332"/>
          </a:xfrm>
          <a:prstGeom prst="rect">
            <a:avLst/>
          </a:prstGeom>
          <a:solidFill>
            <a:schemeClr val="bg1"/>
          </a:solidFill>
        </p:spPr>
        <p:txBody>
          <a:bodyPr wrap="none">
            <a:spAutoFit/>
          </a:bodyPr>
          <a:lstStyle/>
          <a:p>
            <a:pPr eaLnBrk="1" fontAlgn="auto" hangingPunct="1">
              <a:spcBef>
                <a:spcPts val="0"/>
              </a:spcBef>
              <a:spcAft>
                <a:spcPts val="0"/>
              </a:spcAft>
            </a:pPr>
            <a:r>
              <a:rPr kumimoji="0" lang="ja-JP" altLang="en-US" sz="1800" kern="0" dirty="0">
                <a:solidFill>
                  <a:prstClr val="black"/>
                </a:solidFill>
                <a:latin typeface="AR P教科書体M" panose="03000600000000000000" pitchFamily="66" charset="-128"/>
                <a:ea typeface="AR P教科書体M" panose="03000600000000000000" pitchFamily="66" charset="-128"/>
              </a:rPr>
              <a:t>列車の先頭</a:t>
            </a:r>
          </a:p>
        </p:txBody>
      </p:sp>
      <p:sp>
        <p:nvSpPr>
          <p:cNvPr id="13" name="正方形/長方形 12"/>
          <p:cNvSpPr/>
          <p:nvPr/>
        </p:nvSpPr>
        <p:spPr>
          <a:xfrm>
            <a:off x="2824159" y="2700802"/>
            <a:ext cx="1534394" cy="369332"/>
          </a:xfrm>
          <a:prstGeom prst="rect">
            <a:avLst/>
          </a:prstGeom>
          <a:solidFill>
            <a:schemeClr val="bg1"/>
          </a:solidFill>
        </p:spPr>
        <p:txBody>
          <a:bodyPr wrap="none">
            <a:spAutoFit/>
          </a:bodyPr>
          <a:lstStyle/>
          <a:p>
            <a:pPr eaLnBrk="1" fontAlgn="auto" hangingPunct="1">
              <a:spcBef>
                <a:spcPts val="0"/>
              </a:spcBef>
              <a:spcAft>
                <a:spcPts val="0"/>
              </a:spcAft>
            </a:pPr>
            <a:r>
              <a:rPr kumimoji="0" lang="ja-JP" altLang="en-US" sz="1800" kern="0" dirty="0">
                <a:solidFill>
                  <a:prstClr val="black"/>
                </a:solidFill>
                <a:latin typeface="AR P教科書体M" panose="03000600000000000000" pitchFamily="66" charset="-128"/>
                <a:ea typeface="AR P教科書体M" panose="03000600000000000000" pitchFamily="66" charset="-128"/>
              </a:rPr>
              <a:t>列車の最後尾</a:t>
            </a:r>
          </a:p>
        </p:txBody>
      </p:sp>
      <p:cxnSp>
        <p:nvCxnSpPr>
          <p:cNvPr id="10" name="直線コネクタ 9"/>
          <p:cNvCxnSpPr/>
          <p:nvPr/>
        </p:nvCxnSpPr>
        <p:spPr>
          <a:xfrm>
            <a:off x="0" y="3573016"/>
            <a:ext cx="12192000"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46" name="グループ化 45"/>
          <p:cNvGrpSpPr>
            <a:grpSpLocks noChangeAspect="1"/>
          </p:cNvGrpSpPr>
          <p:nvPr/>
        </p:nvGrpSpPr>
        <p:grpSpPr>
          <a:xfrm>
            <a:off x="4685719" y="3277564"/>
            <a:ext cx="2160000" cy="340072"/>
            <a:chOff x="971600" y="5517232"/>
            <a:chExt cx="5031035" cy="792088"/>
          </a:xfrm>
        </p:grpSpPr>
        <p:pic>
          <p:nvPicPr>
            <p:cNvPr id="47" name="図 46"/>
            <p:cNvPicPr>
              <a:picLocks noChangeAspect="1"/>
            </p:cNvPicPr>
            <p:nvPr/>
          </p:nvPicPr>
          <p:blipFill rotWithShape="1">
            <a:blip r:embed="rId6" cstate="print">
              <a:duotone>
                <a:schemeClr val="accent1">
                  <a:shade val="45000"/>
                  <a:satMod val="135000"/>
                </a:schemeClr>
                <a:prstClr val="white"/>
              </a:duotone>
              <a:extLst>
                <a:ext uri="{28A0092B-C50C-407E-A947-70E740481C1C}">
                  <a14:useLocalDpi xmlns:a14="http://schemas.microsoft.com/office/drawing/2010/main" val="0"/>
                </a:ext>
              </a:extLst>
            </a:blip>
            <a:srcRect l="5000" t="26521" r="5000" b="24590"/>
            <a:stretch/>
          </p:blipFill>
          <p:spPr>
            <a:xfrm>
              <a:off x="971600" y="5517232"/>
              <a:ext cx="2592288" cy="792088"/>
            </a:xfrm>
            <a:prstGeom prst="rect">
              <a:avLst/>
            </a:prstGeom>
          </p:spPr>
        </p:pic>
        <p:pic>
          <p:nvPicPr>
            <p:cNvPr id="48" name="図 47"/>
            <p:cNvPicPr>
              <a:picLocks noChangeAspect="1"/>
            </p:cNvPicPr>
            <p:nvPr/>
          </p:nvPicPr>
          <p:blipFill rotWithShape="1">
            <a:blip r:embed="rId6" cstate="print">
              <a:duotone>
                <a:schemeClr val="accent1">
                  <a:shade val="45000"/>
                  <a:satMod val="135000"/>
                </a:schemeClr>
                <a:prstClr val="white"/>
              </a:duotone>
              <a:extLst>
                <a:ext uri="{28A0092B-C50C-407E-A947-70E740481C1C}">
                  <a14:useLocalDpi xmlns:a14="http://schemas.microsoft.com/office/drawing/2010/main" val="0"/>
                </a:ext>
              </a:extLst>
            </a:blip>
            <a:srcRect l="5000" t="26521" r="5000" b="24590"/>
            <a:stretch/>
          </p:blipFill>
          <p:spPr>
            <a:xfrm>
              <a:off x="3410347" y="5517232"/>
              <a:ext cx="2592288" cy="792088"/>
            </a:xfrm>
            <a:prstGeom prst="rect">
              <a:avLst/>
            </a:prstGeom>
          </p:spPr>
        </p:pic>
      </p:grpSp>
    </p:spTree>
    <p:custDataLst>
      <p:tags r:id="rId1"/>
    </p:custDataLst>
    <p:extLst>
      <p:ext uri="{BB962C8B-B14F-4D97-AF65-F5344CB8AC3E}">
        <p14:creationId xmlns:p14="http://schemas.microsoft.com/office/powerpoint/2010/main" val="35358325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fill="hold" nodeType="clickEffect">
                                  <p:stCondLst>
                                    <p:cond delay="0"/>
                                  </p:stCondLst>
                                  <p:childTnLst>
                                    <p:animMotion origin="layout" path="M 3.125E-6 4.44444E-6 L 0.98659 4.44444E-6 " pathEditMode="relative" rAng="0" ptsTypes="AA">
                                      <p:cBhvr>
                                        <p:cTn id="11" dur="4000" fill="hold"/>
                                        <p:tgtEl>
                                          <p:spTgt spid="24"/>
                                        </p:tgtEl>
                                        <p:attrNameLst>
                                          <p:attrName>ppt_x</p:attrName>
                                          <p:attrName>ppt_y</p:attrName>
                                        </p:attrNameLst>
                                      </p:cBhvr>
                                      <p:rCtr x="49323" y="0"/>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wipe(left)">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1">
                                            <p:txEl>
                                              <p:pRg st="0" end="0"/>
                                            </p:txEl>
                                          </p:spTgt>
                                        </p:tgtEl>
                                        <p:attrNameLst>
                                          <p:attrName>style.visibility</p:attrName>
                                        </p:attrNameLst>
                                      </p:cBhvr>
                                      <p:to>
                                        <p:strVal val="visible"/>
                                      </p:to>
                                    </p:set>
                                    <p:animEffect transition="in" filter="wipe(left)">
                                      <p:cBhvr>
                                        <p:cTn id="21" dur="500"/>
                                        <p:tgtEl>
                                          <p:spTgt spid="41">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46"/>
                                        </p:tgtEl>
                                        <p:attrNameLst>
                                          <p:attrName>style.visibility</p:attrName>
                                        </p:attrNameLst>
                                      </p:cBhvr>
                                      <p:to>
                                        <p:strVal val="visible"/>
                                      </p:to>
                                    </p:se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63" presetClass="path" presetSubtype="0" accel="50000" decel="50000" fill="hold" nodeType="clickEffect">
                                  <p:stCondLst>
                                    <p:cond delay="0"/>
                                  </p:stCondLst>
                                  <p:childTnLst>
                                    <p:animMotion origin="layout" path="M 3.33333E-6 2.22222E-6 L 0.24531 0.00231 " pathEditMode="relative" rAng="0" ptsTypes="AA">
                                      <p:cBhvr>
                                        <p:cTn id="32" dur="3000" fill="hold"/>
                                        <p:tgtEl>
                                          <p:spTgt spid="46"/>
                                        </p:tgtEl>
                                        <p:attrNameLst>
                                          <p:attrName>ppt_x</p:attrName>
                                          <p:attrName>ppt_y</p:attrName>
                                        </p:attrNameLst>
                                      </p:cBhvr>
                                      <p:rCtr x="12266" y="116"/>
                                    </p:animMotion>
                                  </p:childTnLst>
                                </p:cTn>
                              </p:par>
                              <p:par>
                                <p:cTn id="33" presetID="22" presetClass="entr" presetSubtype="8"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3000"/>
                                        <p:tgtEl>
                                          <p:spTgt spid="11"/>
                                        </p:tgtEl>
                                      </p:cBhvr>
                                    </p:animEffect>
                                  </p:childTnLst>
                                </p:cTn>
                              </p:par>
                            </p:childTnLst>
                          </p:cTn>
                        </p:par>
                        <p:par>
                          <p:cTn id="36" fill="hold">
                            <p:stCondLst>
                              <p:cond delay="3000"/>
                            </p:stCondLst>
                            <p:childTnLst>
                              <p:par>
                                <p:cTn id="37" presetID="10"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par>
                          <p:cTn id="40" fill="hold">
                            <p:stCondLst>
                              <p:cond delay="3500"/>
                            </p:stCondLst>
                            <p:childTnLst>
                              <p:par>
                                <p:cTn id="41" presetID="10"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41">
                                            <p:txEl>
                                              <p:pRg st="1" end="1"/>
                                            </p:txEl>
                                          </p:spTgt>
                                        </p:tgtEl>
                                        <p:attrNameLst>
                                          <p:attrName>style.visibility</p:attrName>
                                        </p:attrNameLst>
                                      </p:cBhvr>
                                      <p:to>
                                        <p:strVal val="visible"/>
                                      </p:to>
                                    </p:set>
                                    <p:animEffect transition="in" filter="wipe(left)">
                                      <p:cBhvr>
                                        <p:cTn id="55" dur="500"/>
                                        <p:tgtEl>
                                          <p:spTgt spid="41">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left)">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wipe(left)">
                                      <p:cBhvr>
                                        <p:cTn id="65" dur="500"/>
                                        <p:tgtEl>
                                          <p:spTgt spid="42"/>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42">
                                            <p:txEl>
                                              <p:pRg st="0" end="0"/>
                                            </p:txEl>
                                          </p:spTgt>
                                        </p:tgtEl>
                                        <p:attrNameLst>
                                          <p:attrName>style.visibility</p:attrName>
                                        </p:attrNameLst>
                                      </p:cBhvr>
                                      <p:to>
                                        <p:strVal val="visible"/>
                                      </p:to>
                                    </p:set>
                                    <p:animEffect transition="in" filter="wipe(left)">
                                      <p:cBhvr>
                                        <p:cTn id="70" dur="500"/>
                                        <p:tgtEl>
                                          <p:spTgt spid="42">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42">
                                            <p:txEl>
                                              <p:pRg st="1" end="1"/>
                                            </p:txEl>
                                          </p:spTgt>
                                        </p:tgtEl>
                                        <p:attrNameLst>
                                          <p:attrName>style.visibility</p:attrName>
                                        </p:attrNameLst>
                                      </p:cBhvr>
                                      <p:to>
                                        <p:strVal val="visible"/>
                                      </p:to>
                                    </p:set>
                                    <p:animEffect transition="in" filter="wipe(left)">
                                      <p:cBhvr>
                                        <p:cTn id="75" dur="500"/>
                                        <p:tgtEl>
                                          <p:spTgt spid="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16" grpId="0" animBg="1"/>
      <p:bldP spid="12" grpId="0" animBg="1"/>
      <p:bldP spid="14"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3352" y="274638"/>
            <a:ext cx="11319048" cy="1143000"/>
          </a:xfrm>
        </p:spPr>
        <p:txBody>
          <a:bodyPr/>
          <a:lstStyle/>
          <a:p>
            <a:r>
              <a:rPr kumimoji="1" lang="ja-JP" altLang="en-US" dirty="0" smtClean="0"/>
              <a:t>那須烏山市立烏山小学校</a:t>
            </a:r>
            <a:r>
              <a:rPr kumimoji="1" lang="en-US" altLang="ja-JP" dirty="0" smtClean="0"/>
              <a:t>YouTube</a:t>
            </a:r>
            <a:r>
              <a:rPr kumimoji="1" lang="ja-JP" altLang="en-US" dirty="0" smtClean="0"/>
              <a:t>チャンネル</a:t>
            </a:r>
            <a:endParaRPr kumimoji="1" lang="ja-JP" altLang="en-US" dirty="0"/>
          </a:p>
        </p:txBody>
      </p:sp>
      <p:sp>
        <p:nvSpPr>
          <p:cNvPr id="3" name="コンテンツ プレースホルダー 2"/>
          <p:cNvSpPr>
            <a:spLocks noGrp="1"/>
          </p:cNvSpPr>
          <p:nvPr>
            <p:ph idx="1"/>
          </p:nvPr>
        </p:nvSpPr>
        <p:spPr>
          <a:xfrm>
            <a:off x="609600" y="1600201"/>
            <a:ext cx="10972800" cy="4925143"/>
          </a:xfrm>
        </p:spPr>
        <p:txBody>
          <a:bodyPr/>
          <a:lstStyle/>
          <a:p>
            <a:pPr marL="0" indent="0">
              <a:buNone/>
            </a:pPr>
            <a:r>
              <a:rPr kumimoji="1" lang="ja-JP" altLang="en-US" dirty="0" smtClean="0"/>
              <a:t>この列車がトンネルを通過するアニメーションを使って作った問題が、那須烏山市立烏山小学校の</a:t>
            </a:r>
            <a:r>
              <a:rPr kumimoji="1" lang="en-US" altLang="ja-JP" dirty="0" smtClean="0"/>
              <a:t>YouTube</a:t>
            </a:r>
            <a:r>
              <a:rPr kumimoji="1" lang="ja-JP" altLang="en-US" dirty="0" smtClean="0"/>
              <a:t>チャンネルに掲載されています。</a:t>
            </a:r>
            <a:r>
              <a:rPr lang="en-US" altLang="ja-JP" dirty="0"/>
              <a:t>https://www.youtube.com/channel/UCzKmlOOLiNaSRIj-8rWANkg/</a:t>
            </a:r>
            <a:endParaRPr kumimoji="1" lang="en-US" altLang="ja-JP" dirty="0" smtClean="0"/>
          </a:p>
          <a:p>
            <a:pPr marL="0" indent="0">
              <a:buNone/>
            </a:pPr>
            <a:r>
              <a:rPr kumimoji="1" lang="ja-JP" altLang="en-US" dirty="0" smtClean="0"/>
              <a:t>「通過算」という名前の動画です。</a:t>
            </a:r>
            <a:endParaRPr kumimoji="1" lang="en-US" altLang="ja-JP" dirty="0" smtClean="0"/>
          </a:p>
          <a:p>
            <a:pPr marL="0" indent="0">
              <a:buNone/>
            </a:pPr>
            <a:r>
              <a:rPr kumimoji="1" lang="ja-JP" altLang="en-US" dirty="0" smtClean="0"/>
              <a:t>パワーポイントのファイルは、那須烏山市立烏山小学校のホームページにも掲載しています。</a:t>
            </a:r>
            <a:endParaRPr kumimoji="1" lang="en-US" altLang="ja-JP" dirty="0" smtClean="0"/>
          </a:p>
          <a:p>
            <a:pPr marL="0" indent="0">
              <a:buNone/>
            </a:pPr>
            <a:r>
              <a:rPr lang="en-US" altLang="ja-JP" dirty="0"/>
              <a:t>https://nasukarasuyama.ed.jp/eskarasuyama/</a:t>
            </a:r>
            <a:endParaRPr kumimoji="1" lang="ja-JP" altLang="en-US" dirty="0"/>
          </a:p>
        </p:txBody>
      </p:sp>
    </p:spTree>
    <p:extLst>
      <p:ext uri="{BB962C8B-B14F-4D97-AF65-F5344CB8AC3E}">
        <p14:creationId xmlns:p14="http://schemas.microsoft.com/office/powerpoint/2010/main" val="2739623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4|5.8"/>
</p:tagLst>
</file>

<file path=ppt/tags/tag2.xml><?xml version="1.0" encoding="utf-8"?>
<p:tagLst xmlns:a="http://schemas.openxmlformats.org/drawingml/2006/main" xmlns:r="http://schemas.openxmlformats.org/officeDocument/2006/relationships" xmlns:p="http://schemas.openxmlformats.org/presentationml/2006/main">
  <p:tag name="TIMING" val="|1.2|3.1|6.6|2.7|2.6"/>
</p:tagLst>
</file>

<file path=ppt/tags/tag3.xml><?xml version="1.0" encoding="utf-8"?>
<p:tagLst xmlns:a="http://schemas.openxmlformats.org/drawingml/2006/main" xmlns:r="http://schemas.openxmlformats.org/officeDocument/2006/relationships" xmlns:p="http://schemas.openxmlformats.org/presentationml/2006/main">
  <p:tag name="TIMING" val="|5.3|5.7|2.8|2.6|5.1"/>
</p:tagLst>
</file>

<file path=ppt/tags/tag4.xml><?xml version="1.0" encoding="utf-8"?>
<p:tagLst xmlns:a="http://schemas.openxmlformats.org/drawingml/2006/main" xmlns:r="http://schemas.openxmlformats.org/officeDocument/2006/relationships" xmlns:p="http://schemas.openxmlformats.org/presentationml/2006/main">
  <p:tag name="TIMING" val="|2.4|7.6|2.1|5.9"/>
</p:tagLst>
</file>

<file path=ppt/tags/tag5.xml><?xml version="1.0" encoding="utf-8"?>
<p:tagLst xmlns:a="http://schemas.openxmlformats.org/drawingml/2006/main" xmlns:r="http://schemas.openxmlformats.org/officeDocument/2006/relationships" xmlns:p="http://schemas.openxmlformats.org/presentationml/2006/main">
  <p:tag name="TIMING" val="|6.7|3.3|6.7|2.1|5|3.3|10.3|5.9|3.4|1.6|4.9"/>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rtlCol="0" anchor="t"/>
      <a:lstStyle>
        <a:defPPr algn="ctr">
          <a:defRPr kumimoji="0" sz="2800" kern="0" dirty="0" smtClean="0">
            <a:solidFill>
              <a:schemeClr val="tx1"/>
            </a:solidFill>
            <a:latin typeface="Cambria Math" panose="02040503050406030204" pitchFamily="18" charset="0"/>
            <a:ea typeface="AR P丸ゴシック体M" panose="020F0600000000000000" pitchFamily="50" charset="-128"/>
          </a:defRPr>
        </a:defPPr>
      </a:lstStyle>
      <a:style>
        <a:lnRef idx="1">
          <a:schemeClr val="dk1"/>
        </a:lnRef>
        <a:fillRef idx="2">
          <a:schemeClr val="dk1"/>
        </a:fillRef>
        <a:effectRef idx="1">
          <a:schemeClr val="dk1"/>
        </a:effectRef>
        <a:fontRef idx="minor">
          <a:schemeClr val="dk1"/>
        </a:fontRef>
      </a:style>
    </a:spDef>
    <a:lnDef>
      <a:spPr>
        <a:ln w="381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6FFFF"/>
        </a:solidFill>
      </a:spPr>
      <a:bodyPr rtlCol="0" anchor="ctr"/>
      <a:lstStyle>
        <a:defPPr algn="ctr">
          <a:defRPr kumimoji="1" dirty="0"/>
        </a:defPPr>
      </a:lstStyle>
      <a:style>
        <a:lnRef idx="2">
          <a:schemeClr val="dk1"/>
        </a:lnRef>
        <a:fillRef idx="1">
          <a:schemeClr val="lt1"/>
        </a:fillRef>
        <a:effectRef idx="0">
          <a:schemeClr val="dk1"/>
        </a:effectRef>
        <a:fontRef idx="minor">
          <a:schemeClr val="dk1"/>
        </a:fontRef>
      </a:style>
    </a:spDef>
    <a:lnDef>
      <a:spPr>
        <a:ln w="381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3753</TotalTime>
  <Words>357</Words>
  <Application>Microsoft Office PowerPoint</Application>
  <PresentationFormat>ワイド画面</PresentationFormat>
  <Paragraphs>54</Paragraphs>
  <Slides>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6</vt:i4>
      </vt:variant>
    </vt:vector>
  </HeadingPairs>
  <TitlesOfParts>
    <vt:vector size="14" baseType="lpstr">
      <vt:lpstr>AR P丸ゴシック体M</vt:lpstr>
      <vt:lpstr>AR P教科書体M</vt:lpstr>
      <vt:lpstr>ＭＳ Ｐゴシック</vt:lpstr>
      <vt:lpstr>Arial</vt:lpstr>
      <vt:lpstr>Calibri</vt:lpstr>
      <vt:lpstr>Cambria Math</vt:lpstr>
      <vt:lpstr>フラッシュ１</vt:lpstr>
      <vt:lpstr>1_フラッシュ１</vt:lpstr>
      <vt:lpstr>パワーポイントの裏技３</vt:lpstr>
      <vt:lpstr>PowerPoint プレゼンテーション</vt:lpstr>
      <vt:lpstr>PowerPoint プレゼンテーション</vt:lpstr>
      <vt:lpstr>PowerPoint プレゼンテーション</vt:lpstr>
      <vt:lpstr>PowerPoint プレゼンテーション</vt:lpstr>
      <vt:lpstr>那須烏山市立烏山小学校YouTubeチャンネル</vt:lpstr>
    </vt:vector>
  </TitlesOfParts>
  <Company>教育センター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那須烏山市立烏山小学校</dc:creator>
  <cp:lastModifiedBy>小泉 浩</cp:lastModifiedBy>
  <cp:revision>184</cp:revision>
  <dcterms:created xsi:type="dcterms:W3CDTF">2008-03-13T07:56:32Z</dcterms:created>
  <dcterms:modified xsi:type="dcterms:W3CDTF">2020-10-07T00:01:19Z</dcterms:modified>
</cp:coreProperties>
</file>